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4" r:id="rId3"/>
  </p:sldMasterIdLst>
  <p:notesMasterIdLst>
    <p:notesMasterId r:id="rId16"/>
  </p:notesMasterIdLst>
  <p:sldIdLst>
    <p:sldId id="257" r:id="rId4"/>
    <p:sldId id="258" r:id="rId5"/>
    <p:sldId id="262" r:id="rId6"/>
    <p:sldId id="263" r:id="rId7"/>
    <p:sldId id="274" r:id="rId8"/>
    <p:sldId id="272" r:id="rId9"/>
    <p:sldId id="259" r:id="rId10"/>
    <p:sldId id="261" r:id="rId11"/>
    <p:sldId id="265" r:id="rId12"/>
    <p:sldId id="268" r:id="rId13"/>
    <p:sldId id="270" r:id="rId14"/>
    <p:sldId id="269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E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D38D6-A161-FD40-8FC9-574CC83C61B4}" type="doc">
      <dgm:prSet loTypeId="urn:microsoft.com/office/officeart/2005/8/layout/hierarchy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71828-A7A7-1B47-A77A-9ABACF3825AD}">
      <dgm:prSet phldrT="[Text]"/>
      <dgm:spPr/>
      <dgm:t>
        <a:bodyPr/>
        <a:lstStyle/>
        <a:p>
          <a:r>
            <a:rPr lang="en-US" dirty="0" smtClean="0"/>
            <a:t>205 Unique Organizations</a:t>
          </a:r>
        </a:p>
        <a:p>
          <a:r>
            <a:rPr lang="en-US" dirty="0" smtClean="0"/>
            <a:t>(1,200 Total Locations/Sites)</a:t>
          </a:r>
          <a:endParaRPr lang="en-US" dirty="0"/>
        </a:p>
      </dgm:t>
    </dgm:pt>
    <dgm:pt modelId="{3C0AE63B-CF65-2242-BA85-023982D80EA8}" type="parTrans" cxnId="{82AC0C93-E18D-0948-88E9-2E37EE0942F0}">
      <dgm:prSet/>
      <dgm:spPr/>
      <dgm:t>
        <a:bodyPr/>
        <a:lstStyle/>
        <a:p>
          <a:endParaRPr lang="en-US"/>
        </a:p>
      </dgm:t>
    </dgm:pt>
    <dgm:pt modelId="{FC1B7A0E-12CA-7F41-AE22-935E58BD2DCA}" type="sibTrans" cxnId="{82AC0C93-E18D-0948-88E9-2E37EE0942F0}">
      <dgm:prSet/>
      <dgm:spPr/>
      <dgm:t>
        <a:bodyPr/>
        <a:lstStyle/>
        <a:p>
          <a:endParaRPr lang="en-US"/>
        </a:p>
      </dgm:t>
    </dgm:pt>
    <dgm:pt modelId="{ED188F85-3352-464C-8C6F-BEA475A51CD5}">
      <dgm:prSet phldrT="[Text]" custT="1"/>
      <dgm:spPr/>
      <dgm:t>
        <a:bodyPr/>
        <a:lstStyle/>
        <a:p>
          <a:r>
            <a:rPr lang="en-US" sz="1400" dirty="0" smtClean="0"/>
            <a:t>5 Assisted Living Facility Locations</a:t>
          </a:r>
          <a:endParaRPr lang="en-US" sz="1400" dirty="0"/>
        </a:p>
      </dgm:t>
    </dgm:pt>
    <dgm:pt modelId="{C1045673-45DB-254D-A32D-CB7D254C2D03}" type="parTrans" cxnId="{80FE9A37-9EE7-0849-9836-FF3F47DF7C40}">
      <dgm:prSet/>
      <dgm:spPr/>
      <dgm:t>
        <a:bodyPr/>
        <a:lstStyle/>
        <a:p>
          <a:endParaRPr lang="en-US"/>
        </a:p>
      </dgm:t>
    </dgm:pt>
    <dgm:pt modelId="{24BA6B46-C34B-6447-989F-BCF07290CA0F}" type="sibTrans" cxnId="{80FE9A37-9EE7-0849-9836-FF3F47DF7C40}">
      <dgm:prSet/>
      <dgm:spPr/>
      <dgm:t>
        <a:bodyPr/>
        <a:lstStyle/>
        <a:p>
          <a:endParaRPr lang="en-US"/>
        </a:p>
      </dgm:t>
    </dgm:pt>
    <dgm:pt modelId="{F79CD2B2-3250-4C4A-A39F-9B974104A703}">
      <dgm:prSet phldrT="[Text]" custT="1"/>
      <dgm:spPr/>
      <dgm:t>
        <a:bodyPr/>
        <a:lstStyle/>
        <a:p>
          <a:r>
            <a:rPr lang="en-US" sz="1400" dirty="0" smtClean="0"/>
            <a:t>18 Certified Home Health Agency Locations</a:t>
          </a:r>
          <a:endParaRPr lang="en-US" sz="1400" dirty="0"/>
        </a:p>
      </dgm:t>
    </dgm:pt>
    <dgm:pt modelId="{9A8928B2-1536-B648-B516-4FE92AAD4308}" type="parTrans" cxnId="{28888D1D-AD81-3B4F-9E92-6E5D75686544}">
      <dgm:prSet/>
      <dgm:spPr/>
      <dgm:t>
        <a:bodyPr/>
        <a:lstStyle/>
        <a:p>
          <a:endParaRPr lang="en-US"/>
        </a:p>
      </dgm:t>
    </dgm:pt>
    <dgm:pt modelId="{D3AFC93C-F207-CC4E-A12A-3B14A2397919}" type="sibTrans" cxnId="{28888D1D-AD81-3B4F-9E92-6E5D75686544}">
      <dgm:prSet/>
      <dgm:spPr/>
      <dgm:t>
        <a:bodyPr/>
        <a:lstStyle/>
        <a:p>
          <a:endParaRPr lang="en-US"/>
        </a:p>
      </dgm:t>
    </dgm:pt>
    <dgm:pt modelId="{B151D540-93CC-9A40-A78D-A90E776789EE}">
      <dgm:prSet phldrT="[Text]" custT="1"/>
      <dgm:spPr/>
      <dgm:t>
        <a:bodyPr/>
        <a:lstStyle/>
        <a:p>
          <a:r>
            <a:rPr lang="en-US" sz="1400" dirty="0" smtClean="0"/>
            <a:t>30 Diagnostic &amp; Treatment Center Locations</a:t>
          </a:r>
          <a:endParaRPr lang="en-US" sz="1400" dirty="0"/>
        </a:p>
      </dgm:t>
    </dgm:pt>
    <dgm:pt modelId="{750E7D8B-C138-2D47-ABD4-B83B80E73E92}" type="parTrans" cxnId="{62628639-62AC-DE4E-9F67-78D98176C18E}">
      <dgm:prSet/>
      <dgm:spPr/>
      <dgm:t>
        <a:bodyPr/>
        <a:lstStyle/>
        <a:p>
          <a:endParaRPr lang="en-US"/>
        </a:p>
      </dgm:t>
    </dgm:pt>
    <dgm:pt modelId="{1182541C-6F1C-9F41-ACB1-FD4E6F815D06}" type="sibTrans" cxnId="{62628639-62AC-DE4E-9F67-78D98176C18E}">
      <dgm:prSet/>
      <dgm:spPr/>
      <dgm:t>
        <a:bodyPr/>
        <a:lstStyle/>
        <a:p>
          <a:endParaRPr lang="en-US"/>
        </a:p>
      </dgm:t>
    </dgm:pt>
    <dgm:pt modelId="{1F4AF4F7-F0A1-1F45-9F4F-9F0533DCA7CF}">
      <dgm:prSet phldrT="[Text]" custT="1"/>
      <dgm:spPr/>
      <dgm:t>
        <a:bodyPr/>
        <a:lstStyle/>
        <a:p>
          <a:r>
            <a:rPr lang="en-US" sz="1400" dirty="0" smtClean="0"/>
            <a:t>32 Federally Qualified Healthcare Center Locations</a:t>
          </a:r>
          <a:endParaRPr lang="en-US" sz="1400" dirty="0"/>
        </a:p>
      </dgm:t>
    </dgm:pt>
    <dgm:pt modelId="{C4138DD3-A934-9145-AE6B-A96B0B88AA6B}" type="parTrans" cxnId="{0C3DC592-B905-484A-85AA-259B42C3D508}">
      <dgm:prSet/>
      <dgm:spPr/>
      <dgm:t>
        <a:bodyPr/>
        <a:lstStyle/>
        <a:p>
          <a:endParaRPr lang="en-US"/>
        </a:p>
      </dgm:t>
    </dgm:pt>
    <dgm:pt modelId="{5C9877DE-5574-F545-BDC9-324DCC32DE23}" type="sibTrans" cxnId="{0C3DC592-B905-484A-85AA-259B42C3D508}">
      <dgm:prSet/>
      <dgm:spPr/>
      <dgm:t>
        <a:bodyPr/>
        <a:lstStyle/>
        <a:p>
          <a:endParaRPr lang="en-US"/>
        </a:p>
      </dgm:t>
    </dgm:pt>
    <dgm:pt modelId="{A5956439-105C-5948-AE3F-9846F3010220}">
      <dgm:prSet phldrT="[Text]" custT="1"/>
      <dgm:spPr/>
      <dgm:t>
        <a:bodyPr/>
        <a:lstStyle/>
        <a:p>
          <a:r>
            <a:rPr lang="en-US" sz="1400" dirty="0" smtClean="0"/>
            <a:t>2 Long Term Home Health Care Provider Locations</a:t>
          </a:r>
          <a:endParaRPr lang="en-US" sz="1400" dirty="0"/>
        </a:p>
      </dgm:t>
    </dgm:pt>
    <dgm:pt modelId="{A3FE8F6C-4A78-6346-AADF-7DE1FC0FC85B}" type="parTrans" cxnId="{A9E9DA6A-2AE8-224B-A2D3-395E469DC13B}">
      <dgm:prSet/>
      <dgm:spPr/>
      <dgm:t>
        <a:bodyPr/>
        <a:lstStyle/>
        <a:p>
          <a:endParaRPr lang="en-US"/>
        </a:p>
      </dgm:t>
    </dgm:pt>
    <dgm:pt modelId="{CD257C0D-60CF-E748-92B0-7CB5D9BC4235}" type="sibTrans" cxnId="{A9E9DA6A-2AE8-224B-A2D3-395E469DC13B}">
      <dgm:prSet/>
      <dgm:spPr/>
      <dgm:t>
        <a:bodyPr/>
        <a:lstStyle/>
        <a:p>
          <a:endParaRPr lang="en-US"/>
        </a:p>
      </dgm:t>
    </dgm:pt>
    <dgm:pt modelId="{5BD3E67C-E6BA-354A-ACFF-9D1B73A68B35}">
      <dgm:prSet phldrT="[Text]" custT="1"/>
      <dgm:spPr/>
      <dgm:t>
        <a:bodyPr/>
        <a:lstStyle/>
        <a:p>
          <a:r>
            <a:rPr lang="en-US" sz="1400" dirty="0" smtClean="0"/>
            <a:t>13 Nursing Home Locations</a:t>
          </a:r>
          <a:endParaRPr lang="en-US" sz="1400" dirty="0"/>
        </a:p>
      </dgm:t>
    </dgm:pt>
    <dgm:pt modelId="{B84F52D5-E50C-7D4B-9850-858BD0CDECD4}" type="parTrans" cxnId="{628AC024-D16A-7148-A2EE-7C4CA9100698}">
      <dgm:prSet/>
      <dgm:spPr/>
      <dgm:t>
        <a:bodyPr/>
        <a:lstStyle/>
        <a:p>
          <a:endParaRPr lang="en-US"/>
        </a:p>
      </dgm:t>
    </dgm:pt>
    <dgm:pt modelId="{E31BA8F6-C948-F34A-905A-ED686723117A}" type="sibTrans" cxnId="{628AC024-D16A-7148-A2EE-7C4CA9100698}">
      <dgm:prSet/>
      <dgm:spPr/>
      <dgm:t>
        <a:bodyPr/>
        <a:lstStyle/>
        <a:p>
          <a:endParaRPr lang="en-US"/>
        </a:p>
      </dgm:t>
    </dgm:pt>
    <dgm:pt modelId="{0692AB03-8178-0148-9C4F-FB1F4D60EB82}">
      <dgm:prSet phldrT="[Text]" custT="1"/>
      <dgm:spPr/>
      <dgm:t>
        <a:bodyPr/>
        <a:lstStyle/>
        <a:p>
          <a:r>
            <a:rPr lang="en-US" sz="1400" dirty="0" smtClean="0"/>
            <a:t>19 OASAS (Article 32) Provider Locations</a:t>
          </a:r>
          <a:endParaRPr lang="en-US" sz="1400" dirty="0"/>
        </a:p>
      </dgm:t>
    </dgm:pt>
    <dgm:pt modelId="{87021821-90C6-2B4A-9F38-216BA2DDA1E8}" type="parTrans" cxnId="{4C73CCE5-2375-7747-AFD1-B83EBEEC45E5}">
      <dgm:prSet/>
      <dgm:spPr/>
      <dgm:t>
        <a:bodyPr/>
        <a:lstStyle/>
        <a:p>
          <a:endParaRPr lang="en-US"/>
        </a:p>
      </dgm:t>
    </dgm:pt>
    <dgm:pt modelId="{6E359FFA-9433-144B-B70D-C969223799BC}" type="sibTrans" cxnId="{4C73CCE5-2375-7747-AFD1-B83EBEEC45E5}">
      <dgm:prSet/>
      <dgm:spPr/>
      <dgm:t>
        <a:bodyPr/>
        <a:lstStyle/>
        <a:p>
          <a:endParaRPr lang="en-US"/>
        </a:p>
      </dgm:t>
    </dgm:pt>
    <dgm:pt modelId="{56DE5332-C220-944C-88A2-D5A2C0433DE7}">
      <dgm:prSet phldrT="[Text]" custT="1"/>
      <dgm:spPr/>
      <dgm:t>
        <a:bodyPr/>
        <a:lstStyle/>
        <a:p>
          <a:r>
            <a:rPr lang="en-US" sz="1400" dirty="0" smtClean="0"/>
            <a:t>39 OMH (Article 31) Provider Locations</a:t>
          </a:r>
          <a:endParaRPr lang="en-US" sz="1400" dirty="0"/>
        </a:p>
      </dgm:t>
    </dgm:pt>
    <dgm:pt modelId="{2D168F17-A962-994B-AACD-DE5E8ECF30AC}" type="parTrans" cxnId="{BF34A624-67CC-E143-BBDD-F11F7456553C}">
      <dgm:prSet/>
      <dgm:spPr/>
      <dgm:t>
        <a:bodyPr/>
        <a:lstStyle/>
        <a:p>
          <a:endParaRPr lang="en-US"/>
        </a:p>
      </dgm:t>
    </dgm:pt>
    <dgm:pt modelId="{4E1F7C9E-17F6-4548-8979-70B18629A006}" type="sibTrans" cxnId="{BF34A624-67CC-E143-BBDD-F11F7456553C}">
      <dgm:prSet/>
      <dgm:spPr/>
      <dgm:t>
        <a:bodyPr/>
        <a:lstStyle/>
        <a:p>
          <a:endParaRPr lang="en-US"/>
        </a:p>
      </dgm:t>
    </dgm:pt>
    <dgm:pt modelId="{B2DBA000-72C1-3848-A1C1-70488C1E31A7}">
      <dgm:prSet phldrT="[Text]" custT="1"/>
      <dgm:spPr/>
      <dgm:t>
        <a:bodyPr/>
        <a:lstStyle/>
        <a:p>
          <a:r>
            <a:rPr lang="en-US" sz="1400" dirty="0" smtClean="0"/>
            <a:t>6 OPWDD (Article 16) Provider Locations</a:t>
          </a:r>
          <a:endParaRPr lang="en-US" sz="1400" dirty="0"/>
        </a:p>
      </dgm:t>
    </dgm:pt>
    <dgm:pt modelId="{75608A1D-C3D0-7449-A6AD-42D4CCF15A25}" type="parTrans" cxnId="{79556A50-57E4-334A-8804-F893DD05C11A}">
      <dgm:prSet/>
      <dgm:spPr/>
      <dgm:t>
        <a:bodyPr/>
        <a:lstStyle/>
        <a:p>
          <a:endParaRPr lang="en-US"/>
        </a:p>
      </dgm:t>
    </dgm:pt>
    <dgm:pt modelId="{F56C0574-2114-0D4F-AE11-09B57FF512E8}" type="sibTrans" cxnId="{79556A50-57E4-334A-8804-F893DD05C11A}">
      <dgm:prSet/>
      <dgm:spPr/>
      <dgm:t>
        <a:bodyPr/>
        <a:lstStyle/>
        <a:p>
          <a:endParaRPr lang="en-US"/>
        </a:p>
      </dgm:t>
    </dgm:pt>
    <dgm:pt modelId="{3EC5C11B-3C32-3648-8727-64A6B6448238}">
      <dgm:prSet phldrT="[Text]" custT="1"/>
      <dgm:spPr/>
      <dgm:t>
        <a:bodyPr/>
        <a:lstStyle/>
        <a:p>
          <a:r>
            <a:rPr lang="en-US" sz="1400" dirty="0" smtClean="0"/>
            <a:t>19 Skilled Nursing Facility Locations</a:t>
          </a:r>
          <a:endParaRPr lang="en-US" sz="1400" dirty="0"/>
        </a:p>
      </dgm:t>
    </dgm:pt>
    <dgm:pt modelId="{AB72316D-73B4-3040-9EDA-4CE89FC460F9}" type="parTrans" cxnId="{7EA069CB-9A65-EC46-A494-F80BC603B7D4}">
      <dgm:prSet/>
      <dgm:spPr/>
      <dgm:t>
        <a:bodyPr/>
        <a:lstStyle/>
        <a:p>
          <a:endParaRPr lang="en-US"/>
        </a:p>
      </dgm:t>
    </dgm:pt>
    <dgm:pt modelId="{93F91995-3512-9546-B4B7-411D69493068}" type="sibTrans" cxnId="{7EA069CB-9A65-EC46-A494-F80BC603B7D4}">
      <dgm:prSet/>
      <dgm:spPr/>
      <dgm:t>
        <a:bodyPr/>
        <a:lstStyle/>
        <a:p>
          <a:endParaRPr lang="en-US"/>
        </a:p>
      </dgm:t>
    </dgm:pt>
    <dgm:pt modelId="{8040D708-32AA-0F4D-90D3-A69DA44145D9}">
      <dgm:prSet phldrT="[Text]" custT="1"/>
      <dgm:spPr/>
      <dgm:t>
        <a:bodyPr/>
        <a:lstStyle/>
        <a:p>
          <a:r>
            <a:rPr lang="en-US" sz="1400" dirty="0" smtClean="0"/>
            <a:t>9 Sole Community Provider Locations</a:t>
          </a:r>
          <a:endParaRPr lang="en-US" sz="1400" dirty="0"/>
        </a:p>
      </dgm:t>
    </dgm:pt>
    <dgm:pt modelId="{2F154C8C-4A44-BE47-AF4E-97691C89C610}" type="parTrans" cxnId="{49EFEAEC-2E36-A04A-BC57-338CE34D8EAE}">
      <dgm:prSet/>
      <dgm:spPr/>
      <dgm:t>
        <a:bodyPr/>
        <a:lstStyle/>
        <a:p>
          <a:endParaRPr lang="en-US"/>
        </a:p>
      </dgm:t>
    </dgm:pt>
    <dgm:pt modelId="{D71FCF82-EF88-BC46-874D-B076445D3923}" type="sibTrans" cxnId="{49EFEAEC-2E36-A04A-BC57-338CE34D8EAE}">
      <dgm:prSet/>
      <dgm:spPr/>
      <dgm:t>
        <a:bodyPr/>
        <a:lstStyle/>
        <a:p>
          <a:endParaRPr lang="en-US"/>
        </a:p>
      </dgm:t>
    </dgm:pt>
    <dgm:pt modelId="{32DD5C6C-E3E2-DC43-A37C-6F5D720EE5D2}">
      <dgm:prSet phldrT="[Text]" custT="1"/>
      <dgm:spPr/>
      <dgm:t>
        <a:bodyPr/>
        <a:lstStyle/>
        <a:p>
          <a:r>
            <a:rPr lang="en-US" sz="1400" dirty="0" smtClean="0"/>
            <a:t>2 Voluntary Hospitals (33 Locations)</a:t>
          </a:r>
          <a:endParaRPr lang="en-US" sz="1400" dirty="0"/>
        </a:p>
      </dgm:t>
    </dgm:pt>
    <dgm:pt modelId="{9B699BB0-18AE-F64E-813E-B4D754ECA11D}" type="parTrans" cxnId="{944353DB-6A10-1A40-84E2-79C6D7E4982C}">
      <dgm:prSet/>
      <dgm:spPr/>
      <dgm:t>
        <a:bodyPr/>
        <a:lstStyle/>
        <a:p>
          <a:endParaRPr lang="en-US"/>
        </a:p>
      </dgm:t>
    </dgm:pt>
    <dgm:pt modelId="{AAA975A7-A4A5-764A-ADDE-7A1C753D13F4}" type="sibTrans" cxnId="{944353DB-6A10-1A40-84E2-79C6D7E4982C}">
      <dgm:prSet/>
      <dgm:spPr/>
      <dgm:t>
        <a:bodyPr/>
        <a:lstStyle/>
        <a:p>
          <a:endParaRPr lang="en-US"/>
        </a:p>
      </dgm:t>
    </dgm:pt>
    <dgm:pt modelId="{D535F9CC-0943-4B46-95E1-67EE3103753F}">
      <dgm:prSet phldrT="[Text]" custT="1"/>
      <dgm:spPr/>
      <dgm:t>
        <a:bodyPr/>
        <a:lstStyle/>
        <a:p>
          <a:r>
            <a:rPr lang="en-US" sz="1400" dirty="0" smtClean="0"/>
            <a:t>146 Other </a:t>
          </a:r>
          <a:r>
            <a:rPr lang="en-US" sz="1300" dirty="0" smtClean="0"/>
            <a:t>(i.e. Housing, Hospice, Community Based Organizations, LHCSA, etc.)</a:t>
          </a:r>
          <a:endParaRPr lang="en-US" sz="1300" dirty="0"/>
        </a:p>
      </dgm:t>
    </dgm:pt>
    <dgm:pt modelId="{BFFEE916-C22F-4551-9077-867284D0CC3D}" type="parTrans" cxnId="{04DC2B69-049E-4CE5-BE19-A7C355BE354A}">
      <dgm:prSet/>
      <dgm:spPr/>
      <dgm:t>
        <a:bodyPr/>
        <a:lstStyle/>
        <a:p>
          <a:endParaRPr lang="en-US"/>
        </a:p>
      </dgm:t>
    </dgm:pt>
    <dgm:pt modelId="{C57A2BDF-8A79-4A82-8B5B-498AEDA5CE97}" type="sibTrans" cxnId="{04DC2B69-049E-4CE5-BE19-A7C355BE354A}">
      <dgm:prSet/>
      <dgm:spPr/>
      <dgm:t>
        <a:bodyPr/>
        <a:lstStyle/>
        <a:p>
          <a:endParaRPr lang="en-US"/>
        </a:p>
      </dgm:t>
    </dgm:pt>
    <dgm:pt modelId="{CC398844-3D84-394A-8960-E66D7FD772AA}" type="pres">
      <dgm:prSet presAssocID="{962D38D6-A161-FD40-8FC9-574CC83C61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036578-4DD8-FC45-AAC7-64955881CF5C}" type="pres">
      <dgm:prSet presAssocID="{68871828-A7A7-1B47-A77A-9ABACF3825AD}" presName="vertOne" presStyleCnt="0"/>
      <dgm:spPr/>
      <dgm:t>
        <a:bodyPr/>
        <a:lstStyle/>
        <a:p>
          <a:endParaRPr lang="en-US"/>
        </a:p>
      </dgm:t>
    </dgm:pt>
    <dgm:pt modelId="{5650E3EC-02F7-4A40-8F8C-50789DC31DE1}" type="pres">
      <dgm:prSet presAssocID="{68871828-A7A7-1B47-A77A-9ABACF3825AD}" presName="txOne" presStyleLbl="node0" presStyleIdx="0" presStyleCnt="1" custScaleY="71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F5A4C1-3759-7644-AEFC-67CAEA763546}" type="pres">
      <dgm:prSet presAssocID="{68871828-A7A7-1B47-A77A-9ABACF3825AD}" presName="parTransOne" presStyleCnt="0"/>
      <dgm:spPr/>
      <dgm:t>
        <a:bodyPr/>
        <a:lstStyle/>
        <a:p>
          <a:endParaRPr lang="en-US"/>
        </a:p>
      </dgm:t>
    </dgm:pt>
    <dgm:pt modelId="{5D2EB06E-58AC-5E4E-BF1C-8BFF78993020}" type="pres">
      <dgm:prSet presAssocID="{68871828-A7A7-1B47-A77A-9ABACF3825AD}" presName="horzOne" presStyleCnt="0"/>
      <dgm:spPr/>
      <dgm:t>
        <a:bodyPr/>
        <a:lstStyle/>
        <a:p>
          <a:endParaRPr lang="en-US"/>
        </a:p>
      </dgm:t>
    </dgm:pt>
    <dgm:pt modelId="{8D4F9D42-C19A-4D28-B48A-B6D2DDC63FC1}" type="pres">
      <dgm:prSet presAssocID="{ED188F85-3352-464C-8C6F-BEA475A51CD5}" presName="vertTwo" presStyleCnt="0"/>
      <dgm:spPr/>
    </dgm:pt>
    <dgm:pt modelId="{0056CCDE-8BEE-4AB1-A4C7-4060286AAAB4}" type="pres">
      <dgm:prSet presAssocID="{ED188F85-3352-464C-8C6F-BEA475A51CD5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60BF56-9EBE-4225-AE84-73B32D836665}" type="pres">
      <dgm:prSet presAssocID="{ED188F85-3352-464C-8C6F-BEA475A51CD5}" presName="parTransTwo" presStyleCnt="0"/>
      <dgm:spPr/>
    </dgm:pt>
    <dgm:pt modelId="{DA192062-7A94-47CF-93C4-B1EDC9A68152}" type="pres">
      <dgm:prSet presAssocID="{ED188F85-3352-464C-8C6F-BEA475A51CD5}" presName="horzTwo" presStyleCnt="0"/>
      <dgm:spPr/>
    </dgm:pt>
    <dgm:pt modelId="{F2EF6371-EB59-4710-BEF4-679F3E0BF23E}" type="pres">
      <dgm:prSet presAssocID="{F79CD2B2-3250-4C4A-A39F-9B974104A703}" presName="vertThree" presStyleCnt="0"/>
      <dgm:spPr/>
    </dgm:pt>
    <dgm:pt modelId="{F6C31B94-0E58-4646-BC6C-CD283F33BEF3}" type="pres">
      <dgm:prSet presAssocID="{F79CD2B2-3250-4C4A-A39F-9B974104A703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24CD0-C9EF-45E7-8943-966141DE6C51}" type="pres">
      <dgm:prSet presAssocID="{F79CD2B2-3250-4C4A-A39F-9B974104A703}" presName="horzThree" presStyleCnt="0"/>
      <dgm:spPr/>
    </dgm:pt>
    <dgm:pt modelId="{5F2F9713-3F41-4CAA-BB03-5BD91B77AC84}" type="pres">
      <dgm:prSet presAssocID="{24BA6B46-C34B-6447-989F-BCF07290CA0F}" presName="sibSpaceTwo" presStyleCnt="0"/>
      <dgm:spPr/>
    </dgm:pt>
    <dgm:pt modelId="{CD53283C-4C34-4DF4-9626-9D88F9406B2C}" type="pres">
      <dgm:prSet presAssocID="{B151D540-93CC-9A40-A78D-A90E776789EE}" presName="vertTwo" presStyleCnt="0"/>
      <dgm:spPr/>
    </dgm:pt>
    <dgm:pt modelId="{CA6BF86C-F4A3-41DF-A870-1252269AFF82}" type="pres">
      <dgm:prSet presAssocID="{B151D540-93CC-9A40-A78D-A90E776789EE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A30663-23B5-4AC4-B7A9-6186BC781447}" type="pres">
      <dgm:prSet presAssocID="{B151D540-93CC-9A40-A78D-A90E776789EE}" presName="parTransTwo" presStyleCnt="0"/>
      <dgm:spPr/>
    </dgm:pt>
    <dgm:pt modelId="{77FCEFBA-B357-4D1E-9E51-52AEE5390B9A}" type="pres">
      <dgm:prSet presAssocID="{B151D540-93CC-9A40-A78D-A90E776789EE}" presName="horzTwo" presStyleCnt="0"/>
      <dgm:spPr/>
    </dgm:pt>
    <dgm:pt modelId="{2A59463E-841F-4177-BE03-5EB638BE68C0}" type="pres">
      <dgm:prSet presAssocID="{1F4AF4F7-F0A1-1F45-9F4F-9F0533DCA7CF}" presName="vertThree" presStyleCnt="0"/>
      <dgm:spPr/>
    </dgm:pt>
    <dgm:pt modelId="{B1CFA93E-6632-4F81-BCA5-471BDB3B04F9}" type="pres">
      <dgm:prSet presAssocID="{1F4AF4F7-F0A1-1F45-9F4F-9F0533DCA7CF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CFC6F6-388E-47B0-B6F3-A2A1BE9BB8D7}" type="pres">
      <dgm:prSet presAssocID="{1F4AF4F7-F0A1-1F45-9F4F-9F0533DCA7CF}" presName="horzThree" presStyleCnt="0"/>
      <dgm:spPr/>
    </dgm:pt>
    <dgm:pt modelId="{E9E5D8DA-5051-49D0-BF50-3C4B1DE99DDD}" type="pres">
      <dgm:prSet presAssocID="{1182541C-6F1C-9F41-ACB1-FD4E6F815D06}" presName="sibSpaceTwo" presStyleCnt="0"/>
      <dgm:spPr/>
    </dgm:pt>
    <dgm:pt modelId="{7F12281B-58BA-4ECF-A157-2458C8BFEE3E}" type="pres">
      <dgm:prSet presAssocID="{A5956439-105C-5948-AE3F-9846F3010220}" presName="vertTwo" presStyleCnt="0"/>
      <dgm:spPr/>
    </dgm:pt>
    <dgm:pt modelId="{ECF39EC2-6128-4610-ABB6-6F57C58738D9}" type="pres">
      <dgm:prSet presAssocID="{A5956439-105C-5948-AE3F-9846F3010220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90BCD-FA67-4960-B9C7-7D299A30BF06}" type="pres">
      <dgm:prSet presAssocID="{A5956439-105C-5948-AE3F-9846F3010220}" presName="parTransTwo" presStyleCnt="0"/>
      <dgm:spPr/>
    </dgm:pt>
    <dgm:pt modelId="{53A4C42E-0201-4E6E-B83D-35443DE611C2}" type="pres">
      <dgm:prSet presAssocID="{A5956439-105C-5948-AE3F-9846F3010220}" presName="horzTwo" presStyleCnt="0"/>
      <dgm:spPr/>
    </dgm:pt>
    <dgm:pt modelId="{B7078C86-93B0-4442-B5C3-8474D0ED0506}" type="pres">
      <dgm:prSet presAssocID="{5BD3E67C-E6BA-354A-ACFF-9D1B73A68B35}" presName="vertThree" presStyleCnt="0"/>
      <dgm:spPr/>
    </dgm:pt>
    <dgm:pt modelId="{A010A905-6A97-48EF-B6DB-4E9A2FB53466}" type="pres">
      <dgm:prSet presAssocID="{5BD3E67C-E6BA-354A-ACFF-9D1B73A68B35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AC9B1-E5DA-421C-AD82-D59C9AADAA6A}" type="pres">
      <dgm:prSet presAssocID="{5BD3E67C-E6BA-354A-ACFF-9D1B73A68B35}" presName="horzThree" presStyleCnt="0"/>
      <dgm:spPr/>
    </dgm:pt>
    <dgm:pt modelId="{5A10C7B6-220D-47E3-A8BB-27FBBB05E279}" type="pres">
      <dgm:prSet presAssocID="{CD257C0D-60CF-E748-92B0-7CB5D9BC4235}" presName="sibSpaceTwo" presStyleCnt="0"/>
      <dgm:spPr/>
    </dgm:pt>
    <dgm:pt modelId="{AEBA599B-8641-43AC-8AE5-A4ACA07BAD12}" type="pres">
      <dgm:prSet presAssocID="{0692AB03-8178-0148-9C4F-FB1F4D60EB82}" presName="vertTwo" presStyleCnt="0"/>
      <dgm:spPr/>
    </dgm:pt>
    <dgm:pt modelId="{43CD8DCF-1158-4BE4-85F2-B129F195888B}" type="pres">
      <dgm:prSet presAssocID="{0692AB03-8178-0148-9C4F-FB1F4D60EB82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631A9-6B08-4CFD-812F-1C1DB34EB36F}" type="pres">
      <dgm:prSet presAssocID="{0692AB03-8178-0148-9C4F-FB1F4D60EB82}" presName="parTransTwo" presStyleCnt="0"/>
      <dgm:spPr/>
    </dgm:pt>
    <dgm:pt modelId="{317B06ED-CE75-40CF-9F16-5025ED6A95C5}" type="pres">
      <dgm:prSet presAssocID="{0692AB03-8178-0148-9C4F-FB1F4D60EB82}" presName="horzTwo" presStyleCnt="0"/>
      <dgm:spPr/>
    </dgm:pt>
    <dgm:pt modelId="{9B9B6DE2-F280-4F02-A750-DE9185615355}" type="pres">
      <dgm:prSet presAssocID="{56DE5332-C220-944C-88A2-D5A2C0433DE7}" presName="vertThree" presStyleCnt="0"/>
      <dgm:spPr/>
    </dgm:pt>
    <dgm:pt modelId="{3AB1A167-B194-411A-8DBA-634D5D647B99}" type="pres">
      <dgm:prSet presAssocID="{56DE5332-C220-944C-88A2-D5A2C0433DE7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FA65BF-A406-403D-83E3-D70713E3C383}" type="pres">
      <dgm:prSet presAssocID="{56DE5332-C220-944C-88A2-D5A2C0433DE7}" presName="horzThree" presStyleCnt="0"/>
      <dgm:spPr/>
    </dgm:pt>
    <dgm:pt modelId="{1D19321F-7E06-4059-82E1-191F832AF46F}" type="pres">
      <dgm:prSet presAssocID="{6E359FFA-9433-144B-B70D-C969223799BC}" presName="sibSpaceTwo" presStyleCnt="0"/>
      <dgm:spPr/>
    </dgm:pt>
    <dgm:pt modelId="{628AF35A-6CCB-4DF1-85FD-2344ADAE7303}" type="pres">
      <dgm:prSet presAssocID="{B2DBA000-72C1-3848-A1C1-70488C1E31A7}" presName="vertTwo" presStyleCnt="0"/>
      <dgm:spPr/>
    </dgm:pt>
    <dgm:pt modelId="{07CCE1AE-CCCC-41EE-87A2-688E01BF284A}" type="pres">
      <dgm:prSet presAssocID="{B2DBA000-72C1-3848-A1C1-70488C1E31A7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AFD1DB-7021-4981-AD76-2791FD2EE0F5}" type="pres">
      <dgm:prSet presAssocID="{B2DBA000-72C1-3848-A1C1-70488C1E31A7}" presName="parTransTwo" presStyleCnt="0"/>
      <dgm:spPr/>
    </dgm:pt>
    <dgm:pt modelId="{94EE10BF-93AA-461E-AF6A-FC80BAB8DC49}" type="pres">
      <dgm:prSet presAssocID="{B2DBA000-72C1-3848-A1C1-70488C1E31A7}" presName="horzTwo" presStyleCnt="0"/>
      <dgm:spPr/>
    </dgm:pt>
    <dgm:pt modelId="{F5219499-C552-462E-97B0-4F2FE4A34B48}" type="pres">
      <dgm:prSet presAssocID="{3EC5C11B-3C32-3648-8727-64A6B6448238}" presName="vertThree" presStyleCnt="0"/>
      <dgm:spPr/>
    </dgm:pt>
    <dgm:pt modelId="{0DCD8EE8-986C-43FA-8E68-29EC1900CB8B}" type="pres">
      <dgm:prSet presAssocID="{3EC5C11B-3C32-3648-8727-64A6B6448238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3D9987-DCF4-4404-A9E3-BC15182D7C0D}" type="pres">
      <dgm:prSet presAssocID="{3EC5C11B-3C32-3648-8727-64A6B6448238}" presName="horzThree" presStyleCnt="0"/>
      <dgm:spPr/>
    </dgm:pt>
    <dgm:pt modelId="{AAA549BD-D0A1-402A-B3D0-D918F11634AC}" type="pres">
      <dgm:prSet presAssocID="{F56C0574-2114-0D4F-AE11-09B57FF512E8}" presName="sibSpaceTwo" presStyleCnt="0"/>
      <dgm:spPr/>
    </dgm:pt>
    <dgm:pt modelId="{3D6F5E1D-0CBE-404B-A524-68D3A853AE61}" type="pres">
      <dgm:prSet presAssocID="{8040D708-32AA-0F4D-90D3-A69DA44145D9}" presName="vertTwo" presStyleCnt="0"/>
      <dgm:spPr/>
    </dgm:pt>
    <dgm:pt modelId="{FB973058-3D35-47EA-A8E8-446FCF20B941}" type="pres">
      <dgm:prSet presAssocID="{8040D708-32AA-0F4D-90D3-A69DA44145D9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E7551B-1052-4B67-BA40-FF1900F0237E}" type="pres">
      <dgm:prSet presAssocID="{8040D708-32AA-0F4D-90D3-A69DA44145D9}" presName="parTransTwo" presStyleCnt="0"/>
      <dgm:spPr/>
    </dgm:pt>
    <dgm:pt modelId="{E054382C-BECD-4CF1-81B7-3987DDC7155C}" type="pres">
      <dgm:prSet presAssocID="{8040D708-32AA-0F4D-90D3-A69DA44145D9}" presName="horzTwo" presStyleCnt="0"/>
      <dgm:spPr/>
    </dgm:pt>
    <dgm:pt modelId="{37A4C41D-CC83-40DF-8A0F-4AD538C3F965}" type="pres">
      <dgm:prSet presAssocID="{D535F9CC-0943-4B46-95E1-67EE3103753F}" presName="vertThree" presStyleCnt="0"/>
      <dgm:spPr/>
    </dgm:pt>
    <dgm:pt modelId="{0EAF8141-3FE3-471B-9A9E-52D377DA1FF3}" type="pres">
      <dgm:prSet presAssocID="{D535F9CC-0943-4B46-95E1-67EE3103753F}" presName="txThree" presStyleLbl="node3" presStyleIdx="5" presStyleCnt="6" custScaleX="112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E685F5-DDCA-44A3-AD5C-0467DF0B1D4B}" type="pres">
      <dgm:prSet presAssocID="{D535F9CC-0943-4B46-95E1-67EE3103753F}" presName="horzThree" presStyleCnt="0"/>
      <dgm:spPr/>
    </dgm:pt>
    <dgm:pt modelId="{ED479A63-7834-441D-9AD1-CEC1AD90CD18}" type="pres">
      <dgm:prSet presAssocID="{D71FCF82-EF88-BC46-874D-B076445D3923}" presName="sibSpaceTwo" presStyleCnt="0"/>
      <dgm:spPr/>
    </dgm:pt>
    <dgm:pt modelId="{DFAE40F8-E73C-4AA4-96E3-595CEA331D26}" type="pres">
      <dgm:prSet presAssocID="{32DD5C6C-E3E2-DC43-A37C-6F5D720EE5D2}" presName="vertTwo" presStyleCnt="0"/>
      <dgm:spPr/>
    </dgm:pt>
    <dgm:pt modelId="{CC0DA30A-F235-463F-8198-DCAE3EF7444B}" type="pres">
      <dgm:prSet presAssocID="{32DD5C6C-E3E2-DC43-A37C-6F5D720EE5D2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81A198-0332-4BA8-8A02-EF6C50A24A58}" type="pres">
      <dgm:prSet presAssocID="{32DD5C6C-E3E2-DC43-A37C-6F5D720EE5D2}" presName="horzTwo" presStyleCnt="0"/>
      <dgm:spPr/>
    </dgm:pt>
  </dgm:ptLst>
  <dgm:cxnLst>
    <dgm:cxn modelId="{4C73CCE5-2375-7747-AFD1-B83EBEEC45E5}" srcId="{68871828-A7A7-1B47-A77A-9ABACF3825AD}" destId="{0692AB03-8178-0148-9C4F-FB1F4D60EB82}" srcOrd="3" destOrd="0" parTransId="{87021821-90C6-2B4A-9F38-216BA2DDA1E8}" sibTransId="{6E359FFA-9433-144B-B70D-C969223799BC}"/>
    <dgm:cxn modelId="{0EFEFF27-45DB-4608-88D3-189ACD16F586}" type="presOf" srcId="{68871828-A7A7-1B47-A77A-9ABACF3825AD}" destId="{5650E3EC-02F7-4A40-8F8C-50789DC31DE1}" srcOrd="0" destOrd="0" presId="urn:microsoft.com/office/officeart/2005/8/layout/hierarchy4"/>
    <dgm:cxn modelId="{CFA49BEF-6CB0-430D-9C87-AA77F024A9AE}" type="presOf" srcId="{8040D708-32AA-0F4D-90D3-A69DA44145D9}" destId="{FB973058-3D35-47EA-A8E8-446FCF20B941}" srcOrd="0" destOrd="0" presId="urn:microsoft.com/office/officeart/2005/8/layout/hierarchy4"/>
    <dgm:cxn modelId="{9EBAD320-4A10-4472-BEB6-0750A0C2AF79}" type="presOf" srcId="{32DD5C6C-E3E2-DC43-A37C-6F5D720EE5D2}" destId="{CC0DA30A-F235-463F-8198-DCAE3EF7444B}" srcOrd="0" destOrd="0" presId="urn:microsoft.com/office/officeart/2005/8/layout/hierarchy4"/>
    <dgm:cxn modelId="{0A04B28D-610D-4857-ACF6-0073EE91FC8D}" type="presOf" srcId="{F79CD2B2-3250-4C4A-A39F-9B974104A703}" destId="{F6C31B94-0E58-4646-BC6C-CD283F33BEF3}" srcOrd="0" destOrd="0" presId="urn:microsoft.com/office/officeart/2005/8/layout/hierarchy4"/>
    <dgm:cxn modelId="{6877C748-8B48-424A-84C1-588549EAA2E7}" type="presOf" srcId="{0692AB03-8178-0148-9C4F-FB1F4D60EB82}" destId="{43CD8DCF-1158-4BE4-85F2-B129F195888B}" srcOrd="0" destOrd="0" presId="urn:microsoft.com/office/officeart/2005/8/layout/hierarchy4"/>
    <dgm:cxn modelId="{BF34A624-67CC-E143-BBDD-F11F7456553C}" srcId="{0692AB03-8178-0148-9C4F-FB1F4D60EB82}" destId="{56DE5332-C220-944C-88A2-D5A2C0433DE7}" srcOrd="0" destOrd="0" parTransId="{2D168F17-A962-994B-AACD-DE5E8ECF30AC}" sibTransId="{4E1F7C9E-17F6-4548-8979-70B18629A006}"/>
    <dgm:cxn modelId="{04DC2B69-049E-4CE5-BE19-A7C355BE354A}" srcId="{8040D708-32AA-0F4D-90D3-A69DA44145D9}" destId="{D535F9CC-0943-4B46-95E1-67EE3103753F}" srcOrd="0" destOrd="0" parTransId="{BFFEE916-C22F-4551-9077-867284D0CC3D}" sibTransId="{C57A2BDF-8A79-4A82-8B5B-498AEDA5CE97}"/>
    <dgm:cxn modelId="{7CE915C8-E252-4618-AC28-F0C532461AA0}" type="presOf" srcId="{962D38D6-A161-FD40-8FC9-574CC83C61B4}" destId="{CC398844-3D84-394A-8960-E66D7FD772AA}" srcOrd="0" destOrd="0" presId="urn:microsoft.com/office/officeart/2005/8/layout/hierarchy4"/>
    <dgm:cxn modelId="{9D09837B-1040-4700-86FD-3051884300F1}" type="presOf" srcId="{A5956439-105C-5948-AE3F-9846F3010220}" destId="{ECF39EC2-6128-4610-ABB6-6F57C58738D9}" srcOrd="0" destOrd="0" presId="urn:microsoft.com/office/officeart/2005/8/layout/hierarchy4"/>
    <dgm:cxn modelId="{62628639-62AC-DE4E-9F67-78D98176C18E}" srcId="{68871828-A7A7-1B47-A77A-9ABACF3825AD}" destId="{B151D540-93CC-9A40-A78D-A90E776789EE}" srcOrd="1" destOrd="0" parTransId="{750E7D8B-C138-2D47-ABD4-B83B80E73E92}" sibTransId="{1182541C-6F1C-9F41-ACB1-FD4E6F815D06}"/>
    <dgm:cxn modelId="{F4B59CA3-6F96-4085-BC2D-A9A439A78F01}" type="presOf" srcId="{56DE5332-C220-944C-88A2-D5A2C0433DE7}" destId="{3AB1A167-B194-411A-8DBA-634D5D647B99}" srcOrd="0" destOrd="0" presId="urn:microsoft.com/office/officeart/2005/8/layout/hierarchy4"/>
    <dgm:cxn modelId="{4F29754C-0C88-4216-B698-35EFFAAE9D98}" type="presOf" srcId="{ED188F85-3352-464C-8C6F-BEA475A51CD5}" destId="{0056CCDE-8BEE-4AB1-A4C7-4060286AAAB4}" srcOrd="0" destOrd="0" presId="urn:microsoft.com/office/officeart/2005/8/layout/hierarchy4"/>
    <dgm:cxn modelId="{7C2C0DB2-4E53-4D83-A08A-643786EC6A35}" type="presOf" srcId="{1F4AF4F7-F0A1-1F45-9F4F-9F0533DCA7CF}" destId="{B1CFA93E-6632-4F81-BCA5-471BDB3B04F9}" srcOrd="0" destOrd="0" presId="urn:microsoft.com/office/officeart/2005/8/layout/hierarchy4"/>
    <dgm:cxn modelId="{8A740E26-32A2-4592-B1F2-7AB0B31A26C1}" type="presOf" srcId="{3EC5C11B-3C32-3648-8727-64A6B6448238}" destId="{0DCD8EE8-986C-43FA-8E68-29EC1900CB8B}" srcOrd="0" destOrd="0" presId="urn:microsoft.com/office/officeart/2005/8/layout/hierarchy4"/>
    <dgm:cxn modelId="{49EFEAEC-2E36-A04A-BC57-338CE34D8EAE}" srcId="{68871828-A7A7-1B47-A77A-9ABACF3825AD}" destId="{8040D708-32AA-0F4D-90D3-A69DA44145D9}" srcOrd="5" destOrd="0" parTransId="{2F154C8C-4A44-BE47-AF4E-97691C89C610}" sibTransId="{D71FCF82-EF88-BC46-874D-B076445D3923}"/>
    <dgm:cxn modelId="{79556A50-57E4-334A-8804-F893DD05C11A}" srcId="{68871828-A7A7-1B47-A77A-9ABACF3825AD}" destId="{B2DBA000-72C1-3848-A1C1-70488C1E31A7}" srcOrd="4" destOrd="0" parTransId="{75608A1D-C3D0-7449-A6AD-42D4CCF15A25}" sibTransId="{F56C0574-2114-0D4F-AE11-09B57FF512E8}"/>
    <dgm:cxn modelId="{A88D713E-A0D9-4DB1-BEAC-52BE62F75376}" type="presOf" srcId="{B151D540-93CC-9A40-A78D-A90E776789EE}" destId="{CA6BF86C-F4A3-41DF-A870-1252269AFF82}" srcOrd="0" destOrd="0" presId="urn:microsoft.com/office/officeart/2005/8/layout/hierarchy4"/>
    <dgm:cxn modelId="{A9E9DA6A-2AE8-224B-A2D3-395E469DC13B}" srcId="{68871828-A7A7-1B47-A77A-9ABACF3825AD}" destId="{A5956439-105C-5948-AE3F-9846F3010220}" srcOrd="2" destOrd="0" parTransId="{A3FE8F6C-4A78-6346-AADF-7DE1FC0FC85B}" sibTransId="{CD257C0D-60CF-E748-92B0-7CB5D9BC4235}"/>
    <dgm:cxn modelId="{7EA069CB-9A65-EC46-A494-F80BC603B7D4}" srcId="{B2DBA000-72C1-3848-A1C1-70488C1E31A7}" destId="{3EC5C11B-3C32-3648-8727-64A6B6448238}" srcOrd="0" destOrd="0" parTransId="{AB72316D-73B4-3040-9EDA-4CE89FC460F9}" sibTransId="{93F91995-3512-9546-B4B7-411D69493068}"/>
    <dgm:cxn modelId="{28888D1D-AD81-3B4F-9E92-6E5D75686544}" srcId="{ED188F85-3352-464C-8C6F-BEA475A51CD5}" destId="{F79CD2B2-3250-4C4A-A39F-9B974104A703}" srcOrd="0" destOrd="0" parTransId="{9A8928B2-1536-B648-B516-4FE92AAD4308}" sibTransId="{D3AFC93C-F207-CC4E-A12A-3B14A2397919}"/>
    <dgm:cxn modelId="{944353DB-6A10-1A40-84E2-79C6D7E4982C}" srcId="{68871828-A7A7-1B47-A77A-9ABACF3825AD}" destId="{32DD5C6C-E3E2-DC43-A37C-6F5D720EE5D2}" srcOrd="6" destOrd="0" parTransId="{9B699BB0-18AE-F64E-813E-B4D754ECA11D}" sibTransId="{AAA975A7-A4A5-764A-ADDE-7A1C753D13F4}"/>
    <dgm:cxn modelId="{E00564C3-5314-4C44-AF3B-11598A7B9DCD}" type="presOf" srcId="{B2DBA000-72C1-3848-A1C1-70488C1E31A7}" destId="{07CCE1AE-CCCC-41EE-87A2-688E01BF284A}" srcOrd="0" destOrd="0" presId="urn:microsoft.com/office/officeart/2005/8/layout/hierarchy4"/>
    <dgm:cxn modelId="{82AC0C93-E18D-0948-88E9-2E37EE0942F0}" srcId="{962D38D6-A161-FD40-8FC9-574CC83C61B4}" destId="{68871828-A7A7-1B47-A77A-9ABACF3825AD}" srcOrd="0" destOrd="0" parTransId="{3C0AE63B-CF65-2242-BA85-023982D80EA8}" sibTransId="{FC1B7A0E-12CA-7F41-AE22-935E58BD2DCA}"/>
    <dgm:cxn modelId="{80FE9A37-9EE7-0849-9836-FF3F47DF7C40}" srcId="{68871828-A7A7-1B47-A77A-9ABACF3825AD}" destId="{ED188F85-3352-464C-8C6F-BEA475A51CD5}" srcOrd="0" destOrd="0" parTransId="{C1045673-45DB-254D-A32D-CB7D254C2D03}" sibTransId="{24BA6B46-C34B-6447-989F-BCF07290CA0F}"/>
    <dgm:cxn modelId="{F5B21F6C-4D39-4162-8604-80D1A821CAF6}" type="presOf" srcId="{D535F9CC-0943-4B46-95E1-67EE3103753F}" destId="{0EAF8141-3FE3-471B-9A9E-52D377DA1FF3}" srcOrd="0" destOrd="0" presId="urn:microsoft.com/office/officeart/2005/8/layout/hierarchy4"/>
    <dgm:cxn modelId="{0C3DC592-B905-484A-85AA-259B42C3D508}" srcId="{B151D540-93CC-9A40-A78D-A90E776789EE}" destId="{1F4AF4F7-F0A1-1F45-9F4F-9F0533DCA7CF}" srcOrd="0" destOrd="0" parTransId="{C4138DD3-A934-9145-AE6B-A96B0B88AA6B}" sibTransId="{5C9877DE-5574-F545-BDC9-324DCC32DE23}"/>
    <dgm:cxn modelId="{628AC024-D16A-7148-A2EE-7C4CA9100698}" srcId="{A5956439-105C-5948-AE3F-9846F3010220}" destId="{5BD3E67C-E6BA-354A-ACFF-9D1B73A68B35}" srcOrd="0" destOrd="0" parTransId="{B84F52D5-E50C-7D4B-9850-858BD0CDECD4}" sibTransId="{E31BA8F6-C948-F34A-905A-ED686723117A}"/>
    <dgm:cxn modelId="{D5116B12-9BBD-44F3-854D-CADB35073A9C}" type="presOf" srcId="{5BD3E67C-E6BA-354A-ACFF-9D1B73A68B35}" destId="{A010A905-6A97-48EF-B6DB-4E9A2FB53466}" srcOrd="0" destOrd="0" presId="urn:microsoft.com/office/officeart/2005/8/layout/hierarchy4"/>
    <dgm:cxn modelId="{B2F6A1C7-18CB-4D03-8049-A7EC861A2E21}" type="presParOf" srcId="{CC398844-3D84-394A-8960-E66D7FD772AA}" destId="{3E036578-4DD8-FC45-AAC7-64955881CF5C}" srcOrd="0" destOrd="0" presId="urn:microsoft.com/office/officeart/2005/8/layout/hierarchy4"/>
    <dgm:cxn modelId="{768652B5-6E66-49D8-9FCE-44DFA080542C}" type="presParOf" srcId="{3E036578-4DD8-FC45-AAC7-64955881CF5C}" destId="{5650E3EC-02F7-4A40-8F8C-50789DC31DE1}" srcOrd="0" destOrd="0" presId="urn:microsoft.com/office/officeart/2005/8/layout/hierarchy4"/>
    <dgm:cxn modelId="{E8551062-170F-433D-9753-70D0320CAD8D}" type="presParOf" srcId="{3E036578-4DD8-FC45-AAC7-64955881CF5C}" destId="{36F5A4C1-3759-7644-AEFC-67CAEA763546}" srcOrd="1" destOrd="0" presId="urn:microsoft.com/office/officeart/2005/8/layout/hierarchy4"/>
    <dgm:cxn modelId="{690471EA-0B50-4DE0-8857-4B2D22199A33}" type="presParOf" srcId="{3E036578-4DD8-FC45-AAC7-64955881CF5C}" destId="{5D2EB06E-58AC-5E4E-BF1C-8BFF78993020}" srcOrd="2" destOrd="0" presId="urn:microsoft.com/office/officeart/2005/8/layout/hierarchy4"/>
    <dgm:cxn modelId="{83ADEB26-EC11-4CE0-B625-2D564CDC5C84}" type="presParOf" srcId="{5D2EB06E-58AC-5E4E-BF1C-8BFF78993020}" destId="{8D4F9D42-C19A-4D28-B48A-B6D2DDC63FC1}" srcOrd="0" destOrd="0" presId="urn:microsoft.com/office/officeart/2005/8/layout/hierarchy4"/>
    <dgm:cxn modelId="{50B366B0-7E1D-4FD2-AE93-F93EBC2BB7A0}" type="presParOf" srcId="{8D4F9D42-C19A-4D28-B48A-B6D2DDC63FC1}" destId="{0056CCDE-8BEE-4AB1-A4C7-4060286AAAB4}" srcOrd="0" destOrd="0" presId="urn:microsoft.com/office/officeart/2005/8/layout/hierarchy4"/>
    <dgm:cxn modelId="{307CC627-9D37-4294-B831-C5170E481721}" type="presParOf" srcId="{8D4F9D42-C19A-4D28-B48A-B6D2DDC63FC1}" destId="{6E60BF56-9EBE-4225-AE84-73B32D836665}" srcOrd="1" destOrd="0" presId="urn:microsoft.com/office/officeart/2005/8/layout/hierarchy4"/>
    <dgm:cxn modelId="{1E2C10C3-E9C9-42F2-A486-C32D4D8BC55C}" type="presParOf" srcId="{8D4F9D42-C19A-4D28-B48A-B6D2DDC63FC1}" destId="{DA192062-7A94-47CF-93C4-B1EDC9A68152}" srcOrd="2" destOrd="0" presId="urn:microsoft.com/office/officeart/2005/8/layout/hierarchy4"/>
    <dgm:cxn modelId="{746F1790-0870-4FD8-A0FD-90858D39E070}" type="presParOf" srcId="{DA192062-7A94-47CF-93C4-B1EDC9A68152}" destId="{F2EF6371-EB59-4710-BEF4-679F3E0BF23E}" srcOrd="0" destOrd="0" presId="urn:microsoft.com/office/officeart/2005/8/layout/hierarchy4"/>
    <dgm:cxn modelId="{1AB348A3-A94A-4BA0-894B-09719F9E9ECE}" type="presParOf" srcId="{F2EF6371-EB59-4710-BEF4-679F3E0BF23E}" destId="{F6C31B94-0E58-4646-BC6C-CD283F33BEF3}" srcOrd="0" destOrd="0" presId="urn:microsoft.com/office/officeart/2005/8/layout/hierarchy4"/>
    <dgm:cxn modelId="{16F42F9C-7987-4B41-9818-9D39DB14EFA7}" type="presParOf" srcId="{F2EF6371-EB59-4710-BEF4-679F3E0BF23E}" destId="{57224CD0-C9EF-45E7-8943-966141DE6C51}" srcOrd="1" destOrd="0" presId="urn:microsoft.com/office/officeart/2005/8/layout/hierarchy4"/>
    <dgm:cxn modelId="{27EA848D-A28A-48AB-98D7-F685F1ACBCDF}" type="presParOf" srcId="{5D2EB06E-58AC-5E4E-BF1C-8BFF78993020}" destId="{5F2F9713-3F41-4CAA-BB03-5BD91B77AC84}" srcOrd="1" destOrd="0" presId="urn:microsoft.com/office/officeart/2005/8/layout/hierarchy4"/>
    <dgm:cxn modelId="{DFD75FA8-1350-4381-A7B8-EBDD33FCA26A}" type="presParOf" srcId="{5D2EB06E-58AC-5E4E-BF1C-8BFF78993020}" destId="{CD53283C-4C34-4DF4-9626-9D88F9406B2C}" srcOrd="2" destOrd="0" presId="urn:microsoft.com/office/officeart/2005/8/layout/hierarchy4"/>
    <dgm:cxn modelId="{8DDC3B06-BFC1-490D-924B-98566DE0C43A}" type="presParOf" srcId="{CD53283C-4C34-4DF4-9626-9D88F9406B2C}" destId="{CA6BF86C-F4A3-41DF-A870-1252269AFF82}" srcOrd="0" destOrd="0" presId="urn:microsoft.com/office/officeart/2005/8/layout/hierarchy4"/>
    <dgm:cxn modelId="{AF06BE0A-9D32-488E-9F3D-59F97DD59025}" type="presParOf" srcId="{CD53283C-4C34-4DF4-9626-9D88F9406B2C}" destId="{6DA30663-23B5-4AC4-B7A9-6186BC781447}" srcOrd="1" destOrd="0" presId="urn:microsoft.com/office/officeart/2005/8/layout/hierarchy4"/>
    <dgm:cxn modelId="{E51147A2-1E78-482D-A42D-0DEFF7193905}" type="presParOf" srcId="{CD53283C-4C34-4DF4-9626-9D88F9406B2C}" destId="{77FCEFBA-B357-4D1E-9E51-52AEE5390B9A}" srcOrd="2" destOrd="0" presId="urn:microsoft.com/office/officeart/2005/8/layout/hierarchy4"/>
    <dgm:cxn modelId="{3E8EA071-7862-4D94-BB49-0F039F3E0065}" type="presParOf" srcId="{77FCEFBA-B357-4D1E-9E51-52AEE5390B9A}" destId="{2A59463E-841F-4177-BE03-5EB638BE68C0}" srcOrd="0" destOrd="0" presId="urn:microsoft.com/office/officeart/2005/8/layout/hierarchy4"/>
    <dgm:cxn modelId="{B4BAA372-DC7D-4F24-A45B-D616C8625D78}" type="presParOf" srcId="{2A59463E-841F-4177-BE03-5EB638BE68C0}" destId="{B1CFA93E-6632-4F81-BCA5-471BDB3B04F9}" srcOrd="0" destOrd="0" presId="urn:microsoft.com/office/officeart/2005/8/layout/hierarchy4"/>
    <dgm:cxn modelId="{7553D927-9E4F-41ED-B3A0-1242BC257284}" type="presParOf" srcId="{2A59463E-841F-4177-BE03-5EB638BE68C0}" destId="{5ACFC6F6-388E-47B0-B6F3-A2A1BE9BB8D7}" srcOrd="1" destOrd="0" presId="urn:microsoft.com/office/officeart/2005/8/layout/hierarchy4"/>
    <dgm:cxn modelId="{3A56ACBF-DC34-435D-9DA8-9D0C2DC5E3E1}" type="presParOf" srcId="{5D2EB06E-58AC-5E4E-BF1C-8BFF78993020}" destId="{E9E5D8DA-5051-49D0-BF50-3C4B1DE99DDD}" srcOrd="3" destOrd="0" presId="urn:microsoft.com/office/officeart/2005/8/layout/hierarchy4"/>
    <dgm:cxn modelId="{A029D9D1-53C3-44EE-9ADE-C963EE3155D4}" type="presParOf" srcId="{5D2EB06E-58AC-5E4E-BF1C-8BFF78993020}" destId="{7F12281B-58BA-4ECF-A157-2458C8BFEE3E}" srcOrd="4" destOrd="0" presId="urn:microsoft.com/office/officeart/2005/8/layout/hierarchy4"/>
    <dgm:cxn modelId="{586DA9BE-3DDA-482D-9606-ADFD4AE85C5A}" type="presParOf" srcId="{7F12281B-58BA-4ECF-A157-2458C8BFEE3E}" destId="{ECF39EC2-6128-4610-ABB6-6F57C58738D9}" srcOrd="0" destOrd="0" presId="urn:microsoft.com/office/officeart/2005/8/layout/hierarchy4"/>
    <dgm:cxn modelId="{155B85C5-78B1-4DB4-90A7-5A5C053AC093}" type="presParOf" srcId="{7F12281B-58BA-4ECF-A157-2458C8BFEE3E}" destId="{63090BCD-FA67-4960-B9C7-7D299A30BF06}" srcOrd="1" destOrd="0" presId="urn:microsoft.com/office/officeart/2005/8/layout/hierarchy4"/>
    <dgm:cxn modelId="{F816345F-1AA5-4499-87FA-B4257FC76C37}" type="presParOf" srcId="{7F12281B-58BA-4ECF-A157-2458C8BFEE3E}" destId="{53A4C42E-0201-4E6E-B83D-35443DE611C2}" srcOrd="2" destOrd="0" presId="urn:microsoft.com/office/officeart/2005/8/layout/hierarchy4"/>
    <dgm:cxn modelId="{05881507-5F6D-475E-A0FE-0483301694CC}" type="presParOf" srcId="{53A4C42E-0201-4E6E-B83D-35443DE611C2}" destId="{B7078C86-93B0-4442-B5C3-8474D0ED0506}" srcOrd="0" destOrd="0" presId="urn:microsoft.com/office/officeart/2005/8/layout/hierarchy4"/>
    <dgm:cxn modelId="{B37C0FC6-C0C9-4620-B02C-A707AED74057}" type="presParOf" srcId="{B7078C86-93B0-4442-B5C3-8474D0ED0506}" destId="{A010A905-6A97-48EF-B6DB-4E9A2FB53466}" srcOrd="0" destOrd="0" presId="urn:microsoft.com/office/officeart/2005/8/layout/hierarchy4"/>
    <dgm:cxn modelId="{3ECBCAEE-1B37-417F-98F0-CD9B56B85072}" type="presParOf" srcId="{B7078C86-93B0-4442-B5C3-8474D0ED0506}" destId="{B37AC9B1-E5DA-421C-AD82-D59C9AADAA6A}" srcOrd="1" destOrd="0" presId="urn:microsoft.com/office/officeart/2005/8/layout/hierarchy4"/>
    <dgm:cxn modelId="{67519FF1-3AC7-4504-A4E6-72F13C3BB9FB}" type="presParOf" srcId="{5D2EB06E-58AC-5E4E-BF1C-8BFF78993020}" destId="{5A10C7B6-220D-47E3-A8BB-27FBBB05E279}" srcOrd="5" destOrd="0" presId="urn:microsoft.com/office/officeart/2005/8/layout/hierarchy4"/>
    <dgm:cxn modelId="{FDC8F549-1BC7-4780-8B0B-488426B0DECE}" type="presParOf" srcId="{5D2EB06E-58AC-5E4E-BF1C-8BFF78993020}" destId="{AEBA599B-8641-43AC-8AE5-A4ACA07BAD12}" srcOrd="6" destOrd="0" presId="urn:microsoft.com/office/officeart/2005/8/layout/hierarchy4"/>
    <dgm:cxn modelId="{1BBAF4F6-FB01-4864-ACE4-A6E98E3FBB26}" type="presParOf" srcId="{AEBA599B-8641-43AC-8AE5-A4ACA07BAD12}" destId="{43CD8DCF-1158-4BE4-85F2-B129F195888B}" srcOrd="0" destOrd="0" presId="urn:microsoft.com/office/officeart/2005/8/layout/hierarchy4"/>
    <dgm:cxn modelId="{9F90B69E-5A6D-4EFD-9699-1FCE0060E261}" type="presParOf" srcId="{AEBA599B-8641-43AC-8AE5-A4ACA07BAD12}" destId="{8D8631A9-6B08-4CFD-812F-1C1DB34EB36F}" srcOrd="1" destOrd="0" presId="urn:microsoft.com/office/officeart/2005/8/layout/hierarchy4"/>
    <dgm:cxn modelId="{996DF93C-0B77-4B8C-B692-2F9BE9DA07DC}" type="presParOf" srcId="{AEBA599B-8641-43AC-8AE5-A4ACA07BAD12}" destId="{317B06ED-CE75-40CF-9F16-5025ED6A95C5}" srcOrd="2" destOrd="0" presId="urn:microsoft.com/office/officeart/2005/8/layout/hierarchy4"/>
    <dgm:cxn modelId="{26CBFB29-E405-4808-B024-1A1E86AB1C6D}" type="presParOf" srcId="{317B06ED-CE75-40CF-9F16-5025ED6A95C5}" destId="{9B9B6DE2-F280-4F02-A750-DE9185615355}" srcOrd="0" destOrd="0" presId="urn:microsoft.com/office/officeart/2005/8/layout/hierarchy4"/>
    <dgm:cxn modelId="{091B46EA-FB8B-41FA-BE21-8710DEF78C9C}" type="presParOf" srcId="{9B9B6DE2-F280-4F02-A750-DE9185615355}" destId="{3AB1A167-B194-411A-8DBA-634D5D647B99}" srcOrd="0" destOrd="0" presId="urn:microsoft.com/office/officeart/2005/8/layout/hierarchy4"/>
    <dgm:cxn modelId="{CDF3FC15-DC36-46D4-8EEB-4C20126FA97B}" type="presParOf" srcId="{9B9B6DE2-F280-4F02-A750-DE9185615355}" destId="{3FFA65BF-A406-403D-83E3-D70713E3C383}" srcOrd="1" destOrd="0" presId="urn:microsoft.com/office/officeart/2005/8/layout/hierarchy4"/>
    <dgm:cxn modelId="{38354D9D-4F98-4B0B-9EB3-3CF579E8FEDE}" type="presParOf" srcId="{5D2EB06E-58AC-5E4E-BF1C-8BFF78993020}" destId="{1D19321F-7E06-4059-82E1-191F832AF46F}" srcOrd="7" destOrd="0" presId="urn:microsoft.com/office/officeart/2005/8/layout/hierarchy4"/>
    <dgm:cxn modelId="{3D191147-CD30-4791-A020-180288D37CB4}" type="presParOf" srcId="{5D2EB06E-58AC-5E4E-BF1C-8BFF78993020}" destId="{628AF35A-6CCB-4DF1-85FD-2344ADAE7303}" srcOrd="8" destOrd="0" presId="urn:microsoft.com/office/officeart/2005/8/layout/hierarchy4"/>
    <dgm:cxn modelId="{EF5F6DA8-B131-4F58-AE40-40C97E73B8E1}" type="presParOf" srcId="{628AF35A-6CCB-4DF1-85FD-2344ADAE7303}" destId="{07CCE1AE-CCCC-41EE-87A2-688E01BF284A}" srcOrd="0" destOrd="0" presId="urn:microsoft.com/office/officeart/2005/8/layout/hierarchy4"/>
    <dgm:cxn modelId="{9D0103FA-CB48-46CB-9A7B-269713F38D56}" type="presParOf" srcId="{628AF35A-6CCB-4DF1-85FD-2344ADAE7303}" destId="{FDAFD1DB-7021-4981-AD76-2791FD2EE0F5}" srcOrd="1" destOrd="0" presId="urn:microsoft.com/office/officeart/2005/8/layout/hierarchy4"/>
    <dgm:cxn modelId="{F8DB5EF6-AC7C-4FDE-921A-1E06DAF4DE63}" type="presParOf" srcId="{628AF35A-6CCB-4DF1-85FD-2344ADAE7303}" destId="{94EE10BF-93AA-461E-AF6A-FC80BAB8DC49}" srcOrd="2" destOrd="0" presId="urn:microsoft.com/office/officeart/2005/8/layout/hierarchy4"/>
    <dgm:cxn modelId="{A0161270-A538-4BDD-9B5D-27B1288C4A81}" type="presParOf" srcId="{94EE10BF-93AA-461E-AF6A-FC80BAB8DC49}" destId="{F5219499-C552-462E-97B0-4F2FE4A34B48}" srcOrd="0" destOrd="0" presId="urn:microsoft.com/office/officeart/2005/8/layout/hierarchy4"/>
    <dgm:cxn modelId="{5340BEB9-D8B5-4AA0-868C-40F14C5D00A5}" type="presParOf" srcId="{F5219499-C552-462E-97B0-4F2FE4A34B48}" destId="{0DCD8EE8-986C-43FA-8E68-29EC1900CB8B}" srcOrd="0" destOrd="0" presId="urn:microsoft.com/office/officeart/2005/8/layout/hierarchy4"/>
    <dgm:cxn modelId="{691B0441-2E5E-4282-B6BB-1172CBD088CB}" type="presParOf" srcId="{F5219499-C552-462E-97B0-4F2FE4A34B48}" destId="{263D9987-DCF4-4404-A9E3-BC15182D7C0D}" srcOrd="1" destOrd="0" presId="urn:microsoft.com/office/officeart/2005/8/layout/hierarchy4"/>
    <dgm:cxn modelId="{0C56796D-2AF9-4D0F-8DC2-BDBF6F73DA4F}" type="presParOf" srcId="{5D2EB06E-58AC-5E4E-BF1C-8BFF78993020}" destId="{AAA549BD-D0A1-402A-B3D0-D918F11634AC}" srcOrd="9" destOrd="0" presId="urn:microsoft.com/office/officeart/2005/8/layout/hierarchy4"/>
    <dgm:cxn modelId="{2F03644C-3162-48CD-A349-9E01A250BFDD}" type="presParOf" srcId="{5D2EB06E-58AC-5E4E-BF1C-8BFF78993020}" destId="{3D6F5E1D-0CBE-404B-A524-68D3A853AE61}" srcOrd="10" destOrd="0" presId="urn:microsoft.com/office/officeart/2005/8/layout/hierarchy4"/>
    <dgm:cxn modelId="{AA3DA129-6E35-4CE4-82A0-F7FEF0FB18D2}" type="presParOf" srcId="{3D6F5E1D-0CBE-404B-A524-68D3A853AE61}" destId="{FB973058-3D35-47EA-A8E8-446FCF20B941}" srcOrd="0" destOrd="0" presId="urn:microsoft.com/office/officeart/2005/8/layout/hierarchy4"/>
    <dgm:cxn modelId="{F849AE31-4CDC-4E2A-9416-387E216AD575}" type="presParOf" srcId="{3D6F5E1D-0CBE-404B-A524-68D3A853AE61}" destId="{D7E7551B-1052-4B67-BA40-FF1900F0237E}" srcOrd="1" destOrd="0" presId="urn:microsoft.com/office/officeart/2005/8/layout/hierarchy4"/>
    <dgm:cxn modelId="{CC3D2D10-AC6B-4D5A-B26F-F542B9A9E0A7}" type="presParOf" srcId="{3D6F5E1D-0CBE-404B-A524-68D3A853AE61}" destId="{E054382C-BECD-4CF1-81B7-3987DDC7155C}" srcOrd="2" destOrd="0" presId="urn:microsoft.com/office/officeart/2005/8/layout/hierarchy4"/>
    <dgm:cxn modelId="{CE5704EE-682E-43AE-A0A9-BEB3A8EB2854}" type="presParOf" srcId="{E054382C-BECD-4CF1-81B7-3987DDC7155C}" destId="{37A4C41D-CC83-40DF-8A0F-4AD538C3F965}" srcOrd="0" destOrd="0" presId="urn:microsoft.com/office/officeart/2005/8/layout/hierarchy4"/>
    <dgm:cxn modelId="{98CEED3C-F85C-480A-81E0-4B205DFFDC1C}" type="presParOf" srcId="{37A4C41D-CC83-40DF-8A0F-4AD538C3F965}" destId="{0EAF8141-3FE3-471B-9A9E-52D377DA1FF3}" srcOrd="0" destOrd="0" presId="urn:microsoft.com/office/officeart/2005/8/layout/hierarchy4"/>
    <dgm:cxn modelId="{BE3D698B-A054-4E27-8C7C-5A9C52D1C940}" type="presParOf" srcId="{37A4C41D-CC83-40DF-8A0F-4AD538C3F965}" destId="{09E685F5-DDCA-44A3-AD5C-0467DF0B1D4B}" srcOrd="1" destOrd="0" presId="urn:microsoft.com/office/officeart/2005/8/layout/hierarchy4"/>
    <dgm:cxn modelId="{F279892B-B17B-43DA-BAF6-0838883792A9}" type="presParOf" srcId="{5D2EB06E-58AC-5E4E-BF1C-8BFF78993020}" destId="{ED479A63-7834-441D-9AD1-CEC1AD90CD18}" srcOrd="11" destOrd="0" presId="urn:microsoft.com/office/officeart/2005/8/layout/hierarchy4"/>
    <dgm:cxn modelId="{0F92ECEA-3A1A-41F9-A4E2-6A6222B75C85}" type="presParOf" srcId="{5D2EB06E-58AC-5E4E-BF1C-8BFF78993020}" destId="{DFAE40F8-E73C-4AA4-96E3-595CEA331D26}" srcOrd="12" destOrd="0" presId="urn:microsoft.com/office/officeart/2005/8/layout/hierarchy4"/>
    <dgm:cxn modelId="{1DFF1CF4-82BA-4B25-B3D8-51CADAD5386F}" type="presParOf" srcId="{DFAE40F8-E73C-4AA4-96E3-595CEA331D26}" destId="{CC0DA30A-F235-463F-8198-DCAE3EF7444B}" srcOrd="0" destOrd="0" presId="urn:microsoft.com/office/officeart/2005/8/layout/hierarchy4"/>
    <dgm:cxn modelId="{B49F8ED9-1FDC-453D-B7CA-82973924CAF3}" type="presParOf" srcId="{DFAE40F8-E73C-4AA4-96E3-595CEA331D26}" destId="{8681A198-0332-4BA8-8A02-EF6C50A24A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50E3EC-02F7-4A40-8F8C-50789DC31DE1}">
      <dsp:nvSpPr>
        <dsp:cNvPr id="0" name=""/>
        <dsp:cNvSpPr/>
      </dsp:nvSpPr>
      <dsp:spPr>
        <a:xfrm>
          <a:off x="6704" y="2927"/>
          <a:ext cx="8216191" cy="10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205 Unique Organizations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(1,200 Total Locations/Sites)</a:t>
          </a:r>
          <a:endParaRPr lang="en-US" sz="2400" kern="1200" dirty="0"/>
        </a:p>
      </dsp:txBody>
      <dsp:txXfrm>
        <a:off x="6704" y="2927"/>
        <a:ext cx="8216191" cy="1057402"/>
      </dsp:txXfrm>
    </dsp:sp>
    <dsp:sp modelId="{0056CCDE-8BEE-4AB1-A4C7-4060286AAAB4}">
      <dsp:nvSpPr>
        <dsp:cNvPr id="0" name=""/>
        <dsp:cNvSpPr/>
      </dsp:nvSpPr>
      <dsp:spPr>
        <a:xfrm>
          <a:off x="14724" y="1217850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 Assisted Living Facility Locations</a:t>
          </a:r>
          <a:endParaRPr lang="en-US" sz="1400" kern="1200" dirty="0"/>
        </a:p>
      </dsp:txBody>
      <dsp:txXfrm>
        <a:off x="14724" y="1217850"/>
        <a:ext cx="1074817" cy="1488901"/>
      </dsp:txXfrm>
    </dsp:sp>
    <dsp:sp modelId="{F6C31B94-0E58-4646-BC6C-CD283F33BEF3}">
      <dsp:nvSpPr>
        <dsp:cNvPr id="0" name=""/>
        <dsp:cNvSpPr/>
      </dsp:nvSpPr>
      <dsp:spPr>
        <a:xfrm>
          <a:off x="14724" y="2864271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18 Certified Home Health Agency Locations</a:t>
          </a:r>
          <a:endParaRPr lang="en-US" sz="1400" kern="1200" dirty="0"/>
        </a:p>
      </dsp:txBody>
      <dsp:txXfrm>
        <a:off x="14724" y="2864271"/>
        <a:ext cx="1074817" cy="1488901"/>
      </dsp:txXfrm>
    </dsp:sp>
    <dsp:sp modelId="{CA6BF86C-F4A3-41DF-A870-1252269AFF82}">
      <dsp:nvSpPr>
        <dsp:cNvPr id="0" name=""/>
        <dsp:cNvSpPr/>
      </dsp:nvSpPr>
      <dsp:spPr>
        <a:xfrm>
          <a:off x="1179826" y="1217850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30 Diagnostic &amp; Treatment Center Locations</a:t>
          </a:r>
          <a:endParaRPr lang="en-US" sz="1400" kern="1200" dirty="0"/>
        </a:p>
      </dsp:txBody>
      <dsp:txXfrm>
        <a:off x="1179826" y="1217850"/>
        <a:ext cx="1074817" cy="1488901"/>
      </dsp:txXfrm>
    </dsp:sp>
    <dsp:sp modelId="{B1CFA93E-6632-4F81-BCA5-471BDB3B04F9}">
      <dsp:nvSpPr>
        <dsp:cNvPr id="0" name=""/>
        <dsp:cNvSpPr/>
      </dsp:nvSpPr>
      <dsp:spPr>
        <a:xfrm>
          <a:off x="1179826" y="2864271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32 Federally Qualified Healthcare Center Locations</a:t>
          </a:r>
          <a:endParaRPr lang="en-US" sz="1400" kern="1200" dirty="0"/>
        </a:p>
      </dsp:txBody>
      <dsp:txXfrm>
        <a:off x="1179826" y="2864271"/>
        <a:ext cx="1074817" cy="1488901"/>
      </dsp:txXfrm>
    </dsp:sp>
    <dsp:sp modelId="{ECF39EC2-6128-4610-ABB6-6F57C58738D9}">
      <dsp:nvSpPr>
        <dsp:cNvPr id="0" name=""/>
        <dsp:cNvSpPr/>
      </dsp:nvSpPr>
      <dsp:spPr>
        <a:xfrm>
          <a:off x="2344929" y="1217850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 Long Term Home Health Care Provider Locations</a:t>
          </a:r>
          <a:endParaRPr lang="en-US" sz="1400" kern="1200" dirty="0"/>
        </a:p>
      </dsp:txBody>
      <dsp:txXfrm>
        <a:off x="2344929" y="1217850"/>
        <a:ext cx="1074817" cy="1488901"/>
      </dsp:txXfrm>
    </dsp:sp>
    <dsp:sp modelId="{A010A905-6A97-48EF-B6DB-4E9A2FB53466}">
      <dsp:nvSpPr>
        <dsp:cNvPr id="0" name=""/>
        <dsp:cNvSpPr/>
      </dsp:nvSpPr>
      <dsp:spPr>
        <a:xfrm>
          <a:off x="2344929" y="2864271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13 Nursing Home Locations</a:t>
          </a:r>
          <a:endParaRPr lang="en-US" sz="1400" kern="1200" dirty="0"/>
        </a:p>
      </dsp:txBody>
      <dsp:txXfrm>
        <a:off x="2344929" y="2864271"/>
        <a:ext cx="1074817" cy="1488901"/>
      </dsp:txXfrm>
    </dsp:sp>
    <dsp:sp modelId="{43CD8DCF-1158-4BE4-85F2-B129F195888B}">
      <dsp:nvSpPr>
        <dsp:cNvPr id="0" name=""/>
        <dsp:cNvSpPr/>
      </dsp:nvSpPr>
      <dsp:spPr>
        <a:xfrm>
          <a:off x="3510032" y="1217850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 OASAS (Article 32) Provider Locations</a:t>
          </a:r>
          <a:endParaRPr lang="en-US" sz="1400" kern="1200" dirty="0"/>
        </a:p>
      </dsp:txBody>
      <dsp:txXfrm>
        <a:off x="3510032" y="1217850"/>
        <a:ext cx="1074817" cy="1488901"/>
      </dsp:txXfrm>
    </dsp:sp>
    <dsp:sp modelId="{3AB1A167-B194-411A-8DBA-634D5D647B99}">
      <dsp:nvSpPr>
        <dsp:cNvPr id="0" name=""/>
        <dsp:cNvSpPr/>
      </dsp:nvSpPr>
      <dsp:spPr>
        <a:xfrm>
          <a:off x="3510032" y="2864271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39 OMH (Article 31) Provider Locations</a:t>
          </a:r>
          <a:endParaRPr lang="en-US" sz="1400" kern="1200" dirty="0"/>
        </a:p>
      </dsp:txBody>
      <dsp:txXfrm>
        <a:off x="3510032" y="2864271"/>
        <a:ext cx="1074817" cy="1488901"/>
      </dsp:txXfrm>
    </dsp:sp>
    <dsp:sp modelId="{07CCE1AE-CCCC-41EE-87A2-688E01BF284A}">
      <dsp:nvSpPr>
        <dsp:cNvPr id="0" name=""/>
        <dsp:cNvSpPr/>
      </dsp:nvSpPr>
      <dsp:spPr>
        <a:xfrm>
          <a:off x="4675134" y="1217850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 OPWDD (Article 16) Provider Locations</a:t>
          </a:r>
          <a:endParaRPr lang="en-US" sz="1400" kern="1200" dirty="0"/>
        </a:p>
      </dsp:txBody>
      <dsp:txXfrm>
        <a:off x="4675134" y="1217850"/>
        <a:ext cx="1074817" cy="1488901"/>
      </dsp:txXfrm>
    </dsp:sp>
    <dsp:sp modelId="{0DCD8EE8-986C-43FA-8E68-29EC1900CB8B}">
      <dsp:nvSpPr>
        <dsp:cNvPr id="0" name=""/>
        <dsp:cNvSpPr/>
      </dsp:nvSpPr>
      <dsp:spPr>
        <a:xfrm>
          <a:off x="4675134" y="2864271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 Skilled Nursing Facility Locations</a:t>
          </a:r>
          <a:endParaRPr lang="en-US" sz="1400" kern="1200" dirty="0"/>
        </a:p>
      </dsp:txBody>
      <dsp:txXfrm>
        <a:off x="4675134" y="2864271"/>
        <a:ext cx="1074817" cy="1488901"/>
      </dsp:txXfrm>
    </dsp:sp>
    <dsp:sp modelId="{FB973058-3D35-47EA-A8E8-446FCF20B941}">
      <dsp:nvSpPr>
        <dsp:cNvPr id="0" name=""/>
        <dsp:cNvSpPr/>
      </dsp:nvSpPr>
      <dsp:spPr>
        <a:xfrm>
          <a:off x="5840237" y="1217850"/>
          <a:ext cx="1209535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 Sole Community Provider Locations</a:t>
          </a:r>
          <a:endParaRPr lang="en-US" sz="1400" kern="1200" dirty="0"/>
        </a:p>
      </dsp:txBody>
      <dsp:txXfrm>
        <a:off x="5840237" y="1217850"/>
        <a:ext cx="1209535" cy="1488901"/>
      </dsp:txXfrm>
    </dsp:sp>
    <dsp:sp modelId="{0EAF8141-3FE3-471B-9A9E-52D377DA1FF3}">
      <dsp:nvSpPr>
        <dsp:cNvPr id="0" name=""/>
        <dsp:cNvSpPr/>
      </dsp:nvSpPr>
      <dsp:spPr>
        <a:xfrm>
          <a:off x="5840237" y="2864271"/>
          <a:ext cx="1209535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146 Other </a:t>
          </a:r>
          <a:r>
            <a:rPr lang="en-US" sz="1300" kern="1200" dirty="0" smtClean="0"/>
            <a:t>(i.e. Housing, Hospice, Community Based Organizations, LHCSA, etc.)</a:t>
          </a:r>
          <a:endParaRPr lang="en-US" sz="1300" kern="1200" dirty="0"/>
        </a:p>
      </dsp:txBody>
      <dsp:txXfrm>
        <a:off x="5840237" y="2864271"/>
        <a:ext cx="1209535" cy="1488901"/>
      </dsp:txXfrm>
    </dsp:sp>
    <dsp:sp modelId="{CC0DA30A-F235-463F-8198-DCAE3EF7444B}">
      <dsp:nvSpPr>
        <dsp:cNvPr id="0" name=""/>
        <dsp:cNvSpPr/>
      </dsp:nvSpPr>
      <dsp:spPr>
        <a:xfrm>
          <a:off x="7140057" y="1217850"/>
          <a:ext cx="1074817" cy="1488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 Voluntary Hospitals (33 Locations)</a:t>
          </a:r>
          <a:endParaRPr lang="en-US" sz="1400" kern="1200" dirty="0"/>
        </a:p>
      </dsp:txBody>
      <dsp:txXfrm>
        <a:off x="7140057" y="1217850"/>
        <a:ext cx="1074817" cy="148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B743013-8FB2-4E2E-8F5A-E3FE272C958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8884DBE-411C-429E-966E-B8F53235E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93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EDDEF-E386-41F4-9C07-6BD14E1744C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27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7DA5-6A3F-42EC-83B6-1AEECA6FFFA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66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2417-9080-4BE8-897E-3A4B9F4C32C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71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8" y="4387772"/>
            <a:ext cx="5559424" cy="4154330"/>
          </a:xfrm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66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A92E-5A00-C84B-A751-F9D4AC532DD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Z/%5CSBH%20Logos%5CSBH%20LOGOS%5C2014%5CBW%5CSBH-Logo-2014-Wht-Knot-trnsp-L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Z/%5CSBH%20Logos%5CSBH%20LOGOS%5C2014%5CBW%5CSBH-Logo-2014-Wht-Knot-trnsp-L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Z/%5CSBH%20Logos%5CSBH%20LOGOS%5C2014%5CBW%5CSBH-Logo-2014-Wht-Knot-trnsp-L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Z/%5CSBH%20Logos%5CSBH%20LOGOS%5C2014%5CBW%5CSBH-Logo-2014-Wht-Knot-trnsp-L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Z/%5CSBH%20Logos%5CSBH%20LOGOS%5C2014%5CBW%5CSBH-Logo-2014-Wht-Knot-trnsp-L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Z/%5CSBH%20Logos%5CSBH%20LOGOS%5C2014%5CBW%5CSBH-Logo-2014-Wht-Knot-trnsp-L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Z/%5CSBH%20Logos%5CSBH%20LOGOS%5C2014%5CBW%5CSBH-Logo-2014-Wht-Knot-trnsp-L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Z/%5CSBH%20Logos%5CSBH%20LOGOS%5C2014%5CBW%5CSBH-Logo-2014-Wht-Knot-trnsp-L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PHC-BC-B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22106"/>
            <a:ext cx="7772400" cy="823368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D2C828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24031"/>
            <a:ext cx="6400800" cy="608166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97077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793"/>
            <a:ext cx="1132871" cy="182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457200"/>
            <a:fld id="{C01ECC0A-87C8-A745-BFF2-BAEAF82D0EE7}" type="datetimeFigureOut">
              <a:rPr lang="en-US" smtClean="0">
                <a:solidFill>
                  <a:srgbClr val="0F345E"/>
                </a:solidFill>
              </a:rPr>
              <a:pPr defTabSz="457200"/>
              <a:t>10/30/2015</a:t>
            </a:fld>
            <a:endParaRPr lang="en-US" dirty="0">
              <a:solidFill>
                <a:srgbClr val="0F345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59808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endParaRPr lang="en-US" dirty="0">
              <a:solidFill>
                <a:srgbClr val="F0EAE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D849-1187-F24F-8261-E6211F3F0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85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7690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49462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6892061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344613"/>
            <a:ext cx="4148138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344613"/>
            <a:ext cx="4149725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50405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300223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376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41799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7860709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637528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312"/>
            <a:ext cx="8229600" cy="4354613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D849-1187-F24F-8261-E6211F3F03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6901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33390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358775"/>
            <a:ext cx="2111375" cy="5624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358775"/>
            <a:ext cx="6186488" cy="5624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180542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5760" y="0"/>
            <a:ext cx="368240" cy="28365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06D849-1187-F24F-8261-E6211F3F0369}" type="slidenum">
              <a:rPr 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788153"/>
            <a:ext cx="9144000" cy="10698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117336"/>
            <a:ext cx="8229600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BH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438" y="6279184"/>
            <a:ext cx="803424" cy="500665"/>
          </a:xfrm>
          <a:prstGeom prst="rect">
            <a:avLst/>
          </a:prstGeom>
        </p:spPr>
      </p:pic>
      <p:pic>
        <p:nvPicPr>
          <p:cNvPr id="14" name="Picture 13" descr="BPHC-Logo-Lef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4607" y="6172200"/>
            <a:ext cx="3600450" cy="6858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171733"/>
          </a:xfrm>
          <a:solidFill>
            <a:schemeClr val="bg2"/>
          </a:solidFill>
        </p:spPr>
        <p:txBody>
          <a:bodyPr>
            <a:normAutofit/>
          </a:bodyPr>
          <a:lstStyle>
            <a:lvl1pPr marL="347663" indent="-228600">
              <a:buFont typeface="Wingdings" pitchFamily="2" charset="2"/>
              <a:buChar char="§"/>
              <a:defRPr sz="1800"/>
            </a:lvl1pPr>
            <a:lvl2pPr marL="576263" indent="-228600">
              <a:defRPr sz="1800"/>
            </a:lvl2pPr>
            <a:lvl3pPr marL="804863" indent="-228600">
              <a:defRPr sz="1800"/>
            </a:lvl3pPr>
            <a:lvl4pPr marL="1143000" indent="-228600">
              <a:defRPr sz="1800"/>
            </a:lvl4pPr>
            <a:lvl5pPr marL="1371600" indent="-228600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997077"/>
            <a:ext cx="8220075" cy="383667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6801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8224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2113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26177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344613"/>
            <a:ext cx="4148138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344613"/>
            <a:ext cx="4149725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0" y="6096000"/>
            <a:ext cx="990600" cy="685800"/>
            <a:chOff x="-381000" y="-1295400"/>
            <a:chExt cx="4956048" cy="3429000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-381000" y="-1295400"/>
              <a:ext cx="4956048" cy="342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19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000000"/>
                </a:solidFill>
                <a:latin typeface="Georgia" charset="0"/>
              </a:endParaRPr>
            </a:p>
          </p:txBody>
        </p:sp>
        <p:pic>
          <p:nvPicPr>
            <p:cNvPr id="7" name="SBH-Logo-2014-Wht-Knockout-transparent.png" descr="Z:\SBH Logos\SBH LOGOS\2014\BW\SBH-Logo-2014-Wht-Knockout-transparent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476" y="-1295400"/>
              <a:ext cx="4953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00098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0" y="6096000"/>
            <a:ext cx="990600" cy="685800"/>
            <a:chOff x="-381000" y="-1295400"/>
            <a:chExt cx="4956048" cy="3429000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-381000" y="-1295400"/>
              <a:ext cx="4956048" cy="342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19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000000"/>
                </a:solidFill>
                <a:latin typeface="Georgia" charset="0"/>
              </a:endParaRPr>
            </a:p>
          </p:txBody>
        </p:sp>
        <p:pic>
          <p:nvPicPr>
            <p:cNvPr id="9" name="SBH-Logo-2014-Wht-Knockout-transparent.png" descr="Z:\SBH Logos\SBH LOGOS\2014\BW\SBH-Logo-2014-Wht-Knockout-transparent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476" y="-1295400"/>
              <a:ext cx="4953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16243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0" y="6096000"/>
            <a:ext cx="990600" cy="685800"/>
            <a:chOff x="-381000" y="-1295400"/>
            <a:chExt cx="4956048" cy="3429000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-381000" y="-1295400"/>
              <a:ext cx="4956048" cy="342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19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000000"/>
                </a:solidFill>
                <a:latin typeface="Georgia" charset="0"/>
              </a:endParaRPr>
            </a:p>
          </p:txBody>
        </p:sp>
        <p:pic>
          <p:nvPicPr>
            <p:cNvPr id="5" name="SBH-Logo-2014-Wht-Knockout-transparent.png" descr="Z:\SBH Logos\SBH LOGOS\2014\BW\SBH-Logo-2014-Wht-Knockout-transparent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476" y="-1295400"/>
              <a:ext cx="4953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54463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0" y="6096000"/>
            <a:ext cx="990600" cy="685800"/>
            <a:chOff x="-381000" y="-1295400"/>
            <a:chExt cx="4956048" cy="3429000"/>
          </a:xfrm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-381000" y="-1295400"/>
              <a:ext cx="4956048" cy="342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19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000000"/>
                </a:solidFill>
                <a:latin typeface="Georgia" charset="0"/>
              </a:endParaRPr>
            </a:p>
          </p:txBody>
        </p:sp>
        <p:pic>
          <p:nvPicPr>
            <p:cNvPr id="4" name="SBH-Logo-2014-Wht-Knockout-transparent.png" descr="Z:\SBH Logos\SBH LOGOS\2014\BW\SBH-Logo-2014-Wht-Knockout-transparent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476" y="-1295400"/>
              <a:ext cx="4953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61322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6D849-1187-F24F-8261-E6211F3F03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788153"/>
            <a:ext cx="9144000" cy="10698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0EAE6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117336"/>
            <a:ext cx="8229600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BH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438" y="6279184"/>
            <a:ext cx="803424" cy="500665"/>
          </a:xfrm>
          <a:prstGeom prst="rect">
            <a:avLst/>
          </a:prstGeom>
        </p:spPr>
      </p:pic>
      <p:pic>
        <p:nvPicPr>
          <p:cNvPr id="14" name="Picture 13" descr="BPHC-Logo-Lef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4607" y="6172200"/>
            <a:ext cx="3600450" cy="6858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53312"/>
            <a:ext cx="8229600" cy="4354613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5624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0" y="6096000"/>
            <a:ext cx="990600" cy="685800"/>
            <a:chOff x="-381000" y="-1295400"/>
            <a:chExt cx="4956048" cy="3429000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-381000" y="-1295400"/>
              <a:ext cx="4956048" cy="342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19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000000"/>
                </a:solidFill>
                <a:latin typeface="Georgia" charset="0"/>
              </a:endParaRPr>
            </a:p>
          </p:txBody>
        </p:sp>
        <p:pic>
          <p:nvPicPr>
            <p:cNvPr id="7" name="SBH-Logo-2014-Wht-Knockout-transparent.png" descr="Z:\SBH Logos\SBH LOGOS\2014\BW\SBH-Logo-2014-Wht-Knockout-transparent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476" y="-1295400"/>
              <a:ext cx="4953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22967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0" y="6096000"/>
            <a:ext cx="990600" cy="685800"/>
            <a:chOff x="-381000" y="-1295400"/>
            <a:chExt cx="4956048" cy="3429000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-381000" y="-1295400"/>
              <a:ext cx="4956048" cy="342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19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000000"/>
                </a:solidFill>
                <a:latin typeface="Georgia" charset="0"/>
              </a:endParaRPr>
            </a:p>
          </p:txBody>
        </p:sp>
        <p:pic>
          <p:nvPicPr>
            <p:cNvPr id="7" name="SBH-Logo-2014-Wht-Knockout-transparent.png" descr="Z:\SBH Logos\SBH LOGOS\2014\BW\SBH-Logo-2014-Wht-Knockout-transparent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476" y="-1295400"/>
              <a:ext cx="4953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39944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6096000"/>
            <a:ext cx="990600" cy="685800"/>
            <a:chOff x="-381000" y="-1295400"/>
            <a:chExt cx="4956048" cy="3429000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-381000" y="-1295400"/>
              <a:ext cx="4956048" cy="342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19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000000"/>
                </a:solidFill>
                <a:latin typeface="Georgia" charset="0"/>
              </a:endParaRPr>
            </a:p>
          </p:txBody>
        </p:sp>
        <p:pic>
          <p:nvPicPr>
            <p:cNvPr id="6" name="SBH-Logo-2014-Wht-Knockout-transparent.png" descr="Z:\SBH Logos\SBH LOGOS\2014\BW\SBH-Logo-2014-Wht-Knockout-transparent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476" y="-1295400"/>
              <a:ext cx="4953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41009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358775"/>
            <a:ext cx="2111375" cy="5624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358775"/>
            <a:ext cx="6186488" cy="5624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6096000"/>
            <a:ext cx="990600" cy="685800"/>
            <a:chOff x="-381000" y="-1295400"/>
            <a:chExt cx="4956048" cy="3429000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-381000" y="-1295400"/>
              <a:ext cx="4956048" cy="342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19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000000"/>
                </a:solidFill>
                <a:latin typeface="Georgia" charset="0"/>
              </a:endParaRPr>
            </a:p>
          </p:txBody>
        </p:sp>
        <p:pic>
          <p:nvPicPr>
            <p:cNvPr id="6" name="SBH-Logo-2014-Wht-Knockout-transparent.png" descr="Z:\SBH Logos\SBH LOGOS\2014\BW\SBH-Logo-2014-Wht-Knockout-transparent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476" y="-1295400"/>
              <a:ext cx="4953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287539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6D849-1187-F24F-8261-E6211F3F03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788153"/>
            <a:ext cx="9144000" cy="10698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0EAE6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117336"/>
            <a:ext cx="8229600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BH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438" y="6279184"/>
            <a:ext cx="803424" cy="500665"/>
          </a:xfrm>
          <a:prstGeom prst="rect">
            <a:avLst/>
          </a:prstGeom>
        </p:spPr>
      </p:pic>
      <p:pic>
        <p:nvPicPr>
          <p:cNvPr id="14" name="Picture 13" descr="BPHC-Logo-Lef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4607" y="6172200"/>
            <a:ext cx="3600450" cy="6858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171733"/>
          </a:xfrm>
          <a:solidFill>
            <a:schemeClr val="bg2"/>
          </a:solidFill>
        </p:spPr>
        <p:txBody>
          <a:bodyPr>
            <a:normAutofit/>
          </a:bodyPr>
          <a:lstStyle>
            <a:lvl1pPr marL="347663" indent="-228600">
              <a:buFont typeface="Wingdings" pitchFamily="2" charset="2"/>
              <a:buChar char="§"/>
              <a:defRPr sz="1800"/>
            </a:lvl1pPr>
            <a:lvl2pPr marL="576263" indent="-228600">
              <a:defRPr sz="1800"/>
            </a:lvl2pPr>
            <a:lvl3pPr marL="804863" indent="-228600">
              <a:defRPr sz="1800"/>
            </a:lvl3pPr>
            <a:lvl4pPr marL="1143000" indent="-228600">
              <a:defRPr sz="1800"/>
            </a:lvl4pPr>
            <a:lvl5pPr marL="1371600" indent="-228600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997077"/>
            <a:ext cx="8220075" cy="383667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494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D849-1187-F24F-8261-E6211F3F0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27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4379975"/>
          </a:xfrm>
          <a:solidFill>
            <a:schemeClr val="bg2"/>
          </a:solidFill>
        </p:spPr>
        <p:txBody>
          <a:bodyPr>
            <a:normAutofit/>
          </a:bodyPr>
          <a:lstStyle>
            <a:lvl1pPr marL="342900" indent="-223838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D849-1187-F24F-8261-E6211F3F03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737160" y="1248156"/>
            <a:ext cx="4038600" cy="4379975"/>
          </a:xfrm>
          <a:solidFill>
            <a:schemeClr val="bg2"/>
          </a:solidFill>
        </p:spPr>
        <p:txBody>
          <a:bodyPr>
            <a:normAutofit/>
          </a:bodyPr>
          <a:lstStyle>
            <a:lvl1pPr marL="342900" indent="-223838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622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6D849-1187-F24F-8261-E6211F3F03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489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6928" y="1613916"/>
            <a:ext cx="0" cy="3935348"/>
          </a:xfrm>
          <a:prstGeom prst="line">
            <a:avLst/>
          </a:prstGeom>
          <a:ln w="254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19328" y="1613916"/>
            <a:ext cx="0" cy="3935348"/>
          </a:xfrm>
          <a:prstGeom prst="line">
            <a:avLst/>
          </a:prstGeom>
          <a:ln w="254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819722" y="1632776"/>
            <a:ext cx="7702550" cy="55264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19722" y="2978316"/>
            <a:ext cx="7702550" cy="55264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19722" y="2305546"/>
            <a:ext cx="7702550" cy="55264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19722" y="3651086"/>
            <a:ext cx="7702550" cy="55264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19722" y="4996624"/>
            <a:ext cx="7702550" cy="55264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819722" y="4323856"/>
            <a:ext cx="7702550" cy="55264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448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5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574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D849-1187-F24F-8261-E6211F3F0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39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D849-1187-F24F-8261-E6211F3F0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960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file://localhost/Z/%5CSBH%20Logos%5CSBH%20LOGOS%5C2014%5CBW%5CSBH-Logo-2014-Wht-Knot-trnsp-LG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PHC-BC-Back2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906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9304"/>
            <a:ext cx="8229600" cy="44186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5760" y="0"/>
            <a:ext cx="368240" cy="28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E6D"/>
                </a:solidFill>
                <a:latin typeface="Times"/>
                <a:cs typeface="Times"/>
              </a:defRPr>
            </a:lvl1pPr>
          </a:lstStyle>
          <a:p>
            <a:pPr defTabSz="457200"/>
            <a:fld id="{EC06D849-1187-F24F-8261-E6211F3F0369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96696"/>
            <a:ext cx="8229600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200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2E6D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E6D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E6D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E6D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E6D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E6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8275" y="149225"/>
            <a:ext cx="8815388" cy="6175375"/>
          </a:xfrm>
          <a:prstGeom prst="rect">
            <a:avLst/>
          </a:prstGeom>
          <a:solidFill>
            <a:srgbClr val="FAF8EC"/>
          </a:solidFill>
          <a:ln>
            <a:solidFill>
              <a:srgbClr val="2D5C8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358775"/>
            <a:ext cx="7966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45681" rIns="91361" bIns="4568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344613"/>
            <a:ext cx="84502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0" rIns="91361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8575675" y="595313"/>
            <a:ext cx="241300" cy="2238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pitchFamily="34" charset="0"/>
              <a:buNone/>
              <a:defRPr/>
            </a:pPr>
            <a:fld id="{2DE36CBE-2084-4FEF-858C-BB10672059F9}" type="slidenum">
              <a:rPr lang="en-US" sz="1000">
                <a:solidFill>
                  <a:srgbClr val="FFFFFF"/>
                </a:solidFill>
                <a:latin typeface="Franklin Gothic Medium" pitchFamily="34" charset="0"/>
                <a:cs typeface="Arial" pitchFamily="34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pitchFamily="34" charset="0"/>
                <a:buNone/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415925" y="806450"/>
            <a:ext cx="8312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6661" tIns="48331" rIns="96661" bIns="4833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8" descr="image00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276" b="12454"/>
          <a:stretch>
            <a:fillRect/>
          </a:stretch>
        </p:blipFill>
        <p:spPr bwMode="auto">
          <a:xfrm>
            <a:off x="0" y="64008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755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9pPr>
    </p:titleStyle>
    <p:bodyStyle>
      <a:lvl1pPr marL="307975" indent="-307975" algn="l" rtl="0" eaLnBrk="0" fontAlgn="base" hangingPunct="0">
        <a:spcBef>
          <a:spcPct val="0"/>
        </a:spcBef>
        <a:spcAft>
          <a:spcPct val="50000"/>
        </a:spcAft>
        <a:buClr>
          <a:srgbClr val="EC1608"/>
        </a:buClr>
        <a:buFont typeface="Arial" pitchFamily="34" charset="0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354013" indent="-150813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68338" indent="-152400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71550" indent="-157163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230313" indent="-155575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875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1447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6019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0591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358775"/>
            <a:ext cx="7966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45681" rIns="91361" bIns="4568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344613"/>
            <a:ext cx="84502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0" rIns="91361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8575675" y="595313"/>
            <a:ext cx="241300" cy="2238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pitchFamily="34" charset="0"/>
              <a:buNone/>
              <a:defRPr/>
            </a:pPr>
            <a:fld id="{7C7D7643-C9C3-4740-A77A-69143BD8FFCE}" type="slidenum">
              <a:rPr lang="en-US" sz="1000">
                <a:solidFill>
                  <a:srgbClr val="FFFFFF"/>
                </a:solidFill>
                <a:latin typeface="Franklin Gothic Medium" pitchFamily="34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pitchFamily="34" charset="0"/>
                <a:buNone/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29" name="Line 12"/>
          <p:cNvSpPr>
            <a:spLocks noChangeShapeType="1"/>
          </p:cNvSpPr>
          <p:nvPr/>
        </p:nvSpPr>
        <p:spPr bwMode="auto">
          <a:xfrm>
            <a:off x="415925" y="806450"/>
            <a:ext cx="8312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6661" tIns="48331" rIns="96661" bIns="48331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0" y="6096000"/>
            <a:ext cx="990600" cy="685800"/>
            <a:chOff x="-381000" y="-1295400"/>
            <a:chExt cx="4956048" cy="3429000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-381000" y="-1295400"/>
              <a:ext cx="4956048" cy="342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19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000000"/>
                </a:solidFill>
                <a:latin typeface="Georgia" charset="0"/>
              </a:endParaRPr>
            </a:p>
          </p:txBody>
        </p:sp>
        <p:pic>
          <p:nvPicPr>
            <p:cNvPr id="8" name="SBH-Logo-2014-Wht-Knockout-transparent.png" descr="Z:\SBH Logos\SBH LOGOS\2014\BW\SBH-Logo-2014-Wht-Knockout-transparent.png"/>
            <p:cNvPicPr>
              <a:picLocks noChangeAspect="1"/>
            </p:cNvPicPr>
            <p:nvPr/>
          </p:nvPicPr>
          <p:blipFill>
            <a:blip r:embed="rId13" r:link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476" y="-1295400"/>
              <a:ext cx="4953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203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ＭＳ Ｐゴシック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charset="0"/>
          <a:ea typeface="ＭＳ Ｐゴシック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charset="0"/>
          <a:ea typeface="ＭＳ Ｐゴシック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charset="0"/>
          <a:ea typeface="ＭＳ Ｐゴシック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Calibri" charset="0"/>
          <a:ea typeface="ＭＳ Ｐゴシック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9pPr>
    </p:titleStyle>
    <p:bodyStyle>
      <a:lvl1pPr marL="307975" indent="-307975" algn="l" rtl="0" eaLnBrk="0" fontAlgn="base" hangingPunct="0">
        <a:spcBef>
          <a:spcPct val="0"/>
        </a:spcBef>
        <a:spcAft>
          <a:spcPct val="50000"/>
        </a:spcAft>
        <a:buClr>
          <a:srgbClr val="EC1608"/>
        </a:buClr>
        <a:buFont typeface="Arial" charset="0"/>
        <a:defRPr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354013" indent="-150813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668338" indent="-152400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971550" indent="-157163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230313" indent="-155575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16875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1447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6019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0591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bronxphc.org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mailto:bphc@bronxphc.org" TargetMode="Externa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DSRIP Overview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638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7201486"/>
              </p:ext>
            </p:extLst>
          </p:nvPr>
        </p:nvGraphicFramePr>
        <p:xfrm>
          <a:off x="524155" y="2202222"/>
          <a:ext cx="7940942" cy="355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665"/>
                <a:gridCol w="5468277"/>
              </a:tblGrid>
              <a:tr h="347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Metric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0574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Description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0574B5"/>
                    </a:solidFill>
                  </a:tcPr>
                </a:tc>
              </a:tr>
              <a:tr h="808365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Potentially Preventable Emergency Room Visits (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PPVs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400" i="1" dirty="0">
                        <a:latin typeface="+mj-lt"/>
                      </a:endParaRPr>
                    </a:p>
                  </a:txBody>
                  <a:tcPr>
                    <a:solidFill>
                      <a:srgbClr val="3366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Clr>
                          <a:srgbClr val="0070C0"/>
                        </a:buClr>
                        <a:buFont typeface="Wingdings" pitchFamily="2" charset="2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Measures for emergency room visits that could have been avoided with adequate ambulatory care</a:t>
                      </a:r>
                    </a:p>
                  </a:txBody>
                  <a:tcPr>
                    <a:solidFill>
                      <a:srgbClr val="336699">
                        <a:alpha val="7000"/>
                      </a:srgbClr>
                    </a:solidFill>
                  </a:tcPr>
                </a:tc>
              </a:tr>
              <a:tr h="628449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Potentially Preventable 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Re-admissions (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PPRs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400" i="1" dirty="0">
                        <a:latin typeface="+mj-lt"/>
                      </a:endParaRPr>
                    </a:p>
                  </a:txBody>
                  <a:tcPr>
                    <a:solidFill>
                      <a:srgbClr val="3366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Clr>
                          <a:srgbClr val="0070C0"/>
                        </a:buClr>
                        <a:buFont typeface="Wingdings" pitchFamily="2" charset="2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Measures for readmissions to a hospital that follows a prior hospital discharge and is clinically related to the prior discharge</a:t>
                      </a:r>
                      <a:endParaRPr lang="en-US" sz="1350" baseline="0" dirty="0" smtClean="0">
                        <a:latin typeface="+mj-lt"/>
                      </a:endParaRPr>
                    </a:p>
                  </a:txBody>
                  <a:tcPr>
                    <a:solidFill>
                      <a:srgbClr val="336699">
                        <a:alpha val="7000"/>
                      </a:srgbClr>
                    </a:solidFill>
                  </a:tcPr>
                </a:tc>
              </a:tr>
              <a:tr h="695307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Prevention Quality Indicators—Adults (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PQIs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3366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Measures focused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quality of care for certain conditions,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including prevented hospitalizations, complications, or more serious disease.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336699">
                        <a:alpha val="7000"/>
                      </a:srgbClr>
                    </a:solidFill>
                  </a:tcPr>
                </a:tc>
              </a:tr>
              <a:tr h="1043556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Prevention Quality Indicators—Pediatric (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PDIs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600" i="1" dirty="0">
                        <a:latin typeface="+mj-lt"/>
                      </a:endParaRPr>
                    </a:p>
                  </a:txBody>
                  <a:tcPr>
                    <a:solidFill>
                      <a:srgbClr val="3366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Measures that can be used with hospital inpatient discharge data to provide a perspective on the quality of pediatric healthcare. </a:t>
                      </a:r>
                      <a:endParaRPr lang="en-US" sz="1350" baseline="0" dirty="0" smtClean="0">
                        <a:latin typeface="+mj-lt"/>
                      </a:endParaRPr>
                    </a:p>
                  </a:txBody>
                  <a:tcPr>
                    <a:solidFill>
                      <a:srgbClr val="336699">
                        <a:alpha val="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9659" y="247990"/>
            <a:ext cx="7966075" cy="64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45681" rIns="91361" bIns="45681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457200" eaLnBrk="1" hangingPunct="1"/>
            <a:r>
              <a:rPr lang="en-US" sz="3600" dirty="0" smtClean="0">
                <a:solidFill>
                  <a:srgbClr val="0F345E"/>
                </a:solidFill>
                <a:cs typeface="Times" pitchFamily="18" charset="0"/>
              </a:rPr>
              <a:t>Measuring Our Performance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39747" y="1153239"/>
            <a:ext cx="8311047" cy="874876"/>
          </a:xfrm>
          <a:prstGeom prst="homePlate">
            <a:avLst>
              <a:gd name="adj" fmla="val 4991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57200"/>
            <a:r>
              <a:rPr lang="en-US" sz="1700" dirty="0" smtClean="0">
                <a:solidFill>
                  <a:srgbClr val="FF0000"/>
                </a:solidFill>
              </a:rPr>
              <a:t>Measurements of care quality and population health, based on nationally </a:t>
            </a:r>
            <a:r>
              <a:rPr lang="en-US" sz="1700" dirty="0">
                <a:solidFill>
                  <a:srgbClr val="FF0000"/>
                </a:solidFill>
              </a:rPr>
              <a:t>recognized </a:t>
            </a:r>
            <a:r>
              <a:rPr lang="en-US" sz="1700" dirty="0" smtClean="0">
                <a:solidFill>
                  <a:srgbClr val="FF0000"/>
                </a:solidFill>
              </a:rPr>
              <a:t/>
            </a:r>
            <a:br>
              <a:rPr lang="en-US" sz="1700" dirty="0" smtClean="0">
                <a:solidFill>
                  <a:srgbClr val="FF0000"/>
                </a:solidFill>
              </a:rPr>
            </a:br>
            <a:r>
              <a:rPr lang="en-US" sz="1700" dirty="0" smtClean="0">
                <a:solidFill>
                  <a:srgbClr val="FF0000"/>
                </a:solidFill>
              </a:rPr>
              <a:t>metrics </a:t>
            </a:r>
            <a:r>
              <a:rPr lang="en-US" sz="1700" dirty="0">
                <a:solidFill>
                  <a:srgbClr val="FF0000"/>
                </a:solidFill>
              </a:rPr>
              <a:t>defined by CMS </a:t>
            </a:r>
            <a:r>
              <a:rPr lang="en-US" sz="1700" dirty="0" smtClean="0">
                <a:solidFill>
                  <a:srgbClr val="FF0000"/>
                </a:solidFill>
              </a:rPr>
              <a:t>and NY, outlined below. (Additional </a:t>
            </a:r>
            <a:r>
              <a:rPr lang="en-US" sz="1700" dirty="0">
                <a:solidFill>
                  <a:srgbClr val="FF0000"/>
                </a:solidFill>
              </a:rPr>
              <a:t>metrics for </a:t>
            </a:r>
            <a:r>
              <a:rPr lang="en-US" sz="1700" dirty="0" smtClean="0">
                <a:solidFill>
                  <a:srgbClr val="FF0000"/>
                </a:solidFill>
              </a:rPr>
              <a:t>each project </a:t>
            </a:r>
            <a:br>
              <a:rPr lang="en-US" sz="1700" dirty="0" smtClean="0">
                <a:solidFill>
                  <a:srgbClr val="FF0000"/>
                </a:solidFill>
              </a:rPr>
            </a:br>
            <a:r>
              <a:rPr lang="en-US" sz="1700" dirty="0" smtClean="0">
                <a:solidFill>
                  <a:srgbClr val="FF0000"/>
                </a:solidFill>
              </a:rPr>
              <a:t>help achieve these key </a:t>
            </a:r>
            <a:r>
              <a:rPr lang="en-US" sz="1700" dirty="0">
                <a:solidFill>
                  <a:srgbClr val="FF0000"/>
                </a:solidFill>
              </a:rPr>
              <a:t>overarching </a:t>
            </a:r>
            <a:r>
              <a:rPr lang="en-US" sz="1700" dirty="0" smtClean="0">
                <a:solidFill>
                  <a:srgbClr val="FF0000"/>
                </a:solidFill>
              </a:rPr>
              <a:t>metrics)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698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Inter-PPS Collaboration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7494046" y="11415595"/>
            <a:ext cx="1153326" cy="1212537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defTabSz="1019175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Together, the Steering, BOC, and </a:t>
            </a:r>
            <a:r>
              <a:rPr lang="en-US" sz="1050" dirty="0" err="1">
                <a:solidFill>
                  <a:srgbClr val="000000"/>
                </a:solidFill>
                <a:latin typeface="Calibri" charset="0"/>
                <a:cs typeface="Arial" pitchFamily="34" charset="0"/>
              </a:rPr>
              <a:t>CDPP</a:t>
            </a:r>
            <a:r>
              <a:rPr lang="en-US" sz="1050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 Committees form the</a:t>
            </a:r>
            <a:r>
              <a:rPr lang="en-US" sz="1050" b="1" dirty="0">
                <a:solidFill>
                  <a:srgbClr val="000000"/>
                </a:solidFill>
                <a:latin typeface="Calibri" charset="0"/>
                <a:cs typeface="Arial" pitchFamily="34" charset="0"/>
              </a:rPr>
              <a:t> PAC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6643534" y="1081042"/>
            <a:ext cx="2046532" cy="764942"/>
            <a:chOff x="746429" y="7135430"/>
            <a:chExt cx="2046532" cy="764942"/>
          </a:xfrm>
        </p:grpSpPr>
        <p:sp>
          <p:nvSpPr>
            <p:cNvPr id="55" name="Rounded Rectangle 54"/>
            <p:cNvSpPr/>
            <p:nvPr/>
          </p:nvSpPr>
          <p:spPr>
            <a:xfrm>
              <a:off x="756260" y="7135430"/>
              <a:ext cx="2036701" cy="764942"/>
            </a:xfrm>
            <a:prstGeom prst="roundRect">
              <a:avLst/>
            </a:prstGeom>
            <a:solidFill>
              <a:srgbClr val="3760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/>
            <p:nvPr/>
          </p:nvSpPr>
          <p:spPr>
            <a:xfrm>
              <a:off x="746429" y="7162938"/>
              <a:ext cx="1999360" cy="690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Calibri"/>
                </a:rPr>
                <a:t>Advocate Community Partners (ACP) 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573252" y="1081042"/>
            <a:ext cx="2046532" cy="764942"/>
            <a:chOff x="722351" y="6262443"/>
            <a:chExt cx="2046532" cy="764942"/>
          </a:xfrm>
        </p:grpSpPr>
        <p:sp>
          <p:nvSpPr>
            <p:cNvPr id="58" name="Rounded Rectangle 57"/>
            <p:cNvSpPr/>
            <p:nvPr/>
          </p:nvSpPr>
          <p:spPr>
            <a:xfrm>
              <a:off x="732182" y="6262443"/>
              <a:ext cx="2036701" cy="764942"/>
            </a:xfrm>
            <a:prstGeom prst="roundRect">
              <a:avLst/>
            </a:prstGeom>
            <a:solidFill>
              <a:srgbClr val="3760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4"/>
            <p:cNvSpPr/>
            <p:nvPr/>
          </p:nvSpPr>
          <p:spPr>
            <a:xfrm>
              <a:off x="722351" y="6289951"/>
              <a:ext cx="1999360" cy="690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Calibri"/>
                </a:rPr>
                <a:t>Bronx Lebanon Hospital Center (BLHC)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502970" y="1081042"/>
            <a:ext cx="2046532" cy="764942"/>
            <a:chOff x="712520" y="5402501"/>
            <a:chExt cx="2046532" cy="764942"/>
          </a:xfrm>
        </p:grpSpPr>
        <p:sp>
          <p:nvSpPr>
            <p:cNvPr id="60" name="Rounded Rectangle 59"/>
            <p:cNvSpPr/>
            <p:nvPr/>
          </p:nvSpPr>
          <p:spPr>
            <a:xfrm>
              <a:off x="722351" y="5402501"/>
              <a:ext cx="2036701" cy="764942"/>
            </a:xfrm>
            <a:prstGeom prst="roundRect">
              <a:avLst/>
            </a:prstGeom>
            <a:solidFill>
              <a:srgbClr val="3760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712520" y="5430009"/>
              <a:ext cx="1999360" cy="690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>
                  <a:solidFill>
                    <a:srgbClr val="FFFFFF"/>
                  </a:solidFill>
                  <a:latin typeface="Calibri"/>
                </a:rPr>
                <a:t>OneCity</a:t>
              </a:r>
              <a:r>
                <a:rPr lang="en-US" sz="1400" b="1" dirty="0">
                  <a:solidFill>
                    <a:srgbClr val="FFFFFF"/>
                  </a:solidFill>
                  <a:latin typeface="Calibri"/>
                </a:rPr>
                <a:t> Health           (HHC-led PPS)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657600" y="2327130"/>
            <a:ext cx="4953000" cy="1787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sz="16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BPHC 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is working with other </a:t>
            </a:r>
            <a:r>
              <a:rPr lang="en-US" sz="16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PPSs in the </a:t>
            </a:r>
            <a:r>
              <a:rPr lang="en-US" sz="16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Bronx 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to: </a:t>
            </a:r>
            <a:endParaRPr lang="en-US" sz="1600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511175" lvl="1" indent="-392113" fontAlgn="base">
              <a:spcBef>
                <a:spcPct val="0"/>
              </a:spcBef>
              <a:spcAft>
                <a:spcPts val="400"/>
              </a:spcAft>
              <a:buClr>
                <a:srgbClr val="BED8AA">
                  <a:lumMod val="50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Coordinate CNA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process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(completed)</a:t>
            </a:r>
          </a:p>
          <a:p>
            <a:pPr marL="511175" lvl="1" indent="-392113" fontAlgn="base">
              <a:spcBef>
                <a:spcPct val="0"/>
              </a:spcBef>
              <a:spcAft>
                <a:spcPts val="400"/>
              </a:spcAft>
              <a:buClr>
                <a:srgbClr val="BED8AA">
                  <a:lumMod val="50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Align projects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(5 common projects selected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511175" lvl="1" indent="-392113" fontAlgn="base">
              <a:spcBef>
                <a:spcPct val="0"/>
              </a:spcBef>
              <a:spcAft>
                <a:spcPts val="400"/>
              </a:spcAft>
              <a:buClr>
                <a:srgbClr val="BED8AA">
                  <a:lumMod val="50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Discuss issues surrounding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workforce and community engagement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(including data sharing, and care coordination, and cultural competency)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32688" y="1081042"/>
            <a:ext cx="2046532" cy="764942"/>
            <a:chOff x="735942" y="4534871"/>
            <a:chExt cx="2046532" cy="764942"/>
          </a:xfrm>
        </p:grpSpPr>
        <p:sp>
          <p:nvSpPr>
            <p:cNvPr id="64" name="Rounded Rectangle 63"/>
            <p:cNvSpPr/>
            <p:nvPr/>
          </p:nvSpPr>
          <p:spPr>
            <a:xfrm>
              <a:off x="745773" y="4534871"/>
              <a:ext cx="2036701" cy="764942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735942" y="4562379"/>
              <a:ext cx="1999360" cy="690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Calibri"/>
                </a:rPr>
                <a:t>Bronx Partners for  Healthy Communities (BPHC)</a:t>
              </a:r>
            </a:p>
          </p:txBody>
        </p:sp>
      </p:grpSp>
      <p:pic>
        <p:nvPicPr>
          <p:cNvPr id="68" name="Picture 2" descr="http://upload.wikimedia.org/wikipedia/commons/7/74/New_York_City_-_Bron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15" r="11987" b="50938"/>
          <a:stretch>
            <a:fillRect/>
          </a:stretch>
        </p:blipFill>
        <p:spPr bwMode="auto">
          <a:xfrm>
            <a:off x="784646" y="2057400"/>
            <a:ext cx="2720554" cy="2812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9600" y="5029200"/>
            <a:ext cx="7924800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ts val="400"/>
              </a:spcAft>
              <a:buClr>
                <a:srgbClr val="BED8AA">
                  <a:lumMod val="50000"/>
                </a:srgbClr>
              </a:buClr>
              <a:buSzPct val="150000"/>
            </a:pP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 addition, BPHC is currently collaborating with </a:t>
            </a:r>
            <a:r>
              <a:rPr lang="en-US" sz="16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PPSs outside of the Bronx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including:</a:t>
            </a:r>
          </a:p>
          <a:p>
            <a:pPr marL="511175" lvl="1" indent="-392113" fontAlgn="base"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8 PPSs throughout NYC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on both Domain 4 projects</a:t>
            </a:r>
          </a:p>
          <a:p>
            <a:pPr marL="511175" lvl="1" indent="-392113" fontAlgn="base"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The Hudson Valley PPS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on a coordinated care management IT strategy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662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275" y="149225"/>
            <a:ext cx="8815388" cy="5794375"/>
          </a:xfrm>
          <a:prstGeom prst="rect">
            <a:avLst/>
          </a:prstGeom>
          <a:solidFill>
            <a:srgbClr val="FAF8EC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18" y="932688"/>
            <a:ext cx="8229600" cy="6489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Thank You!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026" name="AutoShape 2" descr="http://www.google.com/url?sa=i&amp;source=images&amp;cd=&amp;docid=l2QAbxXobNTvNM&amp;tbnid=umtuMw3kV9uPZM&amp;ved=0CAUQjBw&amp;url=http%3A%2F%2Ficons.iconarchive.com%2Ficons%2Fyootheme%2Fsocial-bookmark%2F512%2Fsocial-facebook-box-blue-icon.png&amp;ei=y7cyVITOKMiPyAT3pILYCg&amp;psig=AFQjCNEYNYhLtxpPeXmxdfYmfFyLjmhsvg&amp;ust=1412696395758652"/>
          <p:cNvSpPr>
            <a:spLocks noChangeAspect="1" noChangeArrowheads="1"/>
          </p:cNvSpPr>
          <p:nvPr/>
        </p:nvSpPr>
        <p:spPr bwMode="auto">
          <a:xfrm>
            <a:off x="63500" y="-136525"/>
            <a:ext cx="4876800" cy="4876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F345E"/>
              </a:solidFill>
            </a:endParaRPr>
          </a:p>
        </p:txBody>
      </p:sp>
      <p:pic>
        <p:nvPicPr>
          <p:cNvPr id="12" name="Picture 11" descr="BPHC-Logo-Stack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12" y="1730479"/>
            <a:ext cx="4959914" cy="1823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67666" y="5211342"/>
            <a:ext cx="5825912" cy="584775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srgbClr val="0F345E"/>
                </a:solidFill>
                <a:cs typeface="Helvetica" pitchFamily="34" charset="0"/>
              </a:rPr>
              <a:t>Please visit our website: </a:t>
            </a:r>
            <a:r>
              <a:rPr lang="en-US" sz="1600" b="1" dirty="0">
                <a:solidFill>
                  <a:srgbClr val="0F345E"/>
                </a:solidFill>
                <a:cs typeface="Helvetica" pitchFamily="34" charset="0"/>
                <a:hlinkClick r:id="rId3"/>
              </a:rPr>
              <a:t>www.bronxphc.org</a:t>
            </a:r>
            <a:endParaRPr lang="en-US" sz="1600" b="1" dirty="0">
              <a:solidFill>
                <a:srgbClr val="0F345E"/>
              </a:solidFill>
              <a:cs typeface="Helvetica" pitchFamily="34" charset="0"/>
            </a:endParaRPr>
          </a:p>
          <a:p>
            <a:pPr algn="ctr" defTabSz="457200"/>
            <a:r>
              <a:rPr lang="en-US" sz="1600" b="1" dirty="0">
                <a:solidFill>
                  <a:srgbClr val="0F345E"/>
                </a:solidFill>
                <a:cs typeface="Helvetica" pitchFamily="34" charset="0"/>
              </a:rPr>
              <a:t>Contact </a:t>
            </a:r>
            <a:r>
              <a:rPr lang="en-US" sz="1600" b="1" dirty="0">
                <a:solidFill>
                  <a:srgbClr val="0F345E"/>
                </a:solidFill>
                <a:cs typeface="Helvetica" pitchFamily="34" charset="0"/>
                <a:hlinkClick r:id="rId4"/>
              </a:rPr>
              <a:t>info@bronxphc.org</a:t>
            </a:r>
            <a:r>
              <a:rPr lang="en-US" sz="1600" b="1" dirty="0">
                <a:solidFill>
                  <a:srgbClr val="0F345E"/>
                </a:solidFill>
                <a:cs typeface="Helvetica" pitchFamily="34" charset="0"/>
              </a:rPr>
              <a:t> with DSRIP related questions.</a:t>
            </a:r>
          </a:p>
        </p:txBody>
      </p:sp>
      <p:pic>
        <p:nvPicPr>
          <p:cNvPr id="14" name="Picture 13" descr="SBH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8250" y="3620736"/>
            <a:ext cx="1358900" cy="846818"/>
          </a:xfrm>
          <a:prstGeom prst="rect">
            <a:avLst/>
          </a:prstGeom>
        </p:spPr>
      </p:pic>
      <p:pic>
        <p:nvPicPr>
          <p:cNvPr id="15" name="Picture 14" descr="235618_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1570" y="5341203"/>
            <a:ext cx="457200" cy="454914"/>
          </a:xfrm>
          <a:prstGeom prst="rect">
            <a:avLst/>
          </a:prstGeom>
        </p:spPr>
      </p:pic>
      <p:pic>
        <p:nvPicPr>
          <p:cNvPr id="16" name="Picture 15" descr="linkedin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75570" y="5341203"/>
            <a:ext cx="457200" cy="457200"/>
          </a:xfrm>
          <a:prstGeom prst="rect">
            <a:avLst/>
          </a:prstGeom>
        </p:spPr>
      </p:pic>
      <p:pic>
        <p:nvPicPr>
          <p:cNvPr id="17" name="Picture 16" descr="social-facebook-box-blue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770" y="5341203"/>
            <a:ext cx="457200" cy="457200"/>
          </a:xfrm>
          <a:prstGeom prst="rect">
            <a:avLst/>
          </a:prstGeom>
        </p:spPr>
      </p:pic>
      <p:pic>
        <p:nvPicPr>
          <p:cNvPr id="18" name="Picture 17" descr="Youtube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13570" y="534120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80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2189485" y="2308739"/>
            <a:ext cx="6477000" cy="161365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58" tIns="50929" rIns="101858" bIns="50929" anchor="ctr"/>
          <a:lstStyle/>
          <a:p>
            <a:pPr algn="ctr" defTabSz="457200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8986" y="2519842"/>
            <a:ext cx="1377611" cy="13410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58" tIns="50929" rIns="101858" bIns="50929" anchor="ctr"/>
          <a:lstStyle/>
          <a:p>
            <a:pPr algn="ctr" defTabSz="1019175"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86" y="325239"/>
            <a:ext cx="7966075" cy="476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latin typeface="+mj-lt"/>
                <a:cs typeface="Times" pitchFamily="18" charset="0"/>
              </a:rPr>
              <a:t>DSRIP Overview</a:t>
            </a:r>
            <a:r>
              <a:rPr lang="en-US" b="1" dirty="0" smtClean="0">
                <a:latin typeface="+mj-lt"/>
                <a:cs typeface="Times" pitchFamily="18" charset="0"/>
              </a:rPr>
              <a:t>  </a:t>
            </a:r>
            <a:endParaRPr lang="en-US" b="1" dirty="0">
              <a:latin typeface="+mj-lt"/>
              <a:cs typeface="Times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2A32-A2D9-41B5-9B3B-6307D8669A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78032" y="1222384"/>
            <a:ext cx="8034291" cy="91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marL="0" lvl="1" defTabSz="1019175">
              <a:spcAft>
                <a:spcPts val="600"/>
              </a:spcAft>
            </a:pPr>
            <a:r>
              <a:rPr lang="en-US" dirty="0" smtClean="0">
                <a:solidFill>
                  <a:srgbClr val="002E6D"/>
                </a:solidFill>
                <a:latin typeface="+mj-lt"/>
                <a:cs typeface="Calibri" pitchFamily="34" charset="0"/>
              </a:rPr>
              <a:t>Delivery </a:t>
            </a:r>
            <a:r>
              <a:rPr lang="en-US" dirty="0">
                <a:solidFill>
                  <a:srgbClr val="002E6D"/>
                </a:solidFill>
                <a:latin typeface="+mj-lt"/>
                <a:cs typeface="Calibri" pitchFamily="34" charset="0"/>
              </a:rPr>
              <a:t>System Reform Incentive Payment (</a:t>
            </a:r>
            <a:r>
              <a:rPr lang="en-US" b="1" dirty="0">
                <a:solidFill>
                  <a:srgbClr val="002E6D"/>
                </a:solidFill>
                <a:latin typeface="+mj-lt"/>
                <a:cs typeface="Calibri" pitchFamily="34" charset="0"/>
              </a:rPr>
              <a:t>DSRIP</a:t>
            </a:r>
            <a:r>
              <a:rPr lang="en-US" dirty="0">
                <a:solidFill>
                  <a:srgbClr val="002E6D"/>
                </a:solidFill>
                <a:latin typeface="+mj-lt"/>
                <a:cs typeface="Calibri" pitchFamily="34" charset="0"/>
              </a:rPr>
              <a:t>) </a:t>
            </a:r>
            <a:r>
              <a:rPr lang="en-US" dirty="0" smtClean="0">
                <a:solidFill>
                  <a:srgbClr val="002E6D"/>
                </a:solidFill>
                <a:latin typeface="+mj-lt"/>
                <a:cs typeface="Calibri" pitchFamily="34" charset="0"/>
              </a:rPr>
              <a:t>program is a </a:t>
            </a:r>
            <a:r>
              <a:rPr lang="en-US" b="1" dirty="0" smtClean="0">
                <a:solidFill>
                  <a:srgbClr val="002E6D"/>
                </a:solidFill>
                <a:latin typeface="+mj-lt"/>
                <a:cs typeface="Calibri" pitchFamily="34" charset="0"/>
              </a:rPr>
              <a:t>state-funded incentive </a:t>
            </a:r>
            <a:r>
              <a:rPr lang="en-US" b="1" dirty="0" smtClean="0">
                <a:solidFill>
                  <a:srgbClr val="002E6D"/>
                </a:solidFill>
                <a:latin typeface="+mj-lt"/>
              </a:rPr>
              <a:t>program </a:t>
            </a:r>
            <a:r>
              <a:rPr lang="en-US" dirty="0" smtClean="0">
                <a:solidFill>
                  <a:srgbClr val="002E6D"/>
                </a:solidFill>
                <a:latin typeface="+mj-lt"/>
              </a:rPr>
              <a:t>aimed at </a:t>
            </a:r>
            <a:r>
              <a:rPr lang="en-US" b="1" dirty="0" smtClean="0">
                <a:solidFill>
                  <a:srgbClr val="002E6D"/>
                </a:solidFill>
                <a:latin typeface="+mj-lt"/>
              </a:rPr>
              <a:t>transforming the NYS healthcare </a:t>
            </a:r>
            <a:r>
              <a:rPr lang="en-US" dirty="0" smtClean="0">
                <a:solidFill>
                  <a:srgbClr val="002E6D"/>
                </a:solidFill>
                <a:latin typeface="+mj-lt"/>
              </a:rPr>
              <a:t>delivery system for </a:t>
            </a:r>
            <a:r>
              <a:rPr lang="en-US" b="1" dirty="0" smtClean="0">
                <a:solidFill>
                  <a:srgbClr val="002E6D"/>
                </a:solidFill>
                <a:latin typeface="+mj-lt"/>
              </a:rPr>
              <a:t>Medicaid and uninsured populations</a:t>
            </a:r>
            <a:endParaRPr lang="en-US" b="1" dirty="0">
              <a:solidFill>
                <a:srgbClr val="002E6D"/>
              </a:solidFill>
              <a:latin typeface="+mj-lt"/>
            </a:endParaRPr>
          </a:p>
        </p:txBody>
      </p:sp>
      <p:pic>
        <p:nvPicPr>
          <p:cNvPr id="2054" name="Picture 6" descr="http://thumb9.shutterstock.com/photos/thumb_large/748210/1486284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748"/>
          <a:stretch/>
        </p:blipFill>
        <p:spPr bwMode="auto">
          <a:xfrm>
            <a:off x="574559" y="2489143"/>
            <a:ext cx="1212038" cy="1175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66972" y="2389928"/>
            <a:ext cx="6437312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u="sng" dirty="0">
                <a:solidFill>
                  <a:srgbClr val="0F345E"/>
                </a:solidFill>
                <a:cs typeface="Calibri" pitchFamily="34" charset="0"/>
              </a:rPr>
              <a:t>Goals:</a:t>
            </a:r>
          </a:p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Tx/>
              <a:buAutoNum type="arabicParenBoth"/>
              <a:defRPr/>
            </a:pPr>
            <a:r>
              <a:rPr lang="en-US" sz="1500" dirty="0">
                <a:solidFill>
                  <a:srgbClr val="0F345E"/>
                </a:solidFill>
                <a:cs typeface="Calibri" pitchFamily="34" charset="0"/>
              </a:rPr>
              <a:t>Achieve the </a:t>
            </a:r>
            <a:r>
              <a:rPr lang="en-US" sz="1500" b="1" dirty="0">
                <a:solidFill>
                  <a:srgbClr val="0F345E"/>
                </a:solidFill>
                <a:cs typeface="Calibri" pitchFamily="34" charset="0"/>
              </a:rPr>
              <a:t>Triple </a:t>
            </a:r>
            <a:r>
              <a:rPr lang="en-US" sz="1500" b="1" dirty="0" smtClean="0">
                <a:solidFill>
                  <a:srgbClr val="0F345E"/>
                </a:solidFill>
                <a:cs typeface="Calibri" pitchFamily="34" charset="0"/>
              </a:rPr>
              <a:t>AIM</a:t>
            </a:r>
            <a:r>
              <a:rPr lang="en-US" sz="1500" dirty="0" smtClean="0">
                <a:solidFill>
                  <a:srgbClr val="0F345E"/>
                </a:solidFill>
                <a:cs typeface="Calibri" pitchFamily="34" charset="0"/>
              </a:rPr>
              <a:t>: Better </a:t>
            </a:r>
            <a:r>
              <a:rPr lang="en-US" sz="1500" dirty="0">
                <a:solidFill>
                  <a:srgbClr val="0F345E"/>
                </a:solidFill>
                <a:cs typeface="Calibri" pitchFamily="34" charset="0"/>
              </a:rPr>
              <a:t>Health, Better Health Care, Lower cost</a:t>
            </a:r>
          </a:p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Tx/>
              <a:buAutoNum type="arabicParenBoth"/>
              <a:defRPr/>
            </a:pPr>
            <a:r>
              <a:rPr lang="en-US" sz="1500" b="1" dirty="0" smtClean="0">
                <a:solidFill>
                  <a:srgbClr val="0F345E"/>
                </a:solidFill>
                <a:cs typeface="Calibri" pitchFamily="34" charset="0"/>
              </a:rPr>
              <a:t>Reduce avoidable ED visits </a:t>
            </a:r>
            <a:r>
              <a:rPr lang="en-US" sz="1500" dirty="0" smtClean="0">
                <a:solidFill>
                  <a:srgbClr val="0F345E"/>
                </a:solidFill>
                <a:cs typeface="Calibri" pitchFamily="34" charset="0"/>
              </a:rPr>
              <a:t>and admissions by 25% by 2020</a:t>
            </a:r>
          </a:p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Tx/>
              <a:buAutoNum type="arabicParenBoth"/>
              <a:defRPr/>
            </a:pPr>
            <a:r>
              <a:rPr lang="en-US" sz="1500" dirty="0" smtClean="0">
                <a:solidFill>
                  <a:srgbClr val="0F345E"/>
                </a:solidFill>
                <a:cs typeface="Calibri" pitchFamily="34" charset="0"/>
              </a:rPr>
              <a:t>Transform delivery and payment system to incentivize </a:t>
            </a:r>
            <a:r>
              <a:rPr lang="en-US" sz="1500" b="1" dirty="0" smtClean="0">
                <a:solidFill>
                  <a:srgbClr val="0F345E"/>
                </a:solidFill>
                <a:cs typeface="Calibri" pitchFamily="34" charset="0"/>
              </a:rPr>
              <a:t>value over volume</a:t>
            </a:r>
            <a:endParaRPr lang="en-US" sz="1500" b="1" dirty="0">
              <a:solidFill>
                <a:srgbClr val="0F345E"/>
              </a:solidFill>
              <a:cs typeface="Calibri" pitchFamily="34" charset="0"/>
            </a:endParaRPr>
          </a:p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Tx/>
              <a:buAutoNum type="arabicParenBoth"/>
              <a:defRPr/>
            </a:pPr>
            <a:r>
              <a:rPr lang="en-US" sz="1500" dirty="0" smtClean="0">
                <a:solidFill>
                  <a:srgbClr val="0F345E"/>
                </a:solidFill>
                <a:cs typeface="Calibri" pitchFamily="34" charset="0"/>
              </a:rPr>
              <a:t>Ensure </a:t>
            </a:r>
            <a:r>
              <a:rPr lang="en-US" sz="1500" b="1" dirty="0" smtClean="0">
                <a:solidFill>
                  <a:srgbClr val="0F345E"/>
                </a:solidFill>
                <a:cs typeface="Calibri" pitchFamily="34" charset="0"/>
              </a:rPr>
              <a:t>sustainable</a:t>
            </a:r>
            <a:r>
              <a:rPr lang="en-US" sz="1500" dirty="0" smtClean="0">
                <a:solidFill>
                  <a:srgbClr val="0F345E"/>
                </a:solidFill>
                <a:cs typeface="Calibri" pitchFamily="34" charset="0"/>
              </a:rPr>
              <a:t> </a:t>
            </a:r>
            <a:r>
              <a:rPr lang="en-US" sz="1500" dirty="0">
                <a:solidFill>
                  <a:srgbClr val="0F345E"/>
                </a:solidFill>
                <a:cs typeface="Calibri" pitchFamily="34" charset="0"/>
              </a:rPr>
              <a:t>delivery system </a:t>
            </a:r>
            <a:r>
              <a:rPr lang="en-US" sz="1500" dirty="0" smtClean="0">
                <a:solidFill>
                  <a:srgbClr val="0F345E"/>
                </a:solidFill>
                <a:cs typeface="Calibri" pitchFamily="34" charset="0"/>
              </a:rPr>
              <a:t>transformation</a:t>
            </a:r>
            <a:endParaRPr lang="en-US" sz="1500" dirty="0">
              <a:solidFill>
                <a:srgbClr val="0F345E"/>
              </a:solidFill>
              <a:cs typeface="Calibri" pitchFamily="34" charset="0"/>
            </a:endParaRPr>
          </a:p>
        </p:txBody>
      </p:sp>
      <p:cxnSp>
        <p:nvCxnSpPr>
          <p:cNvPr id="23" name="Straight Connector 15"/>
          <p:cNvCxnSpPr>
            <a:cxnSpLocks noChangeShapeType="1"/>
          </p:cNvCxnSpPr>
          <p:nvPr/>
        </p:nvCxnSpPr>
        <p:spPr bwMode="auto">
          <a:xfrm>
            <a:off x="1832348" y="3194672"/>
            <a:ext cx="266700" cy="0"/>
          </a:xfrm>
          <a:prstGeom prst="line">
            <a:avLst/>
          </a:prstGeom>
          <a:noFill/>
          <a:ln w="19050" algn="ctr">
            <a:solidFill>
              <a:srgbClr val="336699"/>
            </a:solidFill>
            <a:round/>
            <a:headEnd/>
            <a:tailEnd/>
          </a:ln>
        </p:spPr>
      </p:cxnSp>
      <p:sp>
        <p:nvSpPr>
          <p:cNvPr id="24" name="Rectangle 23"/>
          <p:cNvSpPr/>
          <p:nvPr/>
        </p:nvSpPr>
        <p:spPr bwMode="auto">
          <a:xfrm>
            <a:off x="2192822" y="4037753"/>
            <a:ext cx="6477000" cy="198204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58" tIns="50929" rIns="101858" bIns="50929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u="sng" dirty="0">
                <a:solidFill>
                  <a:srgbClr val="002E6D"/>
                </a:solidFill>
                <a:cs typeface="Calibri" pitchFamily="34" charset="0"/>
              </a:rPr>
              <a:t>Key Program Components: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rgbClr val="002E6D"/>
                </a:solidFill>
                <a:cs typeface="Calibri" pitchFamily="34" charset="0"/>
              </a:rPr>
              <a:t>Statewide funding </a:t>
            </a:r>
            <a:r>
              <a:rPr lang="en-US" sz="1500" dirty="0" smtClean="0">
                <a:solidFill>
                  <a:srgbClr val="002E6D"/>
                </a:solidFill>
                <a:cs typeface="Calibri" pitchFamily="34" charset="0"/>
              </a:rPr>
              <a:t>for public </a:t>
            </a:r>
            <a:r>
              <a:rPr lang="en-US" sz="1500" dirty="0">
                <a:solidFill>
                  <a:srgbClr val="002E6D"/>
                </a:solidFill>
                <a:cs typeface="Calibri" pitchFamily="34" charset="0"/>
              </a:rPr>
              <a:t>hospitals and safety net providers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§"/>
              <a:defRPr/>
            </a:pPr>
            <a:r>
              <a:rPr lang="en-US" sz="1500" b="1" dirty="0" smtClean="0">
                <a:solidFill>
                  <a:srgbClr val="002E6D"/>
                </a:solidFill>
                <a:cs typeface="Calibri" pitchFamily="34" charset="0"/>
              </a:rPr>
              <a:t>DSRIP projects </a:t>
            </a:r>
            <a:r>
              <a:rPr lang="en-US" sz="1500" dirty="0" smtClean="0">
                <a:solidFill>
                  <a:srgbClr val="002E6D"/>
                </a:solidFill>
                <a:cs typeface="Calibri" pitchFamily="34" charset="0"/>
              </a:rPr>
              <a:t>selected from a menu of state-defined interventions and designed around needs of the community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§"/>
              <a:defRPr/>
            </a:pPr>
            <a:r>
              <a:rPr lang="en-US" sz="1500" dirty="0" smtClean="0">
                <a:solidFill>
                  <a:srgbClr val="002E6D"/>
                </a:solidFill>
                <a:cs typeface="Calibri" pitchFamily="34" charset="0"/>
              </a:rPr>
              <a:t>Providers will be paid based on their</a:t>
            </a:r>
            <a:r>
              <a:rPr lang="en-US" sz="1500" b="1" dirty="0" smtClean="0">
                <a:solidFill>
                  <a:srgbClr val="002E6D"/>
                </a:solidFill>
                <a:cs typeface="Calibri" pitchFamily="34" charset="0"/>
              </a:rPr>
              <a:t> performance </a:t>
            </a:r>
            <a:r>
              <a:rPr lang="en-US" sz="1500" dirty="0" smtClean="0">
                <a:solidFill>
                  <a:srgbClr val="002E6D"/>
                </a:solidFill>
                <a:cs typeface="Calibri" pitchFamily="34" charset="0"/>
              </a:rPr>
              <a:t>towards outcome milestones and statewide metrics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§"/>
              <a:defRPr/>
            </a:pPr>
            <a:r>
              <a:rPr lang="en-US" sz="1500" dirty="0" smtClean="0">
                <a:solidFill>
                  <a:srgbClr val="002E6D"/>
                </a:solidFill>
                <a:cs typeface="Calibri" pitchFamily="34" charset="0"/>
              </a:rPr>
              <a:t>Incorporation of </a:t>
            </a:r>
            <a:r>
              <a:rPr lang="en-US" sz="1500" b="1" dirty="0" smtClean="0">
                <a:solidFill>
                  <a:srgbClr val="002E6D"/>
                </a:solidFill>
                <a:cs typeface="Calibri" pitchFamily="34" charset="0"/>
              </a:rPr>
              <a:t>community-based organizations </a:t>
            </a:r>
            <a:r>
              <a:rPr lang="en-US" sz="1500" dirty="0" smtClean="0">
                <a:solidFill>
                  <a:srgbClr val="002E6D"/>
                </a:solidFill>
                <a:cs typeface="Calibri" pitchFamily="34" charset="0"/>
              </a:rPr>
              <a:t>to address the social determinants of health</a:t>
            </a:r>
            <a:endParaRPr lang="en-US" sz="1500" dirty="0">
              <a:solidFill>
                <a:srgbClr val="002E6D"/>
              </a:solidFill>
              <a:cs typeface="Calibri" pitchFamily="34" charset="0"/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>
            <a:off x="1868995" y="4979050"/>
            <a:ext cx="266700" cy="0"/>
          </a:xfrm>
          <a:prstGeom prst="line">
            <a:avLst/>
          </a:prstGeom>
          <a:noFill/>
          <a:ln w="19050" algn="ctr">
            <a:solidFill>
              <a:srgbClr val="336699"/>
            </a:solidFill>
            <a:round/>
            <a:headEnd/>
            <a:tailEnd/>
          </a:ln>
        </p:spPr>
      </p:cxnSp>
      <p:sp>
        <p:nvSpPr>
          <p:cNvPr id="26" name="Oval 25"/>
          <p:cNvSpPr/>
          <p:nvPr/>
        </p:nvSpPr>
        <p:spPr bwMode="auto">
          <a:xfrm>
            <a:off x="408986" y="4310074"/>
            <a:ext cx="1377611" cy="13410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58" tIns="50929" rIns="101858" bIns="50929" anchor="ctr"/>
          <a:lstStyle/>
          <a:p>
            <a:pPr algn="ctr" defTabSz="1019175"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pic>
        <p:nvPicPr>
          <p:cNvPr id="2051" name="Picture 7" descr="Puzzle Pieces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4" y="4595948"/>
            <a:ext cx="784133" cy="78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207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Performing Provider Systems (PPS)</a:t>
            </a:r>
            <a:endParaRPr lang="en-US" b="1" dirty="0"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72" y="1352550"/>
            <a:ext cx="808045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45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Who Is BPHC?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69912" y="2895600"/>
            <a:ext cx="3697288" cy="2667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+mj-lt"/>
              </a:rPr>
              <a:t>SBH Health System (SBH) is leading the Bronx Partners for Healthy Communities (BPHC) Performing Provider System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50000"/>
              <a:buFont typeface="Wingdings" pitchFamily="2" charset="2"/>
              <a:buChar char="ü"/>
              <a:tabLst>
                <a:tab pos="400050" algn="l"/>
              </a:tabLst>
            </a:pPr>
            <a:r>
              <a:rPr lang="en-US" sz="1600" dirty="0" smtClean="0">
                <a:latin typeface="+mj-lt"/>
              </a:rPr>
              <a:t>150 years of serving the Bronx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50000"/>
              <a:buFont typeface="Wingdings" pitchFamily="2" charset="2"/>
              <a:buChar char="ü"/>
              <a:tabLst>
                <a:tab pos="400050" algn="l"/>
              </a:tabLst>
            </a:pPr>
            <a:r>
              <a:rPr lang="en-US" sz="1600" dirty="0" smtClean="0">
                <a:latin typeface="+mj-lt"/>
              </a:rPr>
              <a:t>Safety net provider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50000"/>
              <a:buFont typeface="Wingdings" pitchFamily="2" charset="2"/>
              <a:buChar char="ü"/>
              <a:tabLst>
                <a:tab pos="400050" algn="l"/>
              </a:tabLst>
            </a:pPr>
            <a:r>
              <a:rPr lang="en-US" sz="1600" dirty="0" smtClean="0">
                <a:latin typeface="+mj-lt"/>
              </a:rPr>
              <a:t>Over 70% Medicaid patients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150000"/>
              <a:buFont typeface="Wingdings" pitchFamily="2" charset="2"/>
              <a:buChar char="ü"/>
              <a:tabLst>
                <a:tab pos="400050" algn="l"/>
              </a:tabLst>
            </a:pPr>
            <a:r>
              <a:rPr lang="en-US" sz="1600" dirty="0" smtClean="0">
                <a:latin typeface="+mj-lt"/>
              </a:rPr>
              <a:t>Proven commitment to care innovation and health outcome improvement in our underserved community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04938"/>
            <a:ext cx="7944104" cy="82866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53000" y="28956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0" rIns="91361" bIns="45681" numCol="1" anchor="t" anchorCtr="0" compatLnSpc="1">
            <a:prstTxWarp prst="textNoShape">
              <a:avLst/>
            </a:prstTxWarp>
          </a:bodyPr>
          <a:lstStyle/>
          <a:p>
            <a:pPr defTabSz="457200" eaLnBrk="0" hangingPunct="0">
              <a:spcAft>
                <a:spcPct val="50000"/>
              </a:spcAft>
              <a:buClr>
                <a:srgbClr val="EC1608"/>
              </a:buClr>
            </a:pPr>
            <a:r>
              <a:rPr lang="en-US" sz="1600" kern="0" dirty="0">
                <a:solidFill>
                  <a:srgbClr val="0F345E"/>
                </a:solidFill>
                <a:ea typeface="MS PGothic" pitchFamily="34" charset="-128"/>
                <a:cs typeface="MS PGothic" charset="0"/>
              </a:rPr>
              <a:t>BPHC represents a diverse network of over 200 member organizations, including: </a:t>
            </a:r>
          </a:p>
          <a:p>
            <a:pPr marL="285750" indent="-285750" defTabSz="457200" eaLnBrk="0" hangingPunct="0">
              <a:spcBef>
                <a:spcPts val="200"/>
              </a:spcBef>
              <a:spcAft>
                <a:spcPts val="200"/>
              </a:spcAft>
              <a:buClr>
                <a:srgbClr val="8E8F9A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F345E"/>
                </a:solidFill>
              </a:rPr>
              <a:t>Hospitals</a:t>
            </a:r>
          </a:p>
          <a:p>
            <a:pPr marL="285750" indent="-285750" defTabSz="457200" eaLnBrk="0" hangingPunct="0">
              <a:spcBef>
                <a:spcPts val="200"/>
              </a:spcBef>
              <a:spcAft>
                <a:spcPts val="200"/>
              </a:spcAft>
              <a:buClr>
                <a:srgbClr val="8E8F9A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F345E"/>
                </a:solidFill>
              </a:rPr>
              <a:t>FQHCs</a:t>
            </a:r>
          </a:p>
          <a:p>
            <a:pPr marL="285750" indent="-285750" defTabSz="457200" eaLnBrk="0" hangingPunct="0">
              <a:spcBef>
                <a:spcPts val="200"/>
              </a:spcBef>
              <a:spcAft>
                <a:spcPts val="200"/>
              </a:spcAft>
              <a:buClr>
                <a:srgbClr val="8E8F9A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F345E"/>
                </a:solidFill>
              </a:rPr>
              <a:t>Health Homes</a:t>
            </a:r>
          </a:p>
          <a:p>
            <a:pPr marL="285750" indent="-285750" defTabSz="457200" eaLnBrk="0" hangingPunct="0">
              <a:spcBef>
                <a:spcPts val="200"/>
              </a:spcBef>
              <a:spcAft>
                <a:spcPts val="200"/>
              </a:spcAft>
              <a:buClr>
                <a:srgbClr val="8E8F9A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F345E"/>
                </a:solidFill>
              </a:rPr>
              <a:t>Home Care Agencies</a:t>
            </a:r>
          </a:p>
          <a:p>
            <a:pPr marL="285750" indent="-285750" defTabSz="457200" eaLnBrk="0" hangingPunct="0">
              <a:spcBef>
                <a:spcPts val="200"/>
              </a:spcBef>
              <a:spcAft>
                <a:spcPts val="200"/>
              </a:spcAft>
              <a:buClr>
                <a:srgbClr val="8E8F9A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F345E"/>
                </a:solidFill>
              </a:rPr>
              <a:t>Behavioral Health Facilities</a:t>
            </a:r>
          </a:p>
          <a:p>
            <a:pPr marL="285750" indent="-285750" defTabSz="457200" eaLnBrk="0" hangingPunct="0">
              <a:spcBef>
                <a:spcPts val="200"/>
              </a:spcBef>
              <a:spcAft>
                <a:spcPts val="200"/>
              </a:spcAft>
              <a:buClr>
                <a:srgbClr val="8E8F9A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F345E"/>
                </a:solidFill>
              </a:rPr>
              <a:t>Long Term Care Facilities</a:t>
            </a:r>
          </a:p>
          <a:p>
            <a:pPr marL="285750" indent="-285750" defTabSz="457200" eaLnBrk="0" hangingPunct="0">
              <a:spcBef>
                <a:spcPts val="200"/>
              </a:spcBef>
              <a:spcAft>
                <a:spcPts val="200"/>
              </a:spcAft>
              <a:buClr>
                <a:srgbClr val="8E8F9A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F345E"/>
                </a:solidFill>
              </a:rPr>
              <a:t>IPAs and Independent Providers</a:t>
            </a:r>
          </a:p>
          <a:p>
            <a:pPr marL="285750" indent="-285750" defTabSz="457200" eaLnBrk="0" hangingPunct="0">
              <a:spcBef>
                <a:spcPts val="200"/>
              </a:spcBef>
              <a:spcAft>
                <a:spcPts val="200"/>
              </a:spcAft>
              <a:buClr>
                <a:srgbClr val="8E8F9A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0000"/>
                </a:solidFill>
              </a:rPr>
              <a:t>Community </a:t>
            </a:r>
            <a:r>
              <a:rPr lang="en-US" sz="1400" dirty="0">
                <a:solidFill>
                  <a:srgbClr val="FF0000"/>
                </a:solidFill>
              </a:rPr>
              <a:t>Based Organizations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438400"/>
            <a:ext cx="3697940" cy="381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0EAE6"/>
                </a:solidFill>
              </a:rPr>
              <a:t>Led by SBH Health System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2362200"/>
            <a:ext cx="35052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F345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29200" y="2438400"/>
            <a:ext cx="3505200" cy="381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/>
            <a:r>
              <a:rPr lang="en-US" b="1" dirty="0">
                <a:solidFill>
                  <a:srgbClr val="F0EAE6"/>
                </a:solidFill>
              </a:rPr>
              <a:t>Who is BPHC</a:t>
            </a:r>
          </a:p>
        </p:txBody>
      </p:sp>
    </p:spTree>
    <p:extLst>
      <p:ext uri="{BB962C8B-B14F-4D97-AF65-F5344CB8AC3E}">
        <p14:creationId xmlns="" xmlns:p14="http://schemas.microsoft.com/office/powerpoint/2010/main" val="181875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BPHC?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E5A5D-4B80-4A8F-B471-5F60E72C2B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3729615"/>
              </p:ext>
            </p:extLst>
          </p:nvPr>
        </p:nvGraphicFramePr>
        <p:xfrm>
          <a:off x="457200" y="1352550"/>
          <a:ext cx="8229600" cy="43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450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308709"/>
            <a:ext cx="7966075" cy="523141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+mj-lt"/>
              </a:rPr>
              <a:t>The BPHC Ecosystem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3" name="Oval 78"/>
          <p:cNvSpPr>
            <a:spLocks noChangeArrowheads="1"/>
          </p:cNvSpPr>
          <p:nvPr/>
        </p:nvSpPr>
        <p:spPr bwMode="auto">
          <a:xfrm>
            <a:off x="2429756" y="1252572"/>
            <a:ext cx="4313691" cy="432748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0" name="Oval 78"/>
          <p:cNvSpPr>
            <a:spLocks noChangeArrowheads="1"/>
          </p:cNvSpPr>
          <p:nvPr/>
        </p:nvSpPr>
        <p:spPr bwMode="auto">
          <a:xfrm>
            <a:off x="2971800" y="1828800"/>
            <a:ext cx="3200400" cy="3200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04" t="3562" r="13546" b="10245"/>
          <a:stretch>
            <a:fillRect/>
          </a:stretch>
        </p:blipFill>
        <p:spPr bwMode="auto">
          <a:xfrm>
            <a:off x="3623375" y="2567434"/>
            <a:ext cx="1721980" cy="17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3200400" y="2057400"/>
            <a:ext cx="2743200" cy="2667000"/>
            <a:chOff x="2790953" y="1581287"/>
            <a:chExt cx="3579128" cy="3506300"/>
          </a:xfrm>
        </p:grpSpPr>
        <p:sp>
          <p:nvSpPr>
            <p:cNvPr id="95" name="Oval 29"/>
            <p:cNvSpPr>
              <a:spLocks noChangeAspect="1" noChangeArrowheads="1"/>
            </p:cNvSpPr>
            <p:nvPr/>
          </p:nvSpPr>
          <p:spPr bwMode="auto">
            <a:xfrm>
              <a:off x="3883580" y="4679600"/>
              <a:ext cx="369149" cy="407987"/>
            </a:xfrm>
            <a:prstGeom prst="ellipse">
              <a:avLst/>
            </a:prstGeom>
            <a:solidFill>
              <a:srgbClr val="336699"/>
            </a:solidFill>
            <a:ln w="635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96" name="Picture 4" descr="people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162" y="4734348"/>
              <a:ext cx="269982" cy="29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Oval 29"/>
            <p:cNvSpPr>
              <a:spLocks noChangeAspect="1" noChangeArrowheads="1"/>
            </p:cNvSpPr>
            <p:nvPr/>
          </p:nvSpPr>
          <p:spPr bwMode="auto">
            <a:xfrm>
              <a:off x="5782406" y="4022169"/>
              <a:ext cx="369149" cy="407987"/>
            </a:xfrm>
            <a:prstGeom prst="ellipse">
              <a:avLst/>
            </a:prstGeom>
            <a:solidFill>
              <a:srgbClr val="336699"/>
            </a:solidFill>
            <a:ln w="635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99" name="Picture 4" descr="hous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652" y="4057327"/>
              <a:ext cx="284413" cy="31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Oval 29"/>
            <p:cNvSpPr>
              <a:spLocks noChangeAspect="1" noChangeArrowheads="1"/>
            </p:cNvSpPr>
            <p:nvPr/>
          </p:nvSpPr>
          <p:spPr bwMode="auto">
            <a:xfrm>
              <a:off x="2790953" y="3005722"/>
              <a:ext cx="369149" cy="407987"/>
            </a:xfrm>
            <a:prstGeom prst="ellipse">
              <a:avLst/>
            </a:prstGeom>
            <a:solidFill>
              <a:srgbClr val="336699"/>
            </a:solidFill>
            <a:ln w="635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2" name="Oval 29"/>
            <p:cNvSpPr>
              <a:spLocks noChangeAspect="1" noChangeArrowheads="1"/>
            </p:cNvSpPr>
            <p:nvPr/>
          </p:nvSpPr>
          <p:spPr bwMode="auto">
            <a:xfrm>
              <a:off x="3337266" y="2019575"/>
              <a:ext cx="369149" cy="407987"/>
            </a:xfrm>
            <a:prstGeom prst="ellipse">
              <a:avLst/>
            </a:prstGeom>
            <a:solidFill>
              <a:srgbClr val="336699"/>
            </a:solidFill>
            <a:ln w="635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8" name="Oval 29"/>
            <p:cNvSpPr>
              <a:spLocks noChangeAspect="1" noChangeArrowheads="1"/>
            </p:cNvSpPr>
            <p:nvPr/>
          </p:nvSpPr>
          <p:spPr bwMode="auto">
            <a:xfrm>
              <a:off x="3009478" y="3991869"/>
              <a:ext cx="369149" cy="407987"/>
            </a:xfrm>
            <a:prstGeom prst="ellipse">
              <a:avLst/>
            </a:prstGeom>
            <a:solidFill>
              <a:srgbClr val="336699"/>
            </a:solidFill>
            <a:ln w="635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Oval 29"/>
            <p:cNvSpPr>
              <a:spLocks noChangeAspect="1" noChangeArrowheads="1"/>
            </p:cNvSpPr>
            <p:nvPr/>
          </p:nvSpPr>
          <p:spPr bwMode="auto">
            <a:xfrm>
              <a:off x="4429893" y="1581287"/>
              <a:ext cx="369149" cy="407987"/>
            </a:xfrm>
            <a:prstGeom prst="ellipse">
              <a:avLst/>
            </a:prstGeom>
            <a:solidFill>
              <a:srgbClr val="336699"/>
            </a:solidFill>
            <a:ln w="635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Oval 29"/>
            <p:cNvSpPr>
              <a:spLocks noChangeAspect="1" noChangeArrowheads="1"/>
            </p:cNvSpPr>
            <p:nvPr/>
          </p:nvSpPr>
          <p:spPr bwMode="auto">
            <a:xfrm>
              <a:off x="5126830" y="4679600"/>
              <a:ext cx="369149" cy="407987"/>
            </a:xfrm>
            <a:prstGeom prst="ellipse">
              <a:avLst/>
            </a:prstGeom>
            <a:solidFill>
              <a:srgbClr val="336699"/>
            </a:solidFill>
            <a:ln w="635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16" name="Picture 6" descr="Body Brai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313" y="3081441"/>
              <a:ext cx="228911" cy="252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10" descr="Hospital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626" y="2081932"/>
              <a:ext cx="274430" cy="30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2" descr="Wheelchair icon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419" y="4042301"/>
              <a:ext cx="243303" cy="2689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6" descr="Drugstore icon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433" y="1611903"/>
              <a:ext cx="272071" cy="3006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 descr="C:\Users\NIpakchi\Desktop\icons\school-icon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126" y="4702533"/>
              <a:ext cx="285905" cy="3159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Oval 29"/>
            <p:cNvSpPr>
              <a:spLocks noChangeAspect="1" noChangeArrowheads="1"/>
            </p:cNvSpPr>
            <p:nvPr/>
          </p:nvSpPr>
          <p:spPr bwMode="auto">
            <a:xfrm>
              <a:off x="6000932" y="3005722"/>
              <a:ext cx="369149" cy="407987"/>
            </a:xfrm>
            <a:prstGeom prst="ellipse">
              <a:avLst/>
            </a:prstGeom>
            <a:solidFill>
              <a:srgbClr val="336699"/>
            </a:solidFill>
            <a:ln w="635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21" name="Picture 20" descr="Doctor icon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02" y="3067984"/>
              <a:ext cx="256476" cy="2834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Oval 29"/>
            <p:cNvSpPr>
              <a:spLocks noChangeAspect="1" noChangeArrowheads="1"/>
            </p:cNvSpPr>
            <p:nvPr/>
          </p:nvSpPr>
          <p:spPr bwMode="auto">
            <a:xfrm>
              <a:off x="5522520" y="2049875"/>
              <a:ext cx="369149" cy="407987"/>
            </a:xfrm>
            <a:prstGeom prst="ellipse">
              <a:avLst/>
            </a:prstGeom>
            <a:solidFill>
              <a:srgbClr val="336699"/>
            </a:solidFill>
            <a:ln w="635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05" name="Picture 4" descr="people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03" y="2104623"/>
              <a:ext cx="269982" cy="29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patient 2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79" y="2896150"/>
            <a:ext cx="983364" cy="1029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2286000" y="1143000"/>
            <a:ext cx="4572000" cy="4572000"/>
          </a:xfrm>
          <a:prstGeom prst="roundRect">
            <a:avLst/>
          </a:prstGeom>
          <a:noFill/>
          <a:ln w="5080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152400" y="1143000"/>
            <a:ext cx="2586131" cy="3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2" rIns="91382" bIns="45692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US" sz="1500" dirty="0" smtClean="0">
                <a:solidFill>
                  <a:srgbClr val="336699"/>
                </a:solidFill>
                <a:cs typeface="MS PGothic"/>
              </a:rPr>
              <a:t>Healthcare Providers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0" y="1447800"/>
            <a:ext cx="2286000" cy="22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2" rIns="91382" bIns="45692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31775" indent="-115888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Receive funds </a:t>
            </a:r>
            <a:r>
              <a:rPr lang="en-US" sz="1200" dirty="0">
                <a:solidFill>
                  <a:srgbClr val="000000"/>
                </a:solidFill>
                <a:cs typeface="MS PGothic"/>
              </a:rPr>
              <a:t>to </a:t>
            </a: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support </a:t>
            </a:r>
            <a:r>
              <a:rPr lang="en-US" sz="1200" dirty="0">
                <a:solidFill>
                  <a:srgbClr val="000000"/>
                </a:solidFill>
                <a:cs typeface="MS PGothic"/>
              </a:rPr>
              <a:t>DSRIP </a:t>
            </a: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activities</a:t>
            </a:r>
            <a:endParaRPr lang="en-US" sz="1200" dirty="0">
              <a:solidFill>
                <a:srgbClr val="000000"/>
              </a:solidFill>
              <a:cs typeface="MS PGothic"/>
            </a:endParaRPr>
          </a:p>
          <a:p>
            <a:pPr marL="231775" indent="-115888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Coordinate care within and across services</a:t>
            </a:r>
          </a:p>
          <a:p>
            <a:pPr marL="231775" indent="-115888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Implement evidence-based care protocols</a:t>
            </a:r>
          </a:p>
          <a:p>
            <a:pPr marL="231775" indent="-115888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Promote patient self-management</a:t>
            </a:r>
          </a:p>
          <a:p>
            <a:pPr marL="231775" indent="-115888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Transition to value-based payments</a:t>
            </a:r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 flipH="1" flipV="1">
            <a:off x="2057399" y="1295400"/>
            <a:ext cx="2057400" cy="990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en-US" dirty="0">
              <a:ln>
                <a:solidFill>
                  <a:srgbClr val="C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152400" y="4114800"/>
            <a:ext cx="2133600" cy="5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2" rIns="91382" bIns="45692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US" sz="1500" dirty="0" smtClean="0">
                <a:solidFill>
                  <a:srgbClr val="336699"/>
                </a:solidFill>
                <a:cs typeface="MS PGothic"/>
              </a:rPr>
              <a:t>Community-Based Organizations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-152400" y="4659434"/>
            <a:ext cx="2438400" cy="120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2" rIns="91382" bIns="45692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111125" defTabSz="4572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Provide services to:</a:t>
            </a:r>
          </a:p>
          <a:p>
            <a:pPr marL="577850" indent="-111125" defTabSz="457200">
              <a:spcAft>
                <a:spcPts val="500"/>
              </a:spcAft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 Support healthy lifestyle</a:t>
            </a:r>
          </a:p>
          <a:p>
            <a:pPr marL="577850" indent="-111125" defTabSz="457200">
              <a:spcAft>
                <a:spcPts val="500"/>
              </a:spcAft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 Improve access to care</a:t>
            </a:r>
          </a:p>
          <a:p>
            <a:pPr marL="342900" indent="-111125" defTabSz="4572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Refer patients to PPS providers</a:t>
            </a:r>
          </a:p>
        </p:txBody>
      </p:sp>
      <p:sp>
        <p:nvSpPr>
          <p:cNvPr id="43" name="Line 72"/>
          <p:cNvSpPr>
            <a:spLocks noChangeShapeType="1"/>
          </p:cNvSpPr>
          <p:nvPr/>
        </p:nvSpPr>
        <p:spPr bwMode="auto">
          <a:xfrm flipH="1">
            <a:off x="1828800" y="3886200"/>
            <a:ext cx="990600" cy="533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en-US" dirty="0">
              <a:ln>
                <a:solidFill>
                  <a:srgbClr val="C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>
            <a:off x="6781800" y="1600200"/>
            <a:ext cx="457200" cy="3810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en-US" dirty="0">
              <a:ln>
                <a:solidFill>
                  <a:srgbClr val="C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6934200" y="2133600"/>
            <a:ext cx="2209800" cy="34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2" rIns="91382" bIns="45692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defTabSz="4572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cs typeface="MS PGothic"/>
              </a:rPr>
              <a:t>Provide centralized support to the PPS : </a:t>
            </a:r>
          </a:p>
          <a:p>
            <a:pPr marL="458788" lvl="1" indent="-171450" defTabSz="457200">
              <a:spcAft>
                <a:spcPts val="500"/>
              </a:spcAft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Project planning</a:t>
            </a:r>
          </a:p>
          <a:p>
            <a:pPr marL="458788" lvl="1" indent="-171450" defTabSz="457200">
              <a:spcAft>
                <a:spcPts val="500"/>
              </a:spcAft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Training and workforce development</a:t>
            </a:r>
          </a:p>
          <a:p>
            <a:pPr marL="458788" lvl="1" indent="-171450" defTabSz="457200">
              <a:spcAft>
                <a:spcPts val="500"/>
              </a:spcAft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Information Technology</a:t>
            </a:r>
          </a:p>
          <a:p>
            <a:pPr marL="458788" lvl="1" indent="-171450" defTabSz="457200">
              <a:spcAft>
                <a:spcPts val="500"/>
              </a:spcAft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Performance analysis, monitoring &amp; improvement</a:t>
            </a:r>
          </a:p>
          <a:p>
            <a:pPr marL="458788" indent="-171450" defTabSz="457200">
              <a:spcAft>
                <a:spcPts val="500"/>
              </a:spcAft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Overseeing finance and budget</a:t>
            </a:r>
          </a:p>
          <a:p>
            <a:pPr marL="458788" indent="-171450" defTabSz="457200">
              <a:spcAft>
                <a:spcPts val="500"/>
              </a:spcAft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Creating governance framework</a:t>
            </a:r>
          </a:p>
          <a:p>
            <a:pPr marL="458788" indent="-171450" defTabSz="457200">
              <a:spcAft>
                <a:spcPts val="500"/>
              </a:spcAft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Manage distribution of DSRIP funds to PPS members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7239000" y="1828800"/>
            <a:ext cx="1509942" cy="3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2" rIns="91382" bIns="45692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US" sz="1500" dirty="0" smtClean="0">
                <a:solidFill>
                  <a:srgbClr val="336699"/>
                </a:solidFill>
                <a:cs typeface="MS PGothic"/>
              </a:rPr>
              <a:t>BPHC</a:t>
            </a:r>
          </a:p>
        </p:txBody>
      </p:sp>
    </p:spTree>
    <p:extLst>
      <p:ext uri="{BB962C8B-B14F-4D97-AF65-F5344CB8AC3E}">
        <p14:creationId xmlns="" xmlns:p14="http://schemas.microsoft.com/office/powerpoint/2010/main" val="171076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0" grpId="0" animBg="1"/>
      <p:bldP spid="4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The Bronx is Ready for DSRIP</a:t>
            </a:r>
            <a:endParaRPr lang="en-US" b="1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306286" y="1353787"/>
            <a:ext cx="7243948" cy="3028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58" tIns="50929" rIns="101858" bIns="50929" anchor="ctr"/>
          <a:lstStyle/>
          <a:p>
            <a:pPr algn="ctr" defTabSz="1019175">
              <a:defRPr/>
            </a:pPr>
            <a:endParaRPr lang="en-US" sz="1100" b="1" dirty="0">
              <a:solidFill>
                <a:srgbClr val="0F34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3225" y="2843069"/>
            <a:ext cx="6463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F345E"/>
                </a:solidFill>
              </a:rPr>
              <a:t>A large base of providers spanning the continuum of care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3225" y="3548095"/>
            <a:ext cx="54308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F345E"/>
                </a:solidFill>
              </a:rPr>
              <a:t>Support from diverse organizations with deep roots in the community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-2266002" y="223208"/>
            <a:ext cx="8087096" cy="3318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defTabSz="1019175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F345E"/>
              </a:solidFill>
            </a:endParaRPr>
          </a:p>
        </p:txBody>
      </p:sp>
      <p:pic>
        <p:nvPicPr>
          <p:cNvPr id="1026" name="Picture 2" descr="nur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53" y="2870624"/>
            <a:ext cx="450067" cy="450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rge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6286" y="2728720"/>
            <a:ext cx="366938" cy="366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tions go hom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20" y="2630021"/>
            <a:ext cx="414441" cy="414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 bwMode="auto">
          <a:xfrm>
            <a:off x="1306286" y="1326339"/>
            <a:ext cx="7243948" cy="436327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defTabSz="1019175"/>
            <a:r>
              <a:rPr lang="en-US" sz="2000" dirty="0">
                <a:solidFill>
                  <a:srgbClr val="0F345E"/>
                </a:solidFill>
              </a:rPr>
              <a:t>The Bronx is home to:</a:t>
            </a:r>
          </a:p>
        </p:txBody>
      </p:sp>
      <p:pic>
        <p:nvPicPr>
          <p:cNvPr id="1032" name="Picture 8" descr="App Community Help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81" y="3485598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rved Right Arrow 23"/>
          <p:cNvSpPr/>
          <p:nvPr/>
        </p:nvSpPr>
        <p:spPr bwMode="auto">
          <a:xfrm>
            <a:off x="308758" y="2321618"/>
            <a:ext cx="819397" cy="2951026"/>
          </a:xfrm>
          <a:prstGeom prst="curvedRight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0F345E"/>
              </a:solidFill>
            </a:endParaRPr>
          </a:p>
        </p:txBody>
      </p:sp>
      <p:pic>
        <p:nvPicPr>
          <p:cNvPr id="1034" name="Picture 10" descr="pie char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55" y="1817262"/>
            <a:ext cx="741012" cy="741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563225" y="1959996"/>
            <a:ext cx="5987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F345E"/>
                </a:solidFill>
              </a:rPr>
              <a:t>A large Medicaid population: 59% of residents are covered through Medicaid over the course of the year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1306285" y="4809506"/>
            <a:ext cx="7327075" cy="169817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0F345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315727" y="4809506"/>
            <a:ext cx="7234508" cy="109253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/>
            <a:endParaRPr lang="en-US" sz="2400" b="1" dirty="0">
              <a:solidFill>
                <a:srgbClr val="0F345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472541" y="4678878"/>
            <a:ext cx="5284519" cy="122315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0F345E"/>
              </a:solidFill>
            </a:endParaRPr>
          </a:p>
        </p:txBody>
      </p:sp>
      <p:pic>
        <p:nvPicPr>
          <p:cNvPr id="1036" name="Picture 12" descr="Very Basic lin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08" y="4831570"/>
            <a:ext cx="1048400" cy="104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706651" y="4971050"/>
            <a:ext cx="5700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dirty="0">
                <a:solidFill>
                  <a:srgbClr val="0F345E"/>
                </a:solidFill>
              </a:rPr>
              <a:t>DSRIP provides an opportunity for the Bronx to transition to a truly integrated delivery system. </a:t>
            </a:r>
          </a:p>
        </p:txBody>
      </p:sp>
    </p:spTree>
    <p:extLst>
      <p:ext uri="{BB962C8B-B14F-4D97-AF65-F5344CB8AC3E}">
        <p14:creationId xmlns="" xmlns:p14="http://schemas.microsoft.com/office/powerpoint/2010/main" val="379911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70980"/>
            <a:ext cx="169777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3339405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defTabSz="10191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~59% of Bronx residents are Medicaid enrollees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Many areas 75%+ Medicaid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High number of dual eligibles</a:t>
            </a:r>
          </a:p>
        </p:txBody>
      </p:sp>
      <p:pic>
        <p:nvPicPr>
          <p:cNvPr id="22937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921" y="1905000"/>
            <a:ext cx="1776984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67000" y="3352800"/>
            <a:ext cx="175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defTabSz="10191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High ratios of PQI admissions</a:t>
            </a:r>
          </a:p>
          <a:p>
            <a:pPr marL="114300" indent="-114300" defTabSz="10191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Concentrated along Grand Concourse</a:t>
            </a:r>
          </a:p>
          <a:p>
            <a:pPr marL="114300" indent="-114300" defTabSz="10191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253" y="19050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1" y="1143000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0000"/>
                </a:solidFill>
                <a:cs typeface="Arial" pitchFamily="34" charset="0"/>
              </a:rPr>
              <a:t>High </a:t>
            </a:r>
            <a:r>
              <a:rPr lang="en-US" sz="1600" b="1" kern="0">
                <a:solidFill>
                  <a:srgbClr val="000000"/>
                </a:solidFill>
                <a:cs typeface="Arial" pitchFamily="34" charset="0"/>
              </a:rPr>
              <a:t>Medicaid enrollment</a:t>
            </a:r>
            <a:endParaRPr lang="en-US" sz="16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905000"/>
            <a:ext cx="17526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Community Needs Assessment Highlights</a:t>
            </a:r>
            <a:endParaRPr lang="en-US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276600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defTabSz="10191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High rates of preventable ER visits</a:t>
            </a:r>
          </a:p>
          <a:p>
            <a:pPr marL="114300" indent="-114300" defTabSz="10191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Highest rates concentrated in same corridor as PQI admissions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29400" y="32766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defTabSz="10191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Safety net primary care providers is well aligned with where Medicaid beneficiaries reside.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438400" y="609600"/>
            <a:ext cx="228600" cy="19050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438400" y="1752600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495800" y="1752600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553200" y="1752600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2590800" y="1143000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0000"/>
                </a:solidFill>
                <a:cs typeface="Arial" pitchFamily="34" charset="0"/>
              </a:rPr>
              <a:t>High preventable admission rates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1143000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0000"/>
                </a:solidFill>
                <a:cs typeface="Arial" pitchFamily="34" charset="0"/>
              </a:rPr>
              <a:t>High preventable ER visit rates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1143000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0000"/>
                </a:solidFill>
                <a:cs typeface="Arial" pitchFamily="34" charset="0"/>
              </a:rPr>
              <a:t>Alignment with safety net providers</a:t>
            </a:r>
          </a:p>
        </p:txBody>
      </p:sp>
      <p:cxnSp>
        <p:nvCxnSpPr>
          <p:cNvPr id="31" name="Straight Connector 30"/>
          <p:cNvCxnSpPr>
            <a:stCxn id="32" idx="0"/>
          </p:cNvCxnSpPr>
          <p:nvPr/>
        </p:nvCxnSpPr>
        <p:spPr bwMode="auto">
          <a:xfrm rot="5400000">
            <a:off x="4406929" y="952501"/>
            <a:ext cx="25343" cy="7772400"/>
          </a:xfrm>
          <a:prstGeom prst="line">
            <a:avLst/>
          </a:prstGeom>
          <a:noFill/>
          <a:ln w="31750" cap="flat" cmpd="sng" algn="ctr">
            <a:solidFill>
              <a:srgbClr val="3366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31"/>
          <p:cNvSpPr/>
          <p:nvPr/>
        </p:nvSpPr>
        <p:spPr bwMode="auto">
          <a:xfrm rot="5400000">
            <a:off x="8068070" y="4689928"/>
            <a:ext cx="203258" cy="272203"/>
          </a:xfrm>
          <a:prstGeom prst="ellipse">
            <a:avLst/>
          </a:prstGeom>
          <a:solidFill>
            <a:srgbClr val="336699"/>
          </a:solidFill>
          <a:ln w="31750">
            <a:solidFill>
              <a:srgbClr val="F0AB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19175" eaLnBrk="0" hangingPunct="0"/>
            <a:endParaRPr lang="en-US" sz="17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 rot="5400000">
            <a:off x="6740072" y="4689928"/>
            <a:ext cx="203258" cy="272203"/>
          </a:xfrm>
          <a:prstGeom prst="ellipse">
            <a:avLst/>
          </a:prstGeom>
          <a:solidFill>
            <a:srgbClr val="336699"/>
          </a:solidFill>
          <a:ln w="31750">
            <a:solidFill>
              <a:srgbClr val="F0AB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19175" eaLnBrk="0" hangingPunct="0"/>
            <a:endParaRPr lang="en-US" sz="17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 rot="5400000">
            <a:off x="3615872" y="4689928"/>
            <a:ext cx="203258" cy="272203"/>
          </a:xfrm>
          <a:prstGeom prst="ellipse">
            <a:avLst/>
          </a:prstGeom>
          <a:solidFill>
            <a:srgbClr val="336699"/>
          </a:solidFill>
          <a:ln w="31750">
            <a:solidFill>
              <a:srgbClr val="F0AB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19175" eaLnBrk="0" hangingPunct="0"/>
            <a:endParaRPr lang="en-US" sz="17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 rot="5400000">
            <a:off x="1787073" y="4715269"/>
            <a:ext cx="203258" cy="272203"/>
          </a:xfrm>
          <a:prstGeom prst="ellipse">
            <a:avLst/>
          </a:prstGeom>
          <a:solidFill>
            <a:srgbClr val="336699"/>
          </a:solidFill>
          <a:ln w="31750">
            <a:solidFill>
              <a:srgbClr val="F0AB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19175" eaLnBrk="0" hangingPunct="0"/>
            <a:endParaRPr lang="en-US" sz="17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rot="5400000">
            <a:off x="491672" y="4689928"/>
            <a:ext cx="203258" cy="272203"/>
          </a:xfrm>
          <a:prstGeom prst="ellipse">
            <a:avLst/>
          </a:prstGeom>
          <a:solidFill>
            <a:srgbClr val="336699"/>
          </a:solidFill>
          <a:ln w="31750">
            <a:solidFill>
              <a:srgbClr val="F0AB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19175" eaLnBrk="0" hangingPunct="0"/>
            <a:endParaRPr lang="en-US" sz="17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 rot="5400000">
            <a:off x="5292272" y="4689928"/>
            <a:ext cx="203258" cy="272203"/>
          </a:xfrm>
          <a:prstGeom prst="ellipse">
            <a:avLst/>
          </a:prstGeom>
          <a:solidFill>
            <a:srgbClr val="336699"/>
          </a:solidFill>
          <a:ln w="31750">
            <a:solidFill>
              <a:srgbClr val="F0AB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19175" eaLnBrk="0" hangingPunct="0"/>
            <a:endParaRPr lang="en-US" sz="17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" y="5029200"/>
            <a:ext cx="129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cs typeface="Arial" pitchFamily="34" charset="0"/>
              </a:rPr>
              <a:t>Cardiovascular disease: </a:t>
            </a:r>
            <a:r>
              <a:rPr lang="en-US" sz="1300" i="1" dirty="0">
                <a:solidFill>
                  <a:srgbClr val="000000"/>
                </a:solidFill>
                <a:cs typeface="Arial" pitchFamily="34" charset="0"/>
              </a:rPr>
              <a:t>Top cause of mortality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00200" y="5029200"/>
            <a:ext cx="1752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cs typeface="Arial" pitchFamily="34" charset="0"/>
              </a:rPr>
              <a:t>Diabetes: </a:t>
            </a:r>
            <a:r>
              <a:rPr lang="en-US" sz="1300" i="1" dirty="0">
                <a:solidFill>
                  <a:srgbClr val="000000"/>
                </a:solidFill>
                <a:cs typeface="Arial" pitchFamily="34" charset="0"/>
              </a:rPr>
              <a:t> Short-term diabetes hospitalizations nearly 50% higher than city average</a:t>
            </a:r>
            <a:endParaRPr lang="en-US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05400" y="5029200"/>
            <a:ext cx="152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cs typeface="Arial" pitchFamily="34" charset="0"/>
              </a:rPr>
              <a:t>Asthma/COPD: </a:t>
            </a:r>
            <a:r>
              <a:rPr lang="en-US" sz="1300" i="1" dirty="0">
                <a:solidFill>
                  <a:srgbClr val="000000"/>
                </a:solidFill>
                <a:cs typeface="Arial" pitchFamily="34" charset="0"/>
              </a:rPr>
              <a:t>Concentration of young adult asthma and respiratory hospitalizations</a:t>
            </a:r>
            <a:endParaRPr lang="en-US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29000" y="5029200"/>
            <a:ext cx="1600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cs typeface="Arial" pitchFamily="34" charset="0"/>
              </a:rPr>
              <a:t>Mental/behavioral health : </a:t>
            </a:r>
            <a:r>
              <a:rPr lang="en-US" sz="1300" i="1" dirty="0">
                <a:solidFill>
                  <a:srgbClr val="000000"/>
                </a:solidFill>
                <a:cs typeface="Arial" pitchFamily="34" charset="0"/>
              </a:rPr>
              <a:t>~50% of residents feel they lack “available” access</a:t>
            </a:r>
            <a:endParaRPr lang="en-US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53200" y="5029200"/>
            <a:ext cx="129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cs typeface="Arial" pitchFamily="34" charset="0"/>
              </a:rPr>
              <a:t>Substance abuse: </a:t>
            </a:r>
            <a:r>
              <a:rPr lang="en-US" sz="1300" i="1" dirty="0">
                <a:solidFill>
                  <a:srgbClr val="000000"/>
                </a:solidFill>
                <a:cs typeface="Arial" pitchFamily="34" charset="0"/>
              </a:rPr>
              <a:t>2nd most common health concern</a:t>
            </a:r>
            <a:endParaRPr lang="en-US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48600" y="5029200"/>
            <a:ext cx="106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cs typeface="Arial" pitchFamily="34" charset="0"/>
              </a:rPr>
              <a:t>HIV/AIDs: </a:t>
            </a:r>
            <a:r>
              <a:rPr lang="en-US" sz="1300" i="1" dirty="0">
                <a:solidFill>
                  <a:srgbClr val="000000"/>
                </a:solidFill>
                <a:cs typeface="Arial" pitchFamily="34" charset="0"/>
              </a:rPr>
              <a:t>Higher than average rates</a:t>
            </a:r>
            <a:endParaRPr lang="en-US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4411187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0000"/>
                </a:solidFill>
                <a:cs typeface="Arial" pitchFamily="34" charset="0"/>
              </a:rPr>
              <a:t>In the Bronx…</a:t>
            </a:r>
          </a:p>
        </p:txBody>
      </p:sp>
    </p:spTree>
    <p:extLst>
      <p:ext uri="{BB962C8B-B14F-4D97-AF65-F5344CB8AC3E}">
        <p14:creationId xmlns="" xmlns:p14="http://schemas.microsoft.com/office/powerpoint/2010/main" val="2858237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354875"/>
            <a:ext cx="7966075" cy="476975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BPHC Projects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321792"/>
              </p:ext>
            </p:extLst>
          </p:nvPr>
        </p:nvGraphicFramePr>
        <p:xfrm>
          <a:off x="1600200" y="1608819"/>
          <a:ext cx="73152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638"/>
                <a:gridCol w="6392562"/>
              </a:tblGrid>
              <a:tr h="3955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2.a.i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Create Integrated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Delivery Systems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2.a.iii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Health Home At-Risk Intervention Program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2.b.iii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Emergency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Department Care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Triage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2.b.iv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Care Transitions to Reduce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30 Day Readmissions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3.a.i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Integration of Primary Care Services and Behavioral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Health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79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3.b.i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Evidence-Based Strategies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for Managing Adult Population with Cardiovascular Disease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3.c.i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Evidence-Based Diabetes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5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E6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3.d.ii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E6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Expansion of Asthma Home‐Based Self‐Management Program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4.a.iii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Strengthen Mental Health and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Substance Abuse Infrastructure Across Systems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4.c.ii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Increase Early Access to, and Retention in, HIV Care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2667000" y="5334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93601" y="1590769"/>
            <a:ext cx="1390001" cy="435283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/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998" y="1977841"/>
            <a:ext cx="15074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u="sng" dirty="0">
                <a:solidFill>
                  <a:srgbClr val="FFFFFF"/>
                </a:solidFill>
              </a:rPr>
              <a:t>Domain 2 </a:t>
            </a:r>
          </a:p>
          <a:p>
            <a:pPr algn="ctr" defTabSz="457200"/>
            <a:r>
              <a:rPr lang="en-US" sz="1500" b="1" dirty="0">
                <a:solidFill>
                  <a:srgbClr val="FFFFFF"/>
                </a:solidFill>
              </a:rPr>
              <a:t>System Transformation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647038"/>
            <a:ext cx="14827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u="sng" dirty="0">
                <a:solidFill>
                  <a:srgbClr val="FFFFFF"/>
                </a:solidFill>
              </a:rPr>
              <a:t>Domain 3</a:t>
            </a:r>
          </a:p>
          <a:p>
            <a:pPr algn="ctr" defTabSz="457200"/>
            <a:r>
              <a:rPr lang="en-US" sz="1500" b="1" dirty="0">
                <a:solidFill>
                  <a:srgbClr val="FFFFFF"/>
                </a:solidFill>
              </a:rPr>
              <a:t>Clinical Improvement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401" y="5025841"/>
            <a:ext cx="14827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u="sng" dirty="0">
                <a:solidFill>
                  <a:srgbClr val="FFFFFF"/>
                </a:solidFill>
              </a:rPr>
              <a:t>Domain 4</a:t>
            </a:r>
          </a:p>
          <a:p>
            <a:pPr algn="ctr" defTabSz="457200"/>
            <a:r>
              <a:rPr lang="en-US" sz="1500" b="1" dirty="0">
                <a:solidFill>
                  <a:srgbClr val="FFFFFF"/>
                </a:solidFill>
              </a:rPr>
              <a:t>Population-wide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68998" y="3189838"/>
            <a:ext cx="141460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68998" y="4949641"/>
            <a:ext cx="1461002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28600" y="1590769"/>
            <a:ext cx="1406599" cy="6036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74197" y="1596806"/>
            <a:ext cx="16680" cy="4346794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8998" y="5940241"/>
            <a:ext cx="1461002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"/>
          <p:cNvSpPr txBox="1">
            <a:spLocks/>
          </p:cNvSpPr>
          <p:nvPr/>
        </p:nvSpPr>
        <p:spPr>
          <a:xfrm>
            <a:off x="381000" y="1047025"/>
            <a:ext cx="8077200" cy="47697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+mj-lt"/>
                <a:ea typeface="+mj-ea"/>
                <a:cs typeface="Times"/>
              </a:rPr>
              <a:t>Projects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+mj-lt"/>
                <a:ea typeface="+mj-ea"/>
                <a:cs typeface="Times"/>
              </a:rPr>
              <a:t> selected based on findings in Community 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+mj-lt"/>
                <a:ea typeface="+mj-ea"/>
                <a:cs typeface="Times"/>
              </a:rPr>
              <a:t>Needs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+mj-lt"/>
                <a:ea typeface="+mj-ea"/>
                <a:cs typeface="Times"/>
              </a:rPr>
              <a:t> Assessment</a:t>
            </a:r>
          </a:p>
        </p:txBody>
      </p:sp>
    </p:spTree>
    <p:extLst>
      <p:ext uri="{BB962C8B-B14F-4D97-AF65-F5344CB8AC3E}">
        <p14:creationId xmlns="" xmlns:p14="http://schemas.microsoft.com/office/powerpoint/2010/main" val="3645269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PHC">
      <a:dk1>
        <a:srgbClr val="0F345E"/>
      </a:dk1>
      <a:lt1>
        <a:srgbClr val="F0EAE6"/>
      </a:lt1>
      <a:dk2>
        <a:srgbClr val="8E8F9A"/>
      </a:dk2>
      <a:lt2>
        <a:srgbClr val="D2DBE3"/>
      </a:lt2>
      <a:accent1>
        <a:srgbClr val="326084"/>
      </a:accent1>
      <a:accent2>
        <a:srgbClr val="A9A53F"/>
      </a:accent2>
      <a:accent3>
        <a:srgbClr val="911928"/>
      </a:accent3>
      <a:accent4>
        <a:srgbClr val="5C2875"/>
      </a:accent4>
      <a:accent5>
        <a:srgbClr val="6B5032"/>
      </a:accent5>
      <a:accent6>
        <a:srgbClr val="8EA94E"/>
      </a:accent6>
      <a:hlink>
        <a:srgbClr val="2255A6"/>
      </a:hlink>
      <a:folHlink>
        <a:srgbClr val="414D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Page - Client Presentation">
  <a:themeElements>
    <a:clrScheme name="Custom 7">
      <a:dk1>
        <a:srgbClr val="000000"/>
      </a:dk1>
      <a:lt1>
        <a:srgbClr val="FFFFFF"/>
      </a:lt1>
      <a:dk2>
        <a:srgbClr val="F0AB00"/>
      </a:dk2>
      <a:lt2>
        <a:srgbClr val="D52B1E"/>
      </a:lt2>
      <a:accent1>
        <a:srgbClr val="7AB800"/>
      </a:accent1>
      <a:accent2>
        <a:srgbClr val="00A8B4"/>
      </a:accent2>
      <a:accent3>
        <a:srgbClr val="FFFFFF"/>
      </a:accent3>
      <a:accent4>
        <a:srgbClr val="000000"/>
      </a:accent4>
      <a:accent5>
        <a:srgbClr val="BED8AA"/>
      </a:accent5>
      <a:accent6>
        <a:srgbClr val="0098A3"/>
      </a:accent6>
      <a:hlink>
        <a:srgbClr val="0070C0"/>
      </a:hlink>
      <a:folHlink>
        <a:srgbClr val="4D4D4D"/>
      </a:folHlink>
    </a:clrScheme>
    <a:fontScheme name="Title Page - Client Presentatio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Title Page - Client Presentation 1">
        <a:dk1>
          <a:srgbClr val="000000"/>
        </a:dk1>
        <a:lt1>
          <a:srgbClr val="FFFFFF"/>
        </a:lt1>
        <a:dk2>
          <a:srgbClr val="EC1608"/>
        </a:dk2>
        <a:lt2>
          <a:srgbClr val="808080"/>
        </a:lt2>
        <a:accent1>
          <a:srgbClr val="FFFFFF"/>
        </a:accent1>
        <a:accent2>
          <a:srgbClr val="EC160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61306"/>
        </a:accent6>
        <a:hlink>
          <a:srgbClr val="B2B2B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2">
        <a:dk1>
          <a:srgbClr val="000000"/>
        </a:dk1>
        <a:lt1>
          <a:srgbClr val="FFFFFF"/>
        </a:lt1>
        <a:dk2>
          <a:srgbClr val="EC1608"/>
        </a:dk2>
        <a:lt2>
          <a:srgbClr val="003768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3">
        <a:dk1>
          <a:srgbClr val="000000"/>
        </a:dk1>
        <a:lt1>
          <a:srgbClr val="FFFFFF"/>
        </a:lt1>
        <a:dk2>
          <a:srgbClr val="EC1608"/>
        </a:dk2>
        <a:lt2>
          <a:srgbClr val="F0AB32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4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5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EDED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6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7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F7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8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9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0">
        <a:dk1>
          <a:srgbClr val="000000"/>
        </a:dk1>
        <a:lt1>
          <a:srgbClr val="FFFFFF"/>
        </a:lt1>
        <a:dk2>
          <a:srgbClr val="F0AB00"/>
        </a:dk2>
        <a:lt2>
          <a:srgbClr val="D9D9D9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1">
        <a:dk1>
          <a:srgbClr val="000000"/>
        </a:dk1>
        <a:lt1>
          <a:srgbClr val="FFFFFF"/>
        </a:lt1>
        <a:dk2>
          <a:srgbClr val="F0AB00"/>
        </a:dk2>
        <a:lt2>
          <a:srgbClr val="0099A5"/>
        </a:lt2>
        <a:accent1>
          <a:srgbClr val="7AB800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4C4C4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Page - Client Presentation">
  <a:themeElements>
    <a:clrScheme name="Title Page - Client Presentation 8">
      <a:dk1>
        <a:srgbClr val="000000"/>
      </a:dk1>
      <a:lt1>
        <a:srgbClr val="FFFFFF"/>
      </a:lt1>
      <a:dk2>
        <a:srgbClr val="F0AB00"/>
      </a:dk2>
      <a:lt2>
        <a:srgbClr val="D52B1E"/>
      </a:lt2>
      <a:accent1>
        <a:srgbClr val="7AB800"/>
      </a:accent1>
      <a:accent2>
        <a:srgbClr val="00A8B4"/>
      </a:accent2>
      <a:accent3>
        <a:srgbClr val="FFFFFF"/>
      </a:accent3>
      <a:accent4>
        <a:srgbClr val="000000"/>
      </a:accent4>
      <a:accent5>
        <a:srgbClr val="BED8AA"/>
      </a:accent5>
      <a:accent6>
        <a:srgbClr val="0098A3"/>
      </a:accent6>
      <a:hlink>
        <a:srgbClr val="666666"/>
      </a:hlink>
      <a:folHlink>
        <a:srgbClr val="4D4D4D"/>
      </a:folHlink>
    </a:clrScheme>
    <a:fontScheme name="Title Page - Client Presentatio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Title Page - Client Presentation 1">
        <a:dk1>
          <a:srgbClr val="000000"/>
        </a:dk1>
        <a:lt1>
          <a:srgbClr val="FFFFFF"/>
        </a:lt1>
        <a:dk2>
          <a:srgbClr val="EC1608"/>
        </a:dk2>
        <a:lt2>
          <a:srgbClr val="808080"/>
        </a:lt2>
        <a:accent1>
          <a:srgbClr val="FFFFFF"/>
        </a:accent1>
        <a:accent2>
          <a:srgbClr val="EC160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61306"/>
        </a:accent6>
        <a:hlink>
          <a:srgbClr val="B2B2B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2">
        <a:dk1>
          <a:srgbClr val="000000"/>
        </a:dk1>
        <a:lt1>
          <a:srgbClr val="FFFFFF"/>
        </a:lt1>
        <a:dk2>
          <a:srgbClr val="EC1608"/>
        </a:dk2>
        <a:lt2>
          <a:srgbClr val="003768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3">
        <a:dk1>
          <a:srgbClr val="000000"/>
        </a:dk1>
        <a:lt1>
          <a:srgbClr val="FFFFFF"/>
        </a:lt1>
        <a:dk2>
          <a:srgbClr val="EC1608"/>
        </a:dk2>
        <a:lt2>
          <a:srgbClr val="F0AB32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4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5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EDED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6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7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F7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8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9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0">
        <a:dk1>
          <a:srgbClr val="000000"/>
        </a:dk1>
        <a:lt1>
          <a:srgbClr val="FFFFFF"/>
        </a:lt1>
        <a:dk2>
          <a:srgbClr val="F0AB00"/>
        </a:dk2>
        <a:lt2>
          <a:srgbClr val="D9D9D9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1">
        <a:dk1>
          <a:srgbClr val="000000"/>
        </a:dk1>
        <a:lt1>
          <a:srgbClr val="FFFFFF"/>
        </a:lt1>
        <a:dk2>
          <a:srgbClr val="F0AB00"/>
        </a:dk2>
        <a:lt2>
          <a:srgbClr val="0099A5"/>
        </a:lt2>
        <a:accent1>
          <a:srgbClr val="7AB800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4C4C4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985</Words>
  <Application>Microsoft Office PowerPoint</Application>
  <PresentationFormat>On-screen Show (4:3)</PresentationFormat>
  <Paragraphs>157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1_Title Page - Client Presentation</vt:lpstr>
      <vt:lpstr>Title Page - Client Presentation</vt:lpstr>
      <vt:lpstr>DSRIP Overview</vt:lpstr>
      <vt:lpstr>DSRIP Overview  </vt:lpstr>
      <vt:lpstr>Performing Provider Systems (PPS)</vt:lpstr>
      <vt:lpstr>Who Is BPHC?</vt:lpstr>
      <vt:lpstr>What is BPHC?</vt:lpstr>
      <vt:lpstr>The BPHC Ecosystem</vt:lpstr>
      <vt:lpstr>The Bronx is Ready for DSRIP</vt:lpstr>
      <vt:lpstr>Community Needs Assessment Highlights</vt:lpstr>
      <vt:lpstr>BPHC Projects</vt:lpstr>
      <vt:lpstr>Slide 10</vt:lpstr>
      <vt:lpstr>Inter-PPS Collaboration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DSRIP Overview</dc:title>
  <dc:creator>Alvarez Albert</dc:creator>
  <cp:lastModifiedBy>isommers</cp:lastModifiedBy>
  <cp:revision>55</cp:revision>
  <dcterms:created xsi:type="dcterms:W3CDTF">2015-06-09T15:47:37Z</dcterms:created>
  <dcterms:modified xsi:type="dcterms:W3CDTF">2015-10-30T16:16:18Z</dcterms:modified>
</cp:coreProperties>
</file>