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2"/>
  </p:notesMasterIdLst>
  <p:sldIdLst>
    <p:sldId id="256" r:id="rId5"/>
    <p:sldId id="257" r:id="rId6"/>
    <p:sldId id="266" r:id="rId7"/>
    <p:sldId id="267" r:id="rId8"/>
    <p:sldId id="268" r:id="rId9"/>
    <p:sldId id="260" r:id="rId10"/>
    <p:sldId id="261" r:id="rId11"/>
    <p:sldId id="269" r:id="rId12"/>
    <p:sldId id="259" r:id="rId13"/>
    <p:sldId id="264" r:id="rId14"/>
    <p:sldId id="262" r:id="rId15"/>
    <p:sldId id="270" r:id="rId16"/>
    <p:sldId id="271" r:id="rId17"/>
    <p:sldId id="273" r:id="rId18"/>
    <p:sldId id="272" r:id="rId19"/>
    <p:sldId id="26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8"/>
  <c:chart>
    <c:autoTitleDeleted val="1"/>
    <c:plotArea>
      <c:layout>
        <c:manualLayout>
          <c:layoutTarget val="inner"/>
          <c:xMode val="edge"/>
          <c:yMode val="edge"/>
          <c:x val="0.14927029020316901"/>
          <c:y val="0.15656157807770901"/>
          <c:w val="0.7756086629272797"/>
          <c:h val="0.74452759829776149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tx2">
                  <a:lumMod val="20000"/>
                  <a:lumOff val="80000"/>
                  <a:alpha val="6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002060">
                  <a:alpha val="36000"/>
                </a:srgb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FF990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gradFill flip="none" rotWithShape="1">
                <a:gsLst>
                  <a:gs pos="0">
                    <a:srgbClr val="4F81BD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4F81BD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4F81BD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3.4052222177906412E-2"/>
                  <c:y val="-1.917243204456382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Interim Access Assurance </a:t>
                    </a:r>
                    <a:r>
                      <a:rPr lang="en-US" b="1" dirty="0" smtClean="0"/>
                      <a:t>Fund, </a:t>
                    </a:r>
                  </a:p>
                  <a:p>
                    <a:r>
                      <a:rPr lang="en-US" b="1" i="1" dirty="0" smtClean="0"/>
                      <a:t>$500 million</a:t>
                    </a:r>
                    <a:endParaRPr lang="en-US" b="1" i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7485884857231818E-2"/>
                  <c:y val="5.846507369750510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Other </a:t>
                    </a:r>
                    <a:r>
                      <a:rPr lang="en-US" b="1" dirty="0" err="1"/>
                      <a:t>MRT</a:t>
                    </a:r>
                    <a:r>
                      <a:rPr lang="en-US" b="1" dirty="0"/>
                      <a:t> </a:t>
                    </a:r>
                    <a:r>
                      <a:rPr lang="en-US" b="1" dirty="0" smtClean="0"/>
                      <a:t>Purposes, </a:t>
                    </a:r>
                  </a:p>
                  <a:p>
                    <a:r>
                      <a:rPr lang="en-US" b="1" i="1" dirty="0" smtClean="0"/>
                      <a:t>$1.08 billion</a:t>
                    </a:r>
                    <a:endParaRPr lang="en-US" b="1" i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8958285120184602E-2"/>
                  <c:y val="-0.10656853295344311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Planning </a:t>
                    </a:r>
                    <a:r>
                      <a:rPr lang="en-US" sz="1400" b="1" dirty="0" smtClean="0"/>
                      <a:t>Grants, </a:t>
                    </a:r>
                  </a:p>
                  <a:p>
                    <a:r>
                      <a:rPr lang="en-US" sz="1400" b="1" i="1" dirty="0" smtClean="0"/>
                      <a:t>$70</a:t>
                    </a:r>
                    <a:r>
                      <a:rPr lang="en-US" sz="1400" b="1" i="1" baseline="0" dirty="0" smtClean="0"/>
                      <a:t> million</a:t>
                    </a:r>
                    <a:r>
                      <a:rPr lang="en-US" sz="1400" b="1" i="1" dirty="0" smtClean="0"/>
                      <a:t> </a:t>
                    </a:r>
                    <a:endParaRPr lang="en-US" sz="1400" b="1" i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64952178313241E-2"/>
                  <c:y val="-1.113580903888943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State Program Administration, </a:t>
                    </a:r>
                  </a:p>
                  <a:p>
                    <a:r>
                      <a:rPr lang="en-US" sz="1400" b="1" i="1" dirty="0" smtClean="0"/>
                      <a:t>$300 million</a:t>
                    </a:r>
                    <a:endParaRPr lang="en-US" sz="1400" b="1" i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3853422027086565E-2"/>
                  <c:y val="2.800803475943648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Performance </a:t>
                    </a:r>
                  </a:p>
                  <a:p>
                    <a:r>
                      <a:rPr lang="en-US" sz="1400" b="1" dirty="0" smtClean="0"/>
                      <a:t>Payments, </a:t>
                    </a:r>
                  </a:p>
                  <a:p>
                    <a:r>
                      <a:rPr lang="en-US" sz="1400" b="1" i="1" dirty="0" smtClean="0"/>
                      <a:t>$6.048 billion</a:t>
                    </a:r>
                    <a:endParaRPr lang="en-US" sz="1400" b="1" i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+mj-lt"/>
                  </a:defRPr>
                </a:pPr>
                <a:endParaRPr lang="en-US"/>
              </a:p>
            </c:txPr>
            <c:dLblPos val="bestFit"/>
            <c:showCatName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Interim Access Assurance Fund</c:v>
                </c:pt>
                <c:pt idx="1">
                  <c:v>Other MRT Purposes</c:v>
                </c:pt>
                <c:pt idx="4">
                  <c:v>Planning Grants</c:v>
                </c:pt>
                <c:pt idx="5">
                  <c:v>Administration</c:v>
                </c:pt>
                <c:pt idx="6">
                  <c:v>Incentive Payments</c:v>
                </c:pt>
                <c:pt idx="7">
                  <c:v>Potential Penalties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500</c:v>
                </c:pt>
                <c:pt idx="1">
                  <c:v>1080</c:v>
                </c:pt>
                <c:pt idx="4">
                  <c:v>70</c:v>
                </c:pt>
                <c:pt idx="5">
                  <c:v>300</c:v>
                </c:pt>
                <c:pt idx="6">
                  <c:v>5669</c:v>
                </c:pt>
                <c:pt idx="7">
                  <c:v>381</c:v>
                </c:pt>
              </c:numCache>
            </c:numRef>
          </c:val>
        </c:ser>
        <c:dLbls>
          <c:showCatName val="1"/>
          <c:showPercent val="1"/>
        </c:dLbls>
        <c:gapWidth val="40"/>
        <c:splitType val="pos"/>
        <c:splitPos val="4"/>
        <c:secondPieSize val="100"/>
        <c:serLines/>
      </c:ofPieChart>
    </c:plotArea>
    <c:plotVisOnly val="1"/>
    <c:dispBlanksAs val="zero"/>
  </c:chart>
  <c:spPr>
    <a:noFill/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2D38D6-A161-FD40-8FC9-574CC83C61B4}" type="doc">
      <dgm:prSet loTypeId="urn:microsoft.com/office/officeart/2005/8/layout/hierarchy4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871828-A7A7-1B47-A77A-9ABACF3825AD}">
      <dgm:prSet phldrT="[Text]"/>
      <dgm:spPr/>
      <dgm:t>
        <a:bodyPr/>
        <a:lstStyle/>
        <a:p>
          <a:r>
            <a:rPr lang="en-US" dirty="0" smtClean="0"/>
            <a:t>160 </a:t>
          </a:r>
          <a:r>
            <a:rPr lang="en-US" dirty="0" smtClean="0"/>
            <a:t>Unique Organizations</a:t>
          </a:r>
          <a:endParaRPr lang="en-US" dirty="0"/>
        </a:p>
      </dgm:t>
    </dgm:pt>
    <dgm:pt modelId="{3C0AE63B-CF65-2242-BA85-023982D80EA8}" type="parTrans" cxnId="{82AC0C93-E18D-0948-88E9-2E37EE0942F0}">
      <dgm:prSet/>
      <dgm:spPr/>
      <dgm:t>
        <a:bodyPr/>
        <a:lstStyle/>
        <a:p>
          <a:endParaRPr lang="en-US"/>
        </a:p>
      </dgm:t>
    </dgm:pt>
    <dgm:pt modelId="{FC1B7A0E-12CA-7F41-AE22-935E58BD2DCA}" type="sibTrans" cxnId="{82AC0C93-E18D-0948-88E9-2E37EE0942F0}">
      <dgm:prSet/>
      <dgm:spPr/>
      <dgm:t>
        <a:bodyPr/>
        <a:lstStyle/>
        <a:p>
          <a:endParaRPr lang="en-US"/>
        </a:p>
      </dgm:t>
    </dgm:pt>
    <dgm:pt modelId="{9FFD39EF-7396-DB4A-ACA0-398CAE152529}">
      <dgm:prSet phldrT="[Text]"/>
      <dgm:spPr/>
      <dgm:t>
        <a:bodyPr/>
        <a:lstStyle/>
        <a:p>
          <a:r>
            <a:rPr lang="en-US" smtClean="0"/>
            <a:t>780 Total </a:t>
          </a:r>
          <a:r>
            <a:rPr lang="en-US" dirty="0" smtClean="0"/>
            <a:t>Locations/Sites</a:t>
          </a:r>
          <a:endParaRPr lang="en-US" dirty="0"/>
        </a:p>
      </dgm:t>
    </dgm:pt>
    <dgm:pt modelId="{88AF0BD8-B1C5-5441-B809-743E692C2CB5}" type="parTrans" cxnId="{41A77094-9D0C-4744-AB58-B56C32053979}">
      <dgm:prSet/>
      <dgm:spPr/>
      <dgm:t>
        <a:bodyPr/>
        <a:lstStyle/>
        <a:p>
          <a:endParaRPr lang="en-US"/>
        </a:p>
      </dgm:t>
    </dgm:pt>
    <dgm:pt modelId="{C1D85DF8-568B-434F-AE08-91A3072B6AC4}" type="sibTrans" cxnId="{41A77094-9D0C-4744-AB58-B56C32053979}">
      <dgm:prSet/>
      <dgm:spPr/>
      <dgm:t>
        <a:bodyPr/>
        <a:lstStyle/>
        <a:p>
          <a:endParaRPr lang="en-US"/>
        </a:p>
      </dgm:t>
    </dgm:pt>
    <dgm:pt modelId="{ED188F85-3352-464C-8C6F-BEA475A51CD5}">
      <dgm:prSet phldrT="[Text]" custT="1"/>
      <dgm:spPr/>
      <dgm:t>
        <a:bodyPr/>
        <a:lstStyle/>
        <a:p>
          <a:r>
            <a:rPr lang="en-US" sz="1400" dirty="0" smtClean="0"/>
            <a:t>5 Assisted Living Facility Locations</a:t>
          </a:r>
          <a:endParaRPr lang="en-US" sz="1400" dirty="0"/>
        </a:p>
      </dgm:t>
    </dgm:pt>
    <dgm:pt modelId="{C1045673-45DB-254D-A32D-CB7D254C2D03}" type="parTrans" cxnId="{80FE9A37-9EE7-0849-9836-FF3F47DF7C40}">
      <dgm:prSet/>
      <dgm:spPr/>
      <dgm:t>
        <a:bodyPr/>
        <a:lstStyle/>
        <a:p>
          <a:endParaRPr lang="en-US"/>
        </a:p>
      </dgm:t>
    </dgm:pt>
    <dgm:pt modelId="{24BA6B46-C34B-6447-989F-BCF07290CA0F}" type="sibTrans" cxnId="{80FE9A37-9EE7-0849-9836-FF3F47DF7C40}">
      <dgm:prSet/>
      <dgm:spPr/>
      <dgm:t>
        <a:bodyPr/>
        <a:lstStyle/>
        <a:p>
          <a:endParaRPr lang="en-US"/>
        </a:p>
      </dgm:t>
    </dgm:pt>
    <dgm:pt modelId="{F79CD2B2-3250-4C4A-A39F-9B974104A703}">
      <dgm:prSet phldrT="[Text]" custT="1"/>
      <dgm:spPr/>
      <dgm:t>
        <a:bodyPr/>
        <a:lstStyle/>
        <a:p>
          <a:r>
            <a:rPr lang="en-US" sz="1400" dirty="0" smtClean="0"/>
            <a:t>19 Certified Home Health Agency Locations</a:t>
          </a:r>
          <a:endParaRPr lang="en-US" sz="1400" dirty="0"/>
        </a:p>
      </dgm:t>
    </dgm:pt>
    <dgm:pt modelId="{9A8928B2-1536-B648-B516-4FE92AAD4308}" type="parTrans" cxnId="{28888D1D-AD81-3B4F-9E92-6E5D75686544}">
      <dgm:prSet/>
      <dgm:spPr/>
      <dgm:t>
        <a:bodyPr/>
        <a:lstStyle/>
        <a:p>
          <a:endParaRPr lang="en-US"/>
        </a:p>
      </dgm:t>
    </dgm:pt>
    <dgm:pt modelId="{D3AFC93C-F207-CC4E-A12A-3B14A2397919}" type="sibTrans" cxnId="{28888D1D-AD81-3B4F-9E92-6E5D75686544}">
      <dgm:prSet/>
      <dgm:spPr/>
      <dgm:t>
        <a:bodyPr/>
        <a:lstStyle/>
        <a:p>
          <a:endParaRPr lang="en-US"/>
        </a:p>
      </dgm:t>
    </dgm:pt>
    <dgm:pt modelId="{B151D540-93CC-9A40-A78D-A90E776789EE}">
      <dgm:prSet phldrT="[Text]" custT="1"/>
      <dgm:spPr/>
      <dgm:t>
        <a:bodyPr/>
        <a:lstStyle/>
        <a:p>
          <a:r>
            <a:rPr lang="en-US" sz="1400" dirty="0" smtClean="0"/>
            <a:t>33 Diagnostic &amp; Treatment Center Locations</a:t>
          </a:r>
          <a:endParaRPr lang="en-US" sz="1400" dirty="0"/>
        </a:p>
      </dgm:t>
    </dgm:pt>
    <dgm:pt modelId="{750E7D8B-C138-2D47-ABD4-B83B80E73E92}" type="parTrans" cxnId="{62628639-62AC-DE4E-9F67-78D98176C18E}">
      <dgm:prSet/>
      <dgm:spPr/>
      <dgm:t>
        <a:bodyPr/>
        <a:lstStyle/>
        <a:p>
          <a:endParaRPr lang="en-US"/>
        </a:p>
      </dgm:t>
    </dgm:pt>
    <dgm:pt modelId="{1182541C-6F1C-9F41-ACB1-FD4E6F815D06}" type="sibTrans" cxnId="{62628639-62AC-DE4E-9F67-78D98176C18E}">
      <dgm:prSet/>
      <dgm:spPr/>
      <dgm:t>
        <a:bodyPr/>
        <a:lstStyle/>
        <a:p>
          <a:endParaRPr lang="en-US"/>
        </a:p>
      </dgm:t>
    </dgm:pt>
    <dgm:pt modelId="{1F4AF4F7-F0A1-1F45-9F4F-9F0533DCA7CF}">
      <dgm:prSet phldrT="[Text]" custT="1"/>
      <dgm:spPr/>
      <dgm:t>
        <a:bodyPr/>
        <a:lstStyle/>
        <a:p>
          <a:r>
            <a:rPr lang="en-US" sz="1400" dirty="0" smtClean="0"/>
            <a:t>32 Federally Qualified Healthcare Center Locations</a:t>
          </a:r>
          <a:endParaRPr lang="en-US" sz="1400" dirty="0"/>
        </a:p>
      </dgm:t>
    </dgm:pt>
    <dgm:pt modelId="{C4138DD3-A934-9145-AE6B-A96B0B88AA6B}" type="parTrans" cxnId="{0C3DC592-B905-484A-85AA-259B42C3D508}">
      <dgm:prSet/>
      <dgm:spPr/>
      <dgm:t>
        <a:bodyPr/>
        <a:lstStyle/>
        <a:p>
          <a:endParaRPr lang="en-US"/>
        </a:p>
      </dgm:t>
    </dgm:pt>
    <dgm:pt modelId="{5C9877DE-5574-F545-BDC9-324DCC32DE23}" type="sibTrans" cxnId="{0C3DC592-B905-484A-85AA-259B42C3D508}">
      <dgm:prSet/>
      <dgm:spPr/>
      <dgm:t>
        <a:bodyPr/>
        <a:lstStyle/>
        <a:p>
          <a:endParaRPr lang="en-US"/>
        </a:p>
      </dgm:t>
    </dgm:pt>
    <dgm:pt modelId="{A5956439-105C-5948-AE3F-9846F3010220}">
      <dgm:prSet phldrT="[Text]" custT="1"/>
      <dgm:spPr/>
      <dgm:t>
        <a:bodyPr/>
        <a:lstStyle/>
        <a:p>
          <a:r>
            <a:rPr lang="en-US" sz="1400" dirty="0" smtClean="0"/>
            <a:t>10 Long Term Home Health Care Provider Locations</a:t>
          </a:r>
          <a:endParaRPr lang="en-US" sz="1400" dirty="0"/>
        </a:p>
      </dgm:t>
    </dgm:pt>
    <dgm:pt modelId="{A3FE8F6C-4A78-6346-AADF-7DE1FC0FC85B}" type="parTrans" cxnId="{A9E9DA6A-2AE8-224B-A2D3-395E469DC13B}">
      <dgm:prSet/>
      <dgm:spPr/>
      <dgm:t>
        <a:bodyPr/>
        <a:lstStyle/>
        <a:p>
          <a:endParaRPr lang="en-US"/>
        </a:p>
      </dgm:t>
    </dgm:pt>
    <dgm:pt modelId="{CD257C0D-60CF-E748-92B0-7CB5D9BC4235}" type="sibTrans" cxnId="{A9E9DA6A-2AE8-224B-A2D3-395E469DC13B}">
      <dgm:prSet/>
      <dgm:spPr/>
      <dgm:t>
        <a:bodyPr/>
        <a:lstStyle/>
        <a:p>
          <a:endParaRPr lang="en-US"/>
        </a:p>
      </dgm:t>
    </dgm:pt>
    <dgm:pt modelId="{5BD3E67C-E6BA-354A-ACFF-9D1B73A68B35}">
      <dgm:prSet phldrT="[Text]" custT="1"/>
      <dgm:spPr/>
      <dgm:t>
        <a:bodyPr/>
        <a:lstStyle/>
        <a:p>
          <a:r>
            <a:rPr lang="en-US" sz="1400" dirty="0" smtClean="0"/>
            <a:t>13 Nursing Home Locations</a:t>
          </a:r>
          <a:endParaRPr lang="en-US" sz="1400" dirty="0"/>
        </a:p>
      </dgm:t>
    </dgm:pt>
    <dgm:pt modelId="{B84F52D5-E50C-7D4B-9850-858BD0CDECD4}" type="parTrans" cxnId="{628AC024-D16A-7148-A2EE-7C4CA9100698}">
      <dgm:prSet/>
      <dgm:spPr/>
      <dgm:t>
        <a:bodyPr/>
        <a:lstStyle/>
        <a:p>
          <a:endParaRPr lang="en-US"/>
        </a:p>
      </dgm:t>
    </dgm:pt>
    <dgm:pt modelId="{E31BA8F6-C948-F34A-905A-ED686723117A}" type="sibTrans" cxnId="{628AC024-D16A-7148-A2EE-7C4CA9100698}">
      <dgm:prSet/>
      <dgm:spPr/>
      <dgm:t>
        <a:bodyPr/>
        <a:lstStyle/>
        <a:p>
          <a:endParaRPr lang="en-US"/>
        </a:p>
      </dgm:t>
    </dgm:pt>
    <dgm:pt modelId="{0692AB03-8178-0148-9C4F-FB1F4D60EB82}">
      <dgm:prSet phldrT="[Text]" custT="1"/>
      <dgm:spPr/>
      <dgm:t>
        <a:bodyPr/>
        <a:lstStyle/>
        <a:p>
          <a:r>
            <a:rPr lang="en-US" sz="1400" dirty="0" smtClean="0"/>
            <a:t>23 OASAS (Article 32) Provider Locations</a:t>
          </a:r>
          <a:endParaRPr lang="en-US" sz="1400" dirty="0"/>
        </a:p>
      </dgm:t>
    </dgm:pt>
    <dgm:pt modelId="{87021821-90C6-2B4A-9F38-216BA2DDA1E8}" type="parTrans" cxnId="{4C73CCE5-2375-7747-AFD1-B83EBEEC45E5}">
      <dgm:prSet/>
      <dgm:spPr/>
      <dgm:t>
        <a:bodyPr/>
        <a:lstStyle/>
        <a:p>
          <a:endParaRPr lang="en-US"/>
        </a:p>
      </dgm:t>
    </dgm:pt>
    <dgm:pt modelId="{6E359FFA-9433-144B-B70D-C969223799BC}" type="sibTrans" cxnId="{4C73CCE5-2375-7747-AFD1-B83EBEEC45E5}">
      <dgm:prSet/>
      <dgm:spPr/>
      <dgm:t>
        <a:bodyPr/>
        <a:lstStyle/>
        <a:p>
          <a:endParaRPr lang="en-US"/>
        </a:p>
      </dgm:t>
    </dgm:pt>
    <dgm:pt modelId="{56DE5332-C220-944C-88A2-D5A2C0433DE7}">
      <dgm:prSet phldrT="[Text]" custT="1"/>
      <dgm:spPr/>
      <dgm:t>
        <a:bodyPr/>
        <a:lstStyle/>
        <a:p>
          <a:r>
            <a:rPr lang="en-US" sz="1400" dirty="0" smtClean="0"/>
            <a:t>78 OMH (Article 31) Provider Locations</a:t>
          </a:r>
          <a:endParaRPr lang="en-US" sz="1400" dirty="0"/>
        </a:p>
      </dgm:t>
    </dgm:pt>
    <dgm:pt modelId="{2D168F17-A962-994B-AACD-DE5E8ECF30AC}" type="parTrans" cxnId="{BF34A624-67CC-E143-BBDD-F11F7456553C}">
      <dgm:prSet/>
      <dgm:spPr/>
      <dgm:t>
        <a:bodyPr/>
        <a:lstStyle/>
        <a:p>
          <a:endParaRPr lang="en-US"/>
        </a:p>
      </dgm:t>
    </dgm:pt>
    <dgm:pt modelId="{4E1F7C9E-17F6-4548-8979-70B18629A006}" type="sibTrans" cxnId="{BF34A624-67CC-E143-BBDD-F11F7456553C}">
      <dgm:prSet/>
      <dgm:spPr/>
      <dgm:t>
        <a:bodyPr/>
        <a:lstStyle/>
        <a:p>
          <a:endParaRPr lang="en-US"/>
        </a:p>
      </dgm:t>
    </dgm:pt>
    <dgm:pt modelId="{B2DBA000-72C1-3848-A1C1-70488C1E31A7}">
      <dgm:prSet phldrT="[Text]" custT="1"/>
      <dgm:spPr/>
      <dgm:t>
        <a:bodyPr/>
        <a:lstStyle/>
        <a:p>
          <a:r>
            <a:rPr lang="en-US" sz="1400" dirty="0" smtClean="0"/>
            <a:t>8 OPWDD (Article 16) Provider Locations</a:t>
          </a:r>
          <a:endParaRPr lang="en-US" sz="1400" dirty="0"/>
        </a:p>
      </dgm:t>
    </dgm:pt>
    <dgm:pt modelId="{75608A1D-C3D0-7449-A6AD-42D4CCF15A25}" type="parTrans" cxnId="{79556A50-57E4-334A-8804-F893DD05C11A}">
      <dgm:prSet/>
      <dgm:spPr/>
      <dgm:t>
        <a:bodyPr/>
        <a:lstStyle/>
        <a:p>
          <a:endParaRPr lang="en-US"/>
        </a:p>
      </dgm:t>
    </dgm:pt>
    <dgm:pt modelId="{F56C0574-2114-0D4F-AE11-09B57FF512E8}" type="sibTrans" cxnId="{79556A50-57E4-334A-8804-F893DD05C11A}">
      <dgm:prSet/>
      <dgm:spPr/>
      <dgm:t>
        <a:bodyPr/>
        <a:lstStyle/>
        <a:p>
          <a:endParaRPr lang="en-US"/>
        </a:p>
      </dgm:t>
    </dgm:pt>
    <dgm:pt modelId="{3EC5C11B-3C32-3648-8727-64A6B6448238}">
      <dgm:prSet phldrT="[Text]" custT="1"/>
      <dgm:spPr/>
      <dgm:t>
        <a:bodyPr/>
        <a:lstStyle/>
        <a:p>
          <a:r>
            <a:rPr lang="en-US" sz="1400" dirty="0" smtClean="0"/>
            <a:t>19 Skilled Nursing Facility Locations</a:t>
          </a:r>
          <a:endParaRPr lang="en-US" sz="1400" dirty="0"/>
        </a:p>
      </dgm:t>
    </dgm:pt>
    <dgm:pt modelId="{AB72316D-73B4-3040-9EDA-4CE89FC460F9}" type="parTrans" cxnId="{7EA069CB-9A65-EC46-A494-F80BC603B7D4}">
      <dgm:prSet/>
      <dgm:spPr/>
      <dgm:t>
        <a:bodyPr/>
        <a:lstStyle/>
        <a:p>
          <a:endParaRPr lang="en-US"/>
        </a:p>
      </dgm:t>
    </dgm:pt>
    <dgm:pt modelId="{93F91995-3512-9546-B4B7-411D69493068}" type="sibTrans" cxnId="{7EA069CB-9A65-EC46-A494-F80BC603B7D4}">
      <dgm:prSet/>
      <dgm:spPr/>
      <dgm:t>
        <a:bodyPr/>
        <a:lstStyle/>
        <a:p>
          <a:endParaRPr lang="en-US"/>
        </a:p>
      </dgm:t>
    </dgm:pt>
    <dgm:pt modelId="{8040D708-32AA-0F4D-90D3-A69DA44145D9}">
      <dgm:prSet phldrT="[Text]" custT="1"/>
      <dgm:spPr/>
      <dgm:t>
        <a:bodyPr/>
        <a:lstStyle/>
        <a:p>
          <a:r>
            <a:rPr lang="en-US" sz="1400" dirty="0" smtClean="0"/>
            <a:t>9 Sole Community Provider Locations</a:t>
          </a:r>
          <a:endParaRPr lang="en-US" sz="1400" dirty="0"/>
        </a:p>
      </dgm:t>
    </dgm:pt>
    <dgm:pt modelId="{2F154C8C-4A44-BE47-AF4E-97691C89C610}" type="parTrans" cxnId="{49EFEAEC-2E36-A04A-BC57-338CE34D8EAE}">
      <dgm:prSet/>
      <dgm:spPr/>
      <dgm:t>
        <a:bodyPr/>
        <a:lstStyle/>
        <a:p>
          <a:endParaRPr lang="en-US"/>
        </a:p>
      </dgm:t>
    </dgm:pt>
    <dgm:pt modelId="{D71FCF82-EF88-BC46-874D-B076445D3923}" type="sibTrans" cxnId="{49EFEAEC-2E36-A04A-BC57-338CE34D8EAE}">
      <dgm:prSet/>
      <dgm:spPr/>
      <dgm:t>
        <a:bodyPr/>
        <a:lstStyle/>
        <a:p>
          <a:endParaRPr lang="en-US"/>
        </a:p>
      </dgm:t>
    </dgm:pt>
    <dgm:pt modelId="{32DD5C6C-E3E2-DC43-A37C-6F5D720EE5D2}">
      <dgm:prSet phldrT="[Text]" custT="1"/>
      <dgm:spPr/>
      <dgm:t>
        <a:bodyPr/>
        <a:lstStyle/>
        <a:p>
          <a:r>
            <a:rPr lang="en-US" sz="1400" dirty="0" smtClean="0"/>
            <a:t>2 Voluntary Hospitals (33 Locations)</a:t>
          </a:r>
          <a:endParaRPr lang="en-US" sz="1400" dirty="0"/>
        </a:p>
      </dgm:t>
    </dgm:pt>
    <dgm:pt modelId="{9B699BB0-18AE-F64E-813E-B4D754ECA11D}" type="parTrans" cxnId="{944353DB-6A10-1A40-84E2-79C6D7E4982C}">
      <dgm:prSet/>
      <dgm:spPr/>
      <dgm:t>
        <a:bodyPr/>
        <a:lstStyle/>
        <a:p>
          <a:endParaRPr lang="en-US"/>
        </a:p>
      </dgm:t>
    </dgm:pt>
    <dgm:pt modelId="{AAA975A7-A4A5-764A-ADDE-7A1C753D13F4}" type="sibTrans" cxnId="{944353DB-6A10-1A40-84E2-79C6D7E4982C}">
      <dgm:prSet/>
      <dgm:spPr/>
      <dgm:t>
        <a:bodyPr/>
        <a:lstStyle/>
        <a:p>
          <a:endParaRPr lang="en-US"/>
        </a:p>
      </dgm:t>
    </dgm:pt>
    <dgm:pt modelId="{83CB58CA-27FE-E94C-96C2-F5BF3003114E}">
      <dgm:prSet phldrT="[Text]" custT="1"/>
      <dgm:spPr/>
      <dgm:t>
        <a:bodyPr/>
        <a:lstStyle/>
        <a:p>
          <a:r>
            <a:rPr lang="en-US" sz="1200" dirty="0" smtClean="0"/>
            <a:t>501 Other (i.e. Housing, Hospice, Community Based Organizations, LHCSA, etc.)</a:t>
          </a:r>
          <a:endParaRPr lang="en-US" sz="1200" dirty="0"/>
        </a:p>
      </dgm:t>
    </dgm:pt>
    <dgm:pt modelId="{825E1FFC-8689-A547-92D6-BB39F68E9AAC}" type="parTrans" cxnId="{39E8C8D1-C47A-3E44-8B0A-F74C32E022B2}">
      <dgm:prSet/>
      <dgm:spPr/>
      <dgm:t>
        <a:bodyPr/>
        <a:lstStyle/>
        <a:p>
          <a:endParaRPr lang="en-US"/>
        </a:p>
      </dgm:t>
    </dgm:pt>
    <dgm:pt modelId="{345D1F07-C521-3143-BF2A-7568C96ED25F}" type="sibTrans" cxnId="{39E8C8D1-C47A-3E44-8B0A-F74C32E022B2}">
      <dgm:prSet/>
      <dgm:spPr/>
      <dgm:t>
        <a:bodyPr/>
        <a:lstStyle/>
        <a:p>
          <a:endParaRPr lang="en-US"/>
        </a:p>
      </dgm:t>
    </dgm:pt>
    <dgm:pt modelId="{CC398844-3D84-394A-8960-E66D7FD772AA}" type="pres">
      <dgm:prSet presAssocID="{962D38D6-A161-FD40-8FC9-574CC83C61B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E036578-4DD8-FC45-AAC7-64955881CF5C}" type="pres">
      <dgm:prSet presAssocID="{68871828-A7A7-1B47-A77A-9ABACF3825AD}" presName="vertOne" presStyleCnt="0"/>
      <dgm:spPr/>
      <dgm:t>
        <a:bodyPr/>
        <a:lstStyle/>
        <a:p>
          <a:endParaRPr lang="en-US"/>
        </a:p>
      </dgm:t>
    </dgm:pt>
    <dgm:pt modelId="{5650E3EC-02F7-4A40-8F8C-50789DC31DE1}" type="pres">
      <dgm:prSet presAssocID="{68871828-A7A7-1B47-A77A-9ABACF3825AD}" presName="txOne" presStyleLbl="node0" presStyleIdx="0" presStyleCnt="1" custScaleY="710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F5A4C1-3759-7644-AEFC-67CAEA763546}" type="pres">
      <dgm:prSet presAssocID="{68871828-A7A7-1B47-A77A-9ABACF3825AD}" presName="parTransOne" presStyleCnt="0"/>
      <dgm:spPr/>
      <dgm:t>
        <a:bodyPr/>
        <a:lstStyle/>
        <a:p>
          <a:endParaRPr lang="en-US"/>
        </a:p>
      </dgm:t>
    </dgm:pt>
    <dgm:pt modelId="{5D2EB06E-58AC-5E4E-BF1C-8BFF78993020}" type="pres">
      <dgm:prSet presAssocID="{68871828-A7A7-1B47-A77A-9ABACF3825AD}" presName="horzOne" presStyleCnt="0"/>
      <dgm:spPr/>
      <dgm:t>
        <a:bodyPr/>
        <a:lstStyle/>
        <a:p>
          <a:endParaRPr lang="en-US"/>
        </a:p>
      </dgm:t>
    </dgm:pt>
    <dgm:pt modelId="{6E8503C6-44B6-BD4D-90D5-A980AEE3D458}" type="pres">
      <dgm:prSet presAssocID="{9FFD39EF-7396-DB4A-ACA0-398CAE152529}" presName="vertTwo" presStyleCnt="0"/>
      <dgm:spPr/>
      <dgm:t>
        <a:bodyPr/>
        <a:lstStyle/>
        <a:p>
          <a:endParaRPr lang="en-US"/>
        </a:p>
      </dgm:t>
    </dgm:pt>
    <dgm:pt modelId="{26B3087B-02F9-D248-91A2-EA62A9F581FC}" type="pres">
      <dgm:prSet presAssocID="{9FFD39EF-7396-DB4A-ACA0-398CAE152529}" presName="txTwo" presStyleLbl="node2" presStyleIdx="0" presStyleCnt="1" custScaleY="420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90723E-B582-E840-B734-0B2B704F8E4C}" type="pres">
      <dgm:prSet presAssocID="{9FFD39EF-7396-DB4A-ACA0-398CAE152529}" presName="parTransTwo" presStyleCnt="0"/>
      <dgm:spPr/>
      <dgm:t>
        <a:bodyPr/>
        <a:lstStyle/>
        <a:p>
          <a:endParaRPr lang="en-US"/>
        </a:p>
      </dgm:t>
    </dgm:pt>
    <dgm:pt modelId="{733D9A81-AE5C-DE41-9E06-5F54734FC555}" type="pres">
      <dgm:prSet presAssocID="{9FFD39EF-7396-DB4A-ACA0-398CAE152529}" presName="horzTwo" presStyleCnt="0"/>
      <dgm:spPr/>
      <dgm:t>
        <a:bodyPr/>
        <a:lstStyle/>
        <a:p>
          <a:endParaRPr lang="en-US"/>
        </a:p>
      </dgm:t>
    </dgm:pt>
    <dgm:pt modelId="{47FF5C1B-620B-4643-83A9-289DF93B1F4C}" type="pres">
      <dgm:prSet presAssocID="{ED188F85-3352-464C-8C6F-BEA475A51CD5}" presName="vertThree" presStyleCnt="0"/>
      <dgm:spPr/>
      <dgm:t>
        <a:bodyPr/>
        <a:lstStyle/>
        <a:p>
          <a:endParaRPr lang="en-US"/>
        </a:p>
      </dgm:t>
    </dgm:pt>
    <dgm:pt modelId="{F766B723-60ED-AD43-9F16-6D79E9D36777}" type="pres">
      <dgm:prSet presAssocID="{ED188F85-3352-464C-8C6F-BEA475A51CD5}" presName="txThre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E764AA-96A3-8F48-9AA8-0D8318E4F359}" type="pres">
      <dgm:prSet presAssocID="{ED188F85-3352-464C-8C6F-BEA475A51CD5}" presName="parTransThree" presStyleCnt="0"/>
      <dgm:spPr/>
      <dgm:t>
        <a:bodyPr/>
        <a:lstStyle/>
        <a:p>
          <a:endParaRPr lang="en-US"/>
        </a:p>
      </dgm:t>
    </dgm:pt>
    <dgm:pt modelId="{2E24A36A-EE7C-4A45-BD96-28955B8020DF}" type="pres">
      <dgm:prSet presAssocID="{ED188F85-3352-464C-8C6F-BEA475A51CD5}" presName="horzThree" presStyleCnt="0"/>
      <dgm:spPr/>
      <dgm:t>
        <a:bodyPr/>
        <a:lstStyle/>
        <a:p>
          <a:endParaRPr lang="en-US"/>
        </a:p>
      </dgm:t>
    </dgm:pt>
    <dgm:pt modelId="{F29F275B-96FB-C243-9665-9A0617923EF4}" type="pres">
      <dgm:prSet presAssocID="{F79CD2B2-3250-4C4A-A39F-9B974104A703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3D0D29-BF26-6A47-9979-588FC7D59208}" type="pres">
      <dgm:prSet presAssocID="{F79CD2B2-3250-4C4A-A39F-9B974104A703}" presName="txFour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76930E-8D64-0742-9DD2-4A2C4279C81C}" type="pres">
      <dgm:prSet presAssocID="{F79CD2B2-3250-4C4A-A39F-9B974104A703}" presName="horzFour" presStyleCnt="0"/>
      <dgm:spPr/>
      <dgm:t>
        <a:bodyPr/>
        <a:lstStyle/>
        <a:p>
          <a:endParaRPr lang="en-US"/>
        </a:p>
      </dgm:t>
    </dgm:pt>
    <dgm:pt modelId="{12096C76-36C7-4F4A-8C60-29C3C55D39AF}" type="pres">
      <dgm:prSet presAssocID="{24BA6B46-C34B-6447-989F-BCF07290CA0F}" presName="sibSpaceThree" presStyleCnt="0"/>
      <dgm:spPr/>
      <dgm:t>
        <a:bodyPr/>
        <a:lstStyle/>
        <a:p>
          <a:endParaRPr lang="en-US"/>
        </a:p>
      </dgm:t>
    </dgm:pt>
    <dgm:pt modelId="{83E178A3-3A90-A54B-A1F6-F1732C5E633B}" type="pres">
      <dgm:prSet presAssocID="{B151D540-93CC-9A40-A78D-A90E776789EE}" presName="vertThree" presStyleCnt="0"/>
      <dgm:spPr/>
      <dgm:t>
        <a:bodyPr/>
        <a:lstStyle/>
        <a:p>
          <a:endParaRPr lang="en-US"/>
        </a:p>
      </dgm:t>
    </dgm:pt>
    <dgm:pt modelId="{CF556E17-0A3C-0549-B545-EE355B064EC2}" type="pres">
      <dgm:prSet presAssocID="{B151D540-93CC-9A40-A78D-A90E776789EE}" presName="txThre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C7EF91-5AF2-F848-A786-BFF8A675B55D}" type="pres">
      <dgm:prSet presAssocID="{B151D540-93CC-9A40-A78D-A90E776789EE}" presName="parTransThree" presStyleCnt="0"/>
      <dgm:spPr/>
      <dgm:t>
        <a:bodyPr/>
        <a:lstStyle/>
        <a:p>
          <a:endParaRPr lang="en-US"/>
        </a:p>
      </dgm:t>
    </dgm:pt>
    <dgm:pt modelId="{50946EBD-30E7-CF43-845F-F561AADDB869}" type="pres">
      <dgm:prSet presAssocID="{B151D540-93CC-9A40-A78D-A90E776789EE}" presName="horzThree" presStyleCnt="0"/>
      <dgm:spPr/>
      <dgm:t>
        <a:bodyPr/>
        <a:lstStyle/>
        <a:p>
          <a:endParaRPr lang="en-US"/>
        </a:p>
      </dgm:t>
    </dgm:pt>
    <dgm:pt modelId="{B1D84491-0C5F-F444-922D-84863E8E43ED}" type="pres">
      <dgm:prSet presAssocID="{1F4AF4F7-F0A1-1F45-9F4F-9F0533DCA7CF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DB0677-A27B-A44D-93E1-AE3A89BE58AE}" type="pres">
      <dgm:prSet presAssocID="{1F4AF4F7-F0A1-1F45-9F4F-9F0533DCA7CF}" presName="txFour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4CB1DD-288B-BA46-A6F8-E2BC08231370}" type="pres">
      <dgm:prSet presAssocID="{1F4AF4F7-F0A1-1F45-9F4F-9F0533DCA7CF}" presName="horzFour" presStyleCnt="0"/>
      <dgm:spPr/>
      <dgm:t>
        <a:bodyPr/>
        <a:lstStyle/>
        <a:p>
          <a:endParaRPr lang="en-US"/>
        </a:p>
      </dgm:t>
    </dgm:pt>
    <dgm:pt modelId="{CC3CDF47-7C4B-184F-ACE7-09B7E2E5C372}" type="pres">
      <dgm:prSet presAssocID="{1182541C-6F1C-9F41-ACB1-FD4E6F815D06}" presName="sibSpaceThree" presStyleCnt="0"/>
      <dgm:spPr/>
      <dgm:t>
        <a:bodyPr/>
        <a:lstStyle/>
        <a:p>
          <a:endParaRPr lang="en-US"/>
        </a:p>
      </dgm:t>
    </dgm:pt>
    <dgm:pt modelId="{14B0458D-A0D3-C547-8D8D-2763AC1BDDED}" type="pres">
      <dgm:prSet presAssocID="{A5956439-105C-5948-AE3F-9846F3010220}" presName="vertThree" presStyleCnt="0"/>
      <dgm:spPr/>
      <dgm:t>
        <a:bodyPr/>
        <a:lstStyle/>
        <a:p>
          <a:endParaRPr lang="en-US"/>
        </a:p>
      </dgm:t>
    </dgm:pt>
    <dgm:pt modelId="{A3482DC1-DE98-4F4A-A452-FC15FE72034D}" type="pres">
      <dgm:prSet presAssocID="{A5956439-105C-5948-AE3F-9846F3010220}" presName="txThre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A59661-BC97-084C-8EEA-DAA5AE279D95}" type="pres">
      <dgm:prSet presAssocID="{A5956439-105C-5948-AE3F-9846F3010220}" presName="parTransThree" presStyleCnt="0"/>
      <dgm:spPr/>
      <dgm:t>
        <a:bodyPr/>
        <a:lstStyle/>
        <a:p>
          <a:endParaRPr lang="en-US"/>
        </a:p>
      </dgm:t>
    </dgm:pt>
    <dgm:pt modelId="{54DE63BF-5F44-A346-A316-49E19172EA8E}" type="pres">
      <dgm:prSet presAssocID="{A5956439-105C-5948-AE3F-9846F3010220}" presName="horzThree" presStyleCnt="0"/>
      <dgm:spPr/>
      <dgm:t>
        <a:bodyPr/>
        <a:lstStyle/>
        <a:p>
          <a:endParaRPr lang="en-US"/>
        </a:p>
      </dgm:t>
    </dgm:pt>
    <dgm:pt modelId="{806C25BB-F32E-854E-B9CC-DB82E07D4FD7}" type="pres">
      <dgm:prSet presAssocID="{5BD3E67C-E6BA-354A-ACFF-9D1B73A68B35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E25B87-7021-B344-BC75-7DB2BC683145}" type="pres">
      <dgm:prSet presAssocID="{5BD3E67C-E6BA-354A-ACFF-9D1B73A68B35}" presName="txFour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A87777-3C65-7541-9607-777A9CFFA73A}" type="pres">
      <dgm:prSet presAssocID="{5BD3E67C-E6BA-354A-ACFF-9D1B73A68B35}" presName="horzFour" presStyleCnt="0"/>
      <dgm:spPr/>
      <dgm:t>
        <a:bodyPr/>
        <a:lstStyle/>
        <a:p>
          <a:endParaRPr lang="en-US"/>
        </a:p>
      </dgm:t>
    </dgm:pt>
    <dgm:pt modelId="{B3BDCE30-B3DF-9B4F-B2BD-89473846221E}" type="pres">
      <dgm:prSet presAssocID="{CD257C0D-60CF-E748-92B0-7CB5D9BC4235}" presName="sibSpaceThree" presStyleCnt="0"/>
      <dgm:spPr/>
      <dgm:t>
        <a:bodyPr/>
        <a:lstStyle/>
        <a:p>
          <a:endParaRPr lang="en-US"/>
        </a:p>
      </dgm:t>
    </dgm:pt>
    <dgm:pt modelId="{783BD066-C13D-BC45-B4A4-EDABCC79DE8D}" type="pres">
      <dgm:prSet presAssocID="{0692AB03-8178-0148-9C4F-FB1F4D60EB82}" presName="vertThree" presStyleCnt="0"/>
      <dgm:spPr/>
      <dgm:t>
        <a:bodyPr/>
        <a:lstStyle/>
        <a:p>
          <a:endParaRPr lang="en-US"/>
        </a:p>
      </dgm:t>
    </dgm:pt>
    <dgm:pt modelId="{D99CA82C-B248-8341-B0B8-D70882C098A6}" type="pres">
      <dgm:prSet presAssocID="{0692AB03-8178-0148-9C4F-FB1F4D60EB82}" presName="txThre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F2D167-1F86-5840-AC9D-9EFE23CD2BCB}" type="pres">
      <dgm:prSet presAssocID="{0692AB03-8178-0148-9C4F-FB1F4D60EB82}" presName="parTransThree" presStyleCnt="0"/>
      <dgm:spPr/>
      <dgm:t>
        <a:bodyPr/>
        <a:lstStyle/>
        <a:p>
          <a:endParaRPr lang="en-US"/>
        </a:p>
      </dgm:t>
    </dgm:pt>
    <dgm:pt modelId="{82EB6E2A-434E-6E4F-B52B-BABFC44816FC}" type="pres">
      <dgm:prSet presAssocID="{0692AB03-8178-0148-9C4F-FB1F4D60EB82}" presName="horzThree" presStyleCnt="0"/>
      <dgm:spPr/>
      <dgm:t>
        <a:bodyPr/>
        <a:lstStyle/>
        <a:p>
          <a:endParaRPr lang="en-US"/>
        </a:p>
      </dgm:t>
    </dgm:pt>
    <dgm:pt modelId="{B83D74CF-BA6E-A347-9337-D534C65A08BC}" type="pres">
      <dgm:prSet presAssocID="{56DE5332-C220-944C-88A2-D5A2C0433DE7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19D7F4-00B3-3F49-98B3-24B6AA129D09}" type="pres">
      <dgm:prSet presAssocID="{56DE5332-C220-944C-88A2-D5A2C0433DE7}" presName="txFour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07F0A3-B157-3D4E-817F-8B4658539752}" type="pres">
      <dgm:prSet presAssocID="{56DE5332-C220-944C-88A2-D5A2C0433DE7}" presName="horzFour" presStyleCnt="0"/>
      <dgm:spPr/>
      <dgm:t>
        <a:bodyPr/>
        <a:lstStyle/>
        <a:p>
          <a:endParaRPr lang="en-US"/>
        </a:p>
      </dgm:t>
    </dgm:pt>
    <dgm:pt modelId="{6334CC0C-5079-374F-B0D3-EF93DD0E6B80}" type="pres">
      <dgm:prSet presAssocID="{6E359FFA-9433-144B-B70D-C969223799BC}" presName="sibSpaceThree" presStyleCnt="0"/>
      <dgm:spPr/>
      <dgm:t>
        <a:bodyPr/>
        <a:lstStyle/>
        <a:p>
          <a:endParaRPr lang="en-US"/>
        </a:p>
      </dgm:t>
    </dgm:pt>
    <dgm:pt modelId="{024EBE53-B009-544C-BBCD-FC6272D63320}" type="pres">
      <dgm:prSet presAssocID="{B2DBA000-72C1-3848-A1C1-70488C1E31A7}" presName="vertThree" presStyleCnt="0"/>
      <dgm:spPr/>
      <dgm:t>
        <a:bodyPr/>
        <a:lstStyle/>
        <a:p>
          <a:endParaRPr lang="en-US"/>
        </a:p>
      </dgm:t>
    </dgm:pt>
    <dgm:pt modelId="{2DA482B5-CDDC-0C4B-824F-1289E2E0FA16}" type="pres">
      <dgm:prSet presAssocID="{B2DBA000-72C1-3848-A1C1-70488C1E31A7}" presName="txThre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6F6A1A-24EA-084B-B7DC-C46714AD5668}" type="pres">
      <dgm:prSet presAssocID="{B2DBA000-72C1-3848-A1C1-70488C1E31A7}" presName="parTransThree" presStyleCnt="0"/>
      <dgm:spPr/>
      <dgm:t>
        <a:bodyPr/>
        <a:lstStyle/>
        <a:p>
          <a:endParaRPr lang="en-US"/>
        </a:p>
      </dgm:t>
    </dgm:pt>
    <dgm:pt modelId="{A64C0E25-4FFD-8645-B227-F77741662803}" type="pres">
      <dgm:prSet presAssocID="{B2DBA000-72C1-3848-A1C1-70488C1E31A7}" presName="horzThree" presStyleCnt="0"/>
      <dgm:spPr/>
      <dgm:t>
        <a:bodyPr/>
        <a:lstStyle/>
        <a:p>
          <a:endParaRPr lang="en-US"/>
        </a:p>
      </dgm:t>
    </dgm:pt>
    <dgm:pt modelId="{36C821B6-A3C7-0343-83F9-F8D7C78E7AA4}" type="pres">
      <dgm:prSet presAssocID="{3EC5C11B-3C32-3648-8727-64A6B6448238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5E2121-C227-0844-ACEC-925C206377BD}" type="pres">
      <dgm:prSet presAssocID="{3EC5C11B-3C32-3648-8727-64A6B6448238}" presName="txFour" presStyleLbl="node4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F2A30D-4859-5D4D-B1F1-31BDB51D3FA9}" type="pres">
      <dgm:prSet presAssocID="{3EC5C11B-3C32-3648-8727-64A6B6448238}" presName="horzFour" presStyleCnt="0"/>
      <dgm:spPr/>
      <dgm:t>
        <a:bodyPr/>
        <a:lstStyle/>
        <a:p>
          <a:endParaRPr lang="en-US"/>
        </a:p>
      </dgm:t>
    </dgm:pt>
    <dgm:pt modelId="{D125873B-A103-1749-B2AA-B4B662838EE3}" type="pres">
      <dgm:prSet presAssocID="{F56C0574-2114-0D4F-AE11-09B57FF512E8}" presName="sibSpaceThree" presStyleCnt="0"/>
      <dgm:spPr/>
      <dgm:t>
        <a:bodyPr/>
        <a:lstStyle/>
        <a:p>
          <a:endParaRPr lang="en-US"/>
        </a:p>
      </dgm:t>
    </dgm:pt>
    <dgm:pt modelId="{1A31209C-D57A-4B41-8C0F-7E287A087073}" type="pres">
      <dgm:prSet presAssocID="{8040D708-32AA-0F4D-90D3-A69DA44145D9}" presName="vertThree" presStyleCnt="0"/>
      <dgm:spPr/>
      <dgm:t>
        <a:bodyPr/>
        <a:lstStyle/>
        <a:p>
          <a:endParaRPr lang="en-US"/>
        </a:p>
      </dgm:t>
    </dgm:pt>
    <dgm:pt modelId="{CE25CD81-2ABE-BC44-9FC6-DB43BEEE3ED0}" type="pres">
      <dgm:prSet presAssocID="{8040D708-32AA-0F4D-90D3-A69DA44145D9}" presName="txThre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C75F8C-1D18-8C43-B6F6-5F499027D1E0}" type="pres">
      <dgm:prSet presAssocID="{8040D708-32AA-0F4D-90D3-A69DA44145D9}" presName="parTransThree" presStyleCnt="0"/>
      <dgm:spPr/>
      <dgm:t>
        <a:bodyPr/>
        <a:lstStyle/>
        <a:p>
          <a:endParaRPr lang="en-US"/>
        </a:p>
      </dgm:t>
    </dgm:pt>
    <dgm:pt modelId="{27C5339B-8D80-594C-8E38-4CBE18A87CBC}" type="pres">
      <dgm:prSet presAssocID="{8040D708-32AA-0F4D-90D3-A69DA44145D9}" presName="horzThree" presStyleCnt="0"/>
      <dgm:spPr/>
      <dgm:t>
        <a:bodyPr/>
        <a:lstStyle/>
        <a:p>
          <a:endParaRPr lang="en-US"/>
        </a:p>
      </dgm:t>
    </dgm:pt>
    <dgm:pt modelId="{E62BED40-1F71-A248-9565-8B7CB910E673}" type="pres">
      <dgm:prSet presAssocID="{32DD5C6C-E3E2-DC43-A37C-6F5D720EE5D2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681EDC-0D0D-3941-8ABA-5AF785B4E6F1}" type="pres">
      <dgm:prSet presAssocID="{32DD5C6C-E3E2-DC43-A37C-6F5D720EE5D2}" presName="txFour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B22C23-1A02-BA4C-B74E-352825099334}" type="pres">
      <dgm:prSet presAssocID="{32DD5C6C-E3E2-DC43-A37C-6F5D720EE5D2}" presName="horzFour" presStyleCnt="0"/>
      <dgm:spPr/>
      <dgm:t>
        <a:bodyPr/>
        <a:lstStyle/>
        <a:p>
          <a:endParaRPr lang="en-US"/>
        </a:p>
      </dgm:t>
    </dgm:pt>
    <dgm:pt modelId="{56D2AEEE-26F3-C447-A0FB-CD1BBF752BB0}" type="pres">
      <dgm:prSet presAssocID="{D71FCF82-EF88-BC46-874D-B076445D3923}" presName="sibSpaceThree" presStyleCnt="0"/>
      <dgm:spPr/>
      <dgm:t>
        <a:bodyPr/>
        <a:lstStyle/>
        <a:p>
          <a:endParaRPr lang="en-US"/>
        </a:p>
      </dgm:t>
    </dgm:pt>
    <dgm:pt modelId="{584F5F05-CC34-4141-9951-BB1DF38DF599}" type="pres">
      <dgm:prSet presAssocID="{83CB58CA-27FE-E94C-96C2-F5BF3003114E}" presName="vertThree" presStyleCnt="0"/>
      <dgm:spPr/>
      <dgm:t>
        <a:bodyPr/>
        <a:lstStyle/>
        <a:p>
          <a:endParaRPr lang="en-US"/>
        </a:p>
      </dgm:t>
    </dgm:pt>
    <dgm:pt modelId="{5056DEEE-6870-AB4D-AD32-E5EEBD79661B}" type="pres">
      <dgm:prSet presAssocID="{83CB58CA-27FE-E94C-96C2-F5BF3003114E}" presName="txThre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80D8FF-812E-2344-8B79-D24EC495B6C7}" type="pres">
      <dgm:prSet presAssocID="{83CB58CA-27FE-E94C-96C2-F5BF3003114E}" presName="horzThree" presStyleCnt="0"/>
      <dgm:spPr/>
      <dgm:t>
        <a:bodyPr/>
        <a:lstStyle/>
        <a:p>
          <a:endParaRPr lang="en-US"/>
        </a:p>
      </dgm:t>
    </dgm:pt>
  </dgm:ptLst>
  <dgm:cxnLst>
    <dgm:cxn modelId="{1D598909-2628-43E4-B6C9-7F0F0A16DFD5}" type="presOf" srcId="{0692AB03-8178-0148-9C4F-FB1F4D60EB82}" destId="{D99CA82C-B248-8341-B0B8-D70882C098A6}" srcOrd="0" destOrd="0" presId="urn:microsoft.com/office/officeart/2005/8/layout/hierarchy4"/>
    <dgm:cxn modelId="{80FE9A37-9EE7-0849-9836-FF3F47DF7C40}" srcId="{9FFD39EF-7396-DB4A-ACA0-398CAE152529}" destId="{ED188F85-3352-464C-8C6F-BEA475A51CD5}" srcOrd="0" destOrd="0" parTransId="{C1045673-45DB-254D-A32D-CB7D254C2D03}" sibTransId="{24BA6B46-C34B-6447-989F-BCF07290CA0F}"/>
    <dgm:cxn modelId="{944353DB-6A10-1A40-84E2-79C6D7E4982C}" srcId="{8040D708-32AA-0F4D-90D3-A69DA44145D9}" destId="{32DD5C6C-E3E2-DC43-A37C-6F5D720EE5D2}" srcOrd="0" destOrd="0" parTransId="{9B699BB0-18AE-F64E-813E-B4D754ECA11D}" sibTransId="{AAA975A7-A4A5-764A-ADDE-7A1C753D13F4}"/>
    <dgm:cxn modelId="{62628639-62AC-DE4E-9F67-78D98176C18E}" srcId="{9FFD39EF-7396-DB4A-ACA0-398CAE152529}" destId="{B151D540-93CC-9A40-A78D-A90E776789EE}" srcOrd="1" destOrd="0" parTransId="{750E7D8B-C138-2D47-ABD4-B83B80E73E92}" sibTransId="{1182541C-6F1C-9F41-ACB1-FD4E6F815D06}"/>
    <dgm:cxn modelId="{628AC024-D16A-7148-A2EE-7C4CA9100698}" srcId="{A5956439-105C-5948-AE3F-9846F3010220}" destId="{5BD3E67C-E6BA-354A-ACFF-9D1B73A68B35}" srcOrd="0" destOrd="0" parTransId="{B84F52D5-E50C-7D4B-9850-858BD0CDECD4}" sibTransId="{E31BA8F6-C948-F34A-905A-ED686723117A}"/>
    <dgm:cxn modelId="{19E48D44-7177-44DD-98EB-324F40596301}" type="presOf" srcId="{962D38D6-A161-FD40-8FC9-574CC83C61B4}" destId="{CC398844-3D84-394A-8960-E66D7FD772AA}" srcOrd="0" destOrd="0" presId="urn:microsoft.com/office/officeart/2005/8/layout/hierarchy4"/>
    <dgm:cxn modelId="{82AC0C93-E18D-0948-88E9-2E37EE0942F0}" srcId="{962D38D6-A161-FD40-8FC9-574CC83C61B4}" destId="{68871828-A7A7-1B47-A77A-9ABACF3825AD}" srcOrd="0" destOrd="0" parTransId="{3C0AE63B-CF65-2242-BA85-023982D80EA8}" sibTransId="{FC1B7A0E-12CA-7F41-AE22-935E58BD2DCA}"/>
    <dgm:cxn modelId="{28888D1D-AD81-3B4F-9E92-6E5D75686544}" srcId="{ED188F85-3352-464C-8C6F-BEA475A51CD5}" destId="{F79CD2B2-3250-4C4A-A39F-9B974104A703}" srcOrd="0" destOrd="0" parTransId="{9A8928B2-1536-B648-B516-4FE92AAD4308}" sibTransId="{D3AFC93C-F207-CC4E-A12A-3B14A2397919}"/>
    <dgm:cxn modelId="{49EFEAEC-2E36-A04A-BC57-338CE34D8EAE}" srcId="{9FFD39EF-7396-DB4A-ACA0-398CAE152529}" destId="{8040D708-32AA-0F4D-90D3-A69DA44145D9}" srcOrd="5" destOrd="0" parTransId="{2F154C8C-4A44-BE47-AF4E-97691C89C610}" sibTransId="{D71FCF82-EF88-BC46-874D-B076445D3923}"/>
    <dgm:cxn modelId="{41A77094-9D0C-4744-AB58-B56C32053979}" srcId="{68871828-A7A7-1B47-A77A-9ABACF3825AD}" destId="{9FFD39EF-7396-DB4A-ACA0-398CAE152529}" srcOrd="0" destOrd="0" parTransId="{88AF0BD8-B1C5-5441-B809-743E692C2CB5}" sibTransId="{C1D85DF8-568B-434F-AE08-91A3072B6AC4}"/>
    <dgm:cxn modelId="{DE530549-6EAD-41BE-A94B-A4EF60A7C4D9}" type="presOf" srcId="{56DE5332-C220-944C-88A2-D5A2C0433DE7}" destId="{2D19D7F4-00B3-3F49-98B3-24B6AA129D09}" srcOrd="0" destOrd="0" presId="urn:microsoft.com/office/officeart/2005/8/layout/hierarchy4"/>
    <dgm:cxn modelId="{0C3DC592-B905-484A-85AA-259B42C3D508}" srcId="{B151D540-93CC-9A40-A78D-A90E776789EE}" destId="{1F4AF4F7-F0A1-1F45-9F4F-9F0533DCA7CF}" srcOrd="0" destOrd="0" parTransId="{C4138DD3-A934-9145-AE6B-A96B0B88AA6B}" sibTransId="{5C9877DE-5574-F545-BDC9-324DCC32DE23}"/>
    <dgm:cxn modelId="{A9E9DA6A-2AE8-224B-A2D3-395E469DC13B}" srcId="{9FFD39EF-7396-DB4A-ACA0-398CAE152529}" destId="{A5956439-105C-5948-AE3F-9846F3010220}" srcOrd="2" destOrd="0" parTransId="{A3FE8F6C-4A78-6346-AADF-7DE1FC0FC85B}" sibTransId="{CD257C0D-60CF-E748-92B0-7CB5D9BC4235}"/>
    <dgm:cxn modelId="{BF34A624-67CC-E143-BBDD-F11F7456553C}" srcId="{0692AB03-8178-0148-9C4F-FB1F4D60EB82}" destId="{56DE5332-C220-944C-88A2-D5A2C0433DE7}" srcOrd="0" destOrd="0" parTransId="{2D168F17-A962-994B-AACD-DE5E8ECF30AC}" sibTransId="{4E1F7C9E-17F6-4548-8979-70B18629A006}"/>
    <dgm:cxn modelId="{4C73CCE5-2375-7747-AFD1-B83EBEEC45E5}" srcId="{9FFD39EF-7396-DB4A-ACA0-398CAE152529}" destId="{0692AB03-8178-0148-9C4F-FB1F4D60EB82}" srcOrd="3" destOrd="0" parTransId="{87021821-90C6-2B4A-9F38-216BA2DDA1E8}" sibTransId="{6E359FFA-9433-144B-B70D-C969223799BC}"/>
    <dgm:cxn modelId="{56F7601D-C3CA-4288-B69B-6038211E558C}" type="presOf" srcId="{3EC5C11B-3C32-3648-8727-64A6B6448238}" destId="{035E2121-C227-0844-ACEC-925C206377BD}" srcOrd="0" destOrd="0" presId="urn:microsoft.com/office/officeart/2005/8/layout/hierarchy4"/>
    <dgm:cxn modelId="{79556A50-57E4-334A-8804-F893DD05C11A}" srcId="{9FFD39EF-7396-DB4A-ACA0-398CAE152529}" destId="{B2DBA000-72C1-3848-A1C1-70488C1E31A7}" srcOrd="4" destOrd="0" parTransId="{75608A1D-C3D0-7449-A6AD-42D4CCF15A25}" sibTransId="{F56C0574-2114-0D4F-AE11-09B57FF512E8}"/>
    <dgm:cxn modelId="{FCA901FA-82C3-4BDC-AC80-5E07205CE3AE}" type="presOf" srcId="{68871828-A7A7-1B47-A77A-9ABACF3825AD}" destId="{5650E3EC-02F7-4A40-8F8C-50789DC31DE1}" srcOrd="0" destOrd="0" presId="urn:microsoft.com/office/officeart/2005/8/layout/hierarchy4"/>
    <dgm:cxn modelId="{3F5F5724-697E-4C26-BC59-151318106021}" type="presOf" srcId="{5BD3E67C-E6BA-354A-ACFF-9D1B73A68B35}" destId="{B0E25B87-7021-B344-BC75-7DB2BC683145}" srcOrd="0" destOrd="0" presId="urn:microsoft.com/office/officeart/2005/8/layout/hierarchy4"/>
    <dgm:cxn modelId="{39E8C8D1-C47A-3E44-8B0A-F74C32E022B2}" srcId="{9FFD39EF-7396-DB4A-ACA0-398CAE152529}" destId="{83CB58CA-27FE-E94C-96C2-F5BF3003114E}" srcOrd="6" destOrd="0" parTransId="{825E1FFC-8689-A547-92D6-BB39F68E9AAC}" sibTransId="{345D1F07-C521-3143-BF2A-7568C96ED25F}"/>
    <dgm:cxn modelId="{35E60EAB-00F1-468E-AF9B-BD83EF6272C6}" type="presOf" srcId="{A5956439-105C-5948-AE3F-9846F3010220}" destId="{A3482DC1-DE98-4F4A-A452-FC15FE72034D}" srcOrd="0" destOrd="0" presId="urn:microsoft.com/office/officeart/2005/8/layout/hierarchy4"/>
    <dgm:cxn modelId="{7EA069CB-9A65-EC46-A494-F80BC603B7D4}" srcId="{B2DBA000-72C1-3848-A1C1-70488C1E31A7}" destId="{3EC5C11B-3C32-3648-8727-64A6B6448238}" srcOrd="0" destOrd="0" parTransId="{AB72316D-73B4-3040-9EDA-4CE89FC460F9}" sibTransId="{93F91995-3512-9546-B4B7-411D69493068}"/>
    <dgm:cxn modelId="{9596A702-6F6C-4D78-84B8-CD023465E8AE}" type="presOf" srcId="{83CB58CA-27FE-E94C-96C2-F5BF3003114E}" destId="{5056DEEE-6870-AB4D-AD32-E5EEBD79661B}" srcOrd="0" destOrd="0" presId="urn:microsoft.com/office/officeart/2005/8/layout/hierarchy4"/>
    <dgm:cxn modelId="{6022F03B-9BAB-4606-B936-718D8B4C0AB5}" type="presOf" srcId="{ED188F85-3352-464C-8C6F-BEA475A51CD5}" destId="{F766B723-60ED-AD43-9F16-6D79E9D36777}" srcOrd="0" destOrd="0" presId="urn:microsoft.com/office/officeart/2005/8/layout/hierarchy4"/>
    <dgm:cxn modelId="{169A6AF3-7302-4B84-BAD0-EBF7607EE76F}" type="presOf" srcId="{32DD5C6C-E3E2-DC43-A37C-6F5D720EE5D2}" destId="{85681EDC-0D0D-3941-8ABA-5AF785B4E6F1}" srcOrd="0" destOrd="0" presId="urn:microsoft.com/office/officeart/2005/8/layout/hierarchy4"/>
    <dgm:cxn modelId="{AAE1D3B7-F44D-4116-A1D2-3DE250EC54DA}" type="presOf" srcId="{B151D540-93CC-9A40-A78D-A90E776789EE}" destId="{CF556E17-0A3C-0549-B545-EE355B064EC2}" srcOrd="0" destOrd="0" presId="urn:microsoft.com/office/officeart/2005/8/layout/hierarchy4"/>
    <dgm:cxn modelId="{FBC4B5F5-8A88-4B8E-B306-4866A096E065}" type="presOf" srcId="{B2DBA000-72C1-3848-A1C1-70488C1E31A7}" destId="{2DA482B5-CDDC-0C4B-824F-1289E2E0FA16}" srcOrd="0" destOrd="0" presId="urn:microsoft.com/office/officeart/2005/8/layout/hierarchy4"/>
    <dgm:cxn modelId="{1F9D33C2-2DEF-49DF-944E-8B4BE3DC8319}" type="presOf" srcId="{8040D708-32AA-0F4D-90D3-A69DA44145D9}" destId="{CE25CD81-2ABE-BC44-9FC6-DB43BEEE3ED0}" srcOrd="0" destOrd="0" presId="urn:microsoft.com/office/officeart/2005/8/layout/hierarchy4"/>
    <dgm:cxn modelId="{9E5F9BD0-7724-467F-A994-36A71575DCE0}" type="presOf" srcId="{1F4AF4F7-F0A1-1F45-9F4F-9F0533DCA7CF}" destId="{F6DB0677-A27B-A44D-93E1-AE3A89BE58AE}" srcOrd="0" destOrd="0" presId="urn:microsoft.com/office/officeart/2005/8/layout/hierarchy4"/>
    <dgm:cxn modelId="{849C9BD9-D769-4452-AFAC-4F86C74F83E5}" type="presOf" srcId="{9FFD39EF-7396-DB4A-ACA0-398CAE152529}" destId="{26B3087B-02F9-D248-91A2-EA62A9F581FC}" srcOrd="0" destOrd="0" presId="urn:microsoft.com/office/officeart/2005/8/layout/hierarchy4"/>
    <dgm:cxn modelId="{CF09DFD0-B31C-45FB-8716-6F440A4A0D4B}" type="presOf" srcId="{F79CD2B2-3250-4C4A-A39F-9B974104A703}" destId="{F93D0D29-BF26-6A47-9979-588FC7D59208}" srcOrd="0" destOrd="0" presId="urn:microsoft.com/office/officeart/2005/8/layout/hierarchy4"/>
    <dgm:cxn modelId="{F85123EB-C20B-4F21-84C7-C25421248B1F}" type="presParOf" srcId="{CC398844-3D84-394A-8960-E66D7FD772AA}" destId="{3E036578-4DD8-FC45-AAC7-64955881CF5C}" srcOrd="0" destOrd="0" presId="urn:microsoft.com/office/officeart/2005/8/layout/hierarchy4"/>
    <dgm:cxn modelId="{A275DD64-7083-4F99-AA25-F6DA8708B0D5}" type="presParOf" srcId="{3E036578-4DD8-FC45-AAC7-64955881CF5C}" destId="{5650E3EC-02F7-4A40-8F8C-50789DC31DE1}" srcOrd="0" destOrd="0" presId="urn:microsoft.com/office/officeart/2005/8/layout/hierarchy4"/>
    <dgm:cxn modelId="{3B94F712-DE2B-49B1-A9DF-A311289C225A}" type="presParOf" srcId="{3E036578-4DD8-FC45-AAC7-64955881CF5C}" destId="{36F5A4C1-3759-7644-AEFC-67CAEA763546}" srcOrd="1" destOrd="0" presId="urn:microsoft.com/office/officeart/2005/8/layout/hierarchy4"/>
    <dgm:cxn modelId="{8350ACAB-305D-43C2-AA6F-0F287F6BCBE2}" type="presParOf" srcId="{3E036578-4DD8-FC45-AAC7-64955881CF5C}" destId="{5D2EB06E-58AC-5E4E-BF1C-8BFF78993020}" srcOrd="2" destOrd="0" presId="urn:microsoft.com/office/officeart/2005/8/layout/hierarchy4"/>
    <dgm:cxn modelId="{273FEFAA-0917-4AA3-9DE6-A2CB3120D67C}" type="presParOf" srcId="{5D2EB06E-58AC-5E4E-BF1C-8BFF78993020}" destId="{6E8503C6-44B6-BD4D-90D5-A980AEE3D458}" srcOrd="0" destOrd="0" presId="urn:microsoft.com/office/officeart/2005/8/layout/hierarchy4"/>
    <dgm:cxn modelId="{35DBC218-BBE7-4AE4-9B9A-B2BA373475E6}" type="presParOf" srcId="{6E8503C6-44B6-BD4D-90D5-A980AEE3D458}" destId="{26B3087B-02F9-D248-91A2-EA62A9F581FC}" srcOrd="0" destOrd="0" presId="urn:microsoft.com/office/officeart/2005/8/layout/hierarchy4"/>
    <dgm:cxn modelId="{B6DA3474-C68B-4F5E-931D-92038E88E8F2}" type="presParOf" srcId="{6E8503C6-44B6-BD4D-90D5-A980AEE3D458}" destId="{F790723E-B582-E840-B734-0B2B704F8E4C}" srcOrd="1" destOrd="0" presId="urn:microsoft.com/office/officeart/2005/8/layout/hierarchy4"/>
    <dgm:cxn modelId="{CC561CCA-7AC3-402E-83A2-130DB7AC9071}" type="presParOf" srcId="{6E8503C6-44B6-BD4D-90D5-A980AEE3D458}" destId="{733D9A81-AE5C-DE41-9E06-5F54734FC555}" srcOrd="2" destOrd="0" presId="urn:microsoft.com/office/officeart/2005/8/layout/hierarchy4"/>
    <dgm:cxn modelId="{2233C7E2-072E-4D25-ACCE-90BAFD7F03E1}" type="presParOf" srcId="{733D9A81-AE5C-DE41-9E06-5F54734FC555}" destId="{47FF5C1B-620B-4643-83A9-289DF93B1F4C}" srcOrd="0" destOrd="0" presId="urn:microsoft.com/office/officeart/2005/8/layout/hierarchy4"/>
    <dgm:cxn modelId="{0C82CC74-42EA-4359-99D8-D4F3D3765C66}" type="presParOf" srcId="{47FF5C1B-620B-4643-83A9-289DF93B1F4C}" destId="{F766B723-60ED-AD43-9F16-6D79E9D36777}" srcOrd="0" destOrd="0" presId="urn:microsoft.com/office/officeart/2005/8/layout/hierarchy4"/>
    <dgm:cxn modelId="{EDCBD5CB-7B74-4BAA-AB11-1B4F106ED294}" type="presParOf" srcId="{47FF5C1B-620B-4643-83A9-289DF93B1F4C}" destId="{89E764AA-96A3-8F48-9AA8-0D8318E4F359}" srcOrd="1" destOrd="0" presId="urn:microsoft.com/office/officeart/2005/8/layout/hierarchy4"/>
    <dgm:cxn modelId="{32AD3BAA-8CD3-470A-B46F-C61B399617D9}" type="presParOf" srcId="{47FF5C1B-620B-4643-83A9-289DF93B1F4C}" destId="{2E24A36A-EE7C-4A45-BD96-28955B8020DF}" srcOrd="2" destOrd="0" presId="urn:microsoft.com/office/officeart/2005/8/layout/hierarchy4"/>
    <dgm:cxn modelId="{0F9FA009-6ECB-4868-846E-B78E56B4B576}" type="presParOf" srcId="{2E24A36A-EE7C-4A45-BD96-28955B8020DF}" destId="{F29F275B-96FB-C243-9665-9A0617923EF4}" srcOrd="0" destOrd="0" presId="urn:microsoft.com/office/officeart/2005/8/layout/hierarchy4"/>
    <dgm:cxn modelId="{3E5C3F79-57A3-4169-921D-E35DE45738EE}" type="presParOf" srcId="{F29F275B-96FB-C243-9665-9A0617923EF4}" destId="{F93D0D29-BF26-6A47-9979-588FC7D59208}" srcOrd="0" destOrd="0" presId="urn:microsoft.com/office/officeart/2005/8/layout/hierarchy4"/>
    <dgm:cxn modelId="{514A2B1F-2B1F-4850-8C26-79DADD6317A9}" type="presParOf" srcId="{F29F275B-96FB-C243-9665-9A0617923EF4}" destId="{B676930E-8D64-0742-9DD2-4A2C4279C81C}" srcOrd="1" destOrd="0" presId="urn:microsoft.com/office/officeart/2005/8/layout/hierarchy4"/>
    <dgm:cxn modelId="{7F8D7835-DEA3-434E-8E2F-8E2F2C9D4A9F}" type="presParOf" srcId="{733D9A81-AE5C-DE41-9E06-5F54734FC555}" destId="{12096C76-36C7-4F4A-8C60-29C3C55D39AF}" srcOrd="1" destOrd="0" presId="urn:microsoft.com/office/officeart/2005/8/layout/hierarchy4"/>
    <dgm:cxn modelId="{483131F2-86A1-4C8C-8169-F4BDF0D85CB5}" type="presParOf" srcId="{733D9A81-AE5C-DE41-9E06-5F54734FC555}" destId="{83E178A3-3A90-A54B-A1F6-F1732C5E633B}" srcOrd="2" destOrd="0" presId="urn:microsoft.com/office/officeart/2005/8/layout/hierarchy4"/>
    <dgm:cxn modelId="{B836A4B1-213D-48A4-8FDE-D2C6C393071A}" type="presParOf" srcId="{83E178A3-3A90-A54B-A1F6-F1732C5E633B}" destId="{CF556E17-0A3C-0549-B545-EE355B064EC2}" srcOrd="0" destOrd="0" presId="urn:microsoft.com/office/officeart/2005/8/layout/hierarchy4"/>
    <dgm:cxn modelId="{92350D84-8BEC-4544-858A-81F9801959CD}" type="presParOf" srcId="{83E178A3-3A90-A54B-A1F6-F1732C5E633B}" destId="{39C7EF91-5AF2-F848-A786-BFF8A675B55D}" srcOrd="1" destOrd="0" presId="urn:microsoft.com/office/officeart/2005/8/layout/hierarchy4"/>
    <dgm:cxn modelId="{15EE8A29-9768-4234-89DF-2515815BFB04}" type="presParOf" srcId="{83E178A3-3A90-A54B-A1F6-F1732C5E633B}" destId="{50946EBD-30E7-CF43-845F-F561AADDB869}" srcOrd="2" destOrd="0" presId="urn:microsoft.com/office/officeart/2005/8/layout/hierarchy4"/>
    <dgm:cxn modelId="{D1561D7D-044F-40D2-B921-221DA9F2C94C}" type="presParOf" srcId="{50946EBD-30E7-CF43-845F-F561AADDB869}" destId="{B1D84491-0C5F-F444-922D-84863E8E43ED}" srcOrd="0" destOrd="0" presId="urn:microsoft.com/office/officeart/2005/8/layout/hierarchy4"/>
    <dgm:cxn modelId="{6D5821DB-835D-4133-A592-DE3C5AC6E278}" type="presParOf" srcId="{B1D84491-0C5F-F444-922D-84863E8E43ED}" destId="{F6DB0677-A27B-A44D-93E1-AE3A89BE58AE}" srcOrd="0" destOrd="0" presId="urn:microsoft.com/office/officeart/2005/8/layout/hierarchy4"/>
    <dgm:cxn modelId="{D8FF8FD5-CC09-4B6B-B886-C32CDAEECFE2}" type="presParOf" srcId="{B1D84491-0C5F-F444-922D-84863E8E43ED}" destId="{724CB1DD-288B-BA46-A6F8-E2BC08231370}" srcOrd="1" destOrd="0" presId="urn:microsoft.com/office/officeart/2005/8/layout/hierarchy4"/>
    <dgm:cxn modelId="{1186EA4D-CBA9-4205-99A0-06646A235667}" type="presParOf" srcId="{733D9A81-AE5C-DE41-9E06-5F54734FC555}" destId="{CC3CDF47-7C4B-184F-ACE7-09B7E2E5C372}" srcOrd="3" destOrd="0" presId="urn:microsoft.com/office/officeart/2005/8/layout/hierarchy4"/>
    <dgm:cxn modelId="{48C6EDE4-510D-4D88-9CE9-3EE4129B1A3D}" type="presParOf" srcId="{733D9A81-AE5C-DE41-9E06-5F54734FC555}" destId="{14B0458D-A0D3-C547-8D8D-2763AC1BDDED}" srcOrd="4" destOrd="0" presId="urn:microsoft.com/office/officeart/2005/8/layout/hierarchy4"/>
    <dgm:cxn modelId="{66182257-34D5-4CE0-935E-A60D5D514309}" type="presParOf" srcId="{14B0458D-A0D3-C547-8D8D-2763AC1BDDED}" destId="{A3482DC1-DE98-4F4A-A452-FC15FE72034D}" srcOrd="0" destOrd="0" presId="urn:microsoft.com/office/officeart/2005/8/layout/hierarchy4"/>
    <dgm:cxn modelId="{34036EBF-9B8F-40C8-9FE2-8482CBC9DA6B}" type="presParOf" srcId="{14B0458D-A0D3-C547-8D8D-2763AC1BDDED}" destId="{D1A59661-BC97-084C-8EEA-DAA5AE279D95}" srcOrd="1" destOrd="0" presId="urn:microsoft.com/office/officeart/2005/8/layout/hierarchy4"/>
    <dgm:cxn modelId="{9F8EA5D9-B891-414F-8B03-3B941C470C61}" type="presParOf" srcId="{14B0458D-A0D3-C547-8D8D-2763AC1BDDED}" destId="{54DE63BF-5F44-A346-A316-49E19172EA8E}" srcOrd="2" destOrd="0" presId="urn:microsoft.com/office/officeart/2005/8/layout/hierarchy4"/>
    <dgm:cxn modelId="{EDA1B26B-B11C-49BB-89F6-50B1C790D7DC}" type="presParOf" srcId="{54DE63BF-5F44-A346-A316-49E19172EA8E}" destId="{806C25BB-F32E-854E-B9CC-DB82E07D4FD7}" srcOrd="0" destOrd="0" presId="urn:microsoft.com/office/officeart/2005/8/layout/hierarchy4"/>
    <dgm:cxn modelId="{E40FA4C8-9F15-4CC1-B839-89F1A425C1F7}" type="presParOf" srcId="{806C25BB-F32E-854E-B9CC-DB82E07D4FD7}" destId="{B0E25B87-7021-B344-BC75-7DB2BC683145}" srcOrd="0" destOrd="0" presId="urn:microsoft.com/office/officeart/2005/8/layout/hierarchy4"/>
    <dgm:cxn modelId="{D3E542FE-BD5C-4AA6-80A9-3B2FBAB5F976}" type="presParOf" srcId="{806C25BB-F32E-854E-B9CC-DB82E07D4FD7}" destId="{EDA87777-3C65-7541-9607-777A9CFFA73A}" srcOrd="1" destOrd="0" presId="urn:microsoft.com/office/officeart/2005/8/layout/hierarchy4"/>
    <dgm:cxn modelId="{677190DC-DCF5-4952-84BC-F8A2FA070791}" type="presParOf" srcId="{733D9A81-AE5C-DE41-9E06-5F54734FC555}" destId="{B3BDCE30-B3DF-9B4F-B2BD-89473846221E}" srcOrd="5" destOrd="0" presId="urn:microsoft.com/office/officeart/2005/8/layout/hierarchy4"/>
    <dgm:cxn modelId="{DD19CC69-F9A3-4DE7-B450-96F88A0201BC}" type="presParOf" srcId="{733D9A81-AE5C-DE41-9E06-5F54734FC555}" destId="{783BD066-C13D-BC45-B4A4-EDABCC79DE8D}" srcOrd="6" destOrd="0" presId="urn:microsoft.com/office/officeart/2005/8/layout/hierarchy4"/>
    <dgm:cxn modelId="{ED6C2C1D-9667-44F1-921B-8A6D669FA79B}" type="presParOf" srcId="{783BD066-C13D-BC45-B4A4-EDABCC79DE8D}" destId="{D99CA82C-B248-8341-B0B8-D70882C098A6}" srcOrd="0" destOrd="0" presId="urn:microsoft.com/office/officeart/2005/8/layout/hierarchy4"/>
    <dgm:cxn modelId="{76B93259-E847-46AB-A0B3-49752E36F11C}" type="presParOf" srcId="{783BD066-C13D-BC45-B4A4-EDABCC79DE8D}" destId="{06F2D167-1F86-5840-AC9D-9EFE23CD2BCB}" srcOrd="1" destOrd="0" presId="urn:microsoft.com/office/officeart/2005/8/layout/hierarchy4"/>
    <dgm:cxn modelId="{87A32907-B296-42CA-B123-A70A248C69B8}" type="presParOf" srcId="{783BD066-C13D-BC45-B4A4-EDABCC79DE8D}" destId="{82EB6E2A-434E-6E4F-B52B-BABFC44816FC}" srcOrd="2" destOrd="0" presId="urn:microsoft.com/office/officeart/2005/8/layout/hierarchy4"/>
    <dgm:cxn modelId="{340E437E-DA55-47F4-AF2C-6F6169E1F38E}" type="presParOf" srcId="{82EB6E2A-434E-6E4F-B52B-BABFC44816FC}" destId="{B83D74CF-BA6E-A347-9337-D534C65A08BC}" srcOrd="0" destOrd="0" presId="urn:microsoft.com/office/officeart/2005/8/layout/hierarchy4"/>
    <dgm:cxn modelId="{170341BE-51BF-4BB7-A51F-F256845EF948}" type="presParOf" srcId="{B83D74CF-BA6E-A347-9337-D534C65A08BC}" destId="{2D19D7F4-00B3-3F49-98B3-24B6AA129D09}" srcOrd="0" destOrd="0" presId="urn:microsoft.com/office/officeart/2005/8/layout/hierarchy4"/>
    <dgm:cxn modelId="{1046FF34-6C09-4365-8D91-517EB3450B1E}" type="presParOf" srcId="{B83D74CF-BA6E-A347-9337-D534C65A08BC}" destId="{DD07F0A3-B157-3D4E-817F-8B4658539752}" srcOrd="1" destOrd="0" presId="urn:microsoft.com/office/officeart/2005/8/layout/hierarchy4"/>
    <dgm:cxn modelId="{6C9E13AC-2C42-4923-88F6-CEFFBD5C092B}" type="presParOf" srcId="{733D9A81-AE5C-DE41-9E06-5F54734FC555}" destId="{6334CC0C-5079-374F-B0D3-EF93DD0E6B80}" srcOrd="7" destOrd="0" presId="urn:microsoft.com/office/officeart/2005/8/layout/hierarchy4"/>
    <dgm:cxn modelId="{9E9EB18D-C668-493F-B454-AB0CE1417E2C}" type="presParOf" srcId="{733D9A81-AE5C-DE41-9E06-5F54734FC555}" destId="{024EBE53-B009-544C-BBCD-FC6272D63320}" srcOrd="8" destOrd="0" presId="urn:microsoft.com/office/officeart/2005/8/layout/hierarchy4"/>
    <dgm:cxn modelId="{21595AC4-FF0B-410A-BCBB-FB147911752F}" type="presParOf" srcId="{024EBE53-B009-544C-BBCD-FC6272D63320}" destId="{2DA482B5-CDDC-0C4B-824F-1289E2E0FA16}" srcOrd="0" destOrd="0" presId="urn:microsoft.com/office/officeart/2005/8/layout/hierarchy4"/>
    <dgm:cxn modelId="{4F1CBC4F-63B0-45D9-AE82-25E85E3472CE}" type="presParOf" srcId="{024EBE53-B009-544C-BBCD-FC6272D63320}" destId="{5B6F6A1A-24EA-084B-B7DC-C46714AD5668}" srcOrd="1" destOrd="0" presId="urn:microsoft.com/office/officeart/2005/8/layout/hierarchy4"/>
    <dgm:cxn modelId="{37621EA2-1256-4876-B5CA-49A8F29EB1D1}" type="presParOf" srcId="{024EBE53-B009-544C-BBCD-FC6272D63320}" destId="{A64C0E25-4FFD-8645-B227-F77741662803}" srcOrd="2" destOrd="0" presId="urn:microsoft.com/office/officeart/2005/8/layout/hierarchy4"/>
    <dgm:cxn modelId="{A279DC92-B715-494D-B57A-412893D3FC7D}" type="presParOf" srcId="{A64C0E25-4FFD-8645-B227-F77741662803}" destId="{36C821B6-A3C7-0343-83F9-F8D7C78E7AA4}" srcOrd="0" destOrd="0" presId="urn:microsoft.com/office/officeart/2005/8/layout/hierarchy4"/>
    <dgm:cxn modelId="{7D697BF5-77B6-49F1-BDBB-019A5150A352}" type="presParOf" srcId="{36C821B6-A3C7-0343-83F9-F8D7C78E7AA4}" destId="{035E2121-C227-0844-ACEC-925C206377BD}" srcOrd="0" destOrd="0" presId="urn:microsoft.com/office/officeart/2005/8/layout/hierarchy4"/>
    <dgm:cxn modelId="{1B087698-3D9F-4CD3-9F97-C4926246BC4F}" type="presParOf" srcId="{36C821B6-A3C7-0343-83F9-F8D7C78E7AA4}" destId="{B3F2A30D-4859-5D4D-B1F1-31BDB51D3FA9}" srcOrd="1" destOrd="0" presId="urn:microsoft.com/office/officeart/2005/8/layout/hierarchy4"/>
    <dgm:cxn modelId="{9DC6DB69-88C4-44F7-9BB6-94945B297E11}" type="presParOf" srcId="{733D9A81-AE5C-DE41-9E06-5F54734FC555}" destId="{D125873B-A103-1749-B2AA-B4B662838EE3}" srcOrd="9" destOrd="0" presId="urn:microsoft.com/office/officeart/2005/8/layout/hierarchy4"/>
    <dgm:cxn modelId="{F05FA366-88BC-4ECB-B474-18042EAE8A71}" type="presParOf" srcId="{733D9A81-AE5C-DE41-9E06-5F54734FC555}" destId="{1A31209C-D57A-4B41-8C0F-7E287A087073}" srcOrd="10" destOrd="0" presId="urn:microsoft.com/office/officeart/2005/8/layout/hierarchy4"/>
    <dgm:cxn modelId="{1553B4F8-EB16-4AC1-A185-5A2CDC70829F}" type="presParOf" srcId="{1A31209C-D57A-4B41-8C0F-7E287A087073}" destId="{CE25CD81-2ABE-BC44-9FC6-DB43BEEE3ED0}" srcOrd="0" destOrd="0" presId="urn:microsoft.com/office/officeart/2005/8/layout/hierarchy4"/>
    <dgm:cxn modelId="{965B253D-04EE-47E0-804F-6AB1F02BF59F}" type="presParOf" srcId="{1A31209C-D57A-4B41-8C0F-7E287A087073}" destId="{32C75F8C-1D18-8C43-B6F6-5F499027D1E0}" srcOrd="1" destOrd="0" presId="urn:microsoft.com/office/officeart/2005/8/layout/hierarchy4"/>
    <dgm:cxn modelId="{1CC8657F-5999-4637-9876-E30A251C71E4}" type="presParOf" srcId="{1A31209C-D57A-4B41-8C0F-7E287A087073}" destId="{27C5339B-8D80-594C-8E38-4CBE18A87CBC}" srcOrd="2" destOrd="0" presId="urn:microsoft.com/office/officeart/2005/8/layout/hierarchy4"/>
    <dgm:cxn modelId="{490CF016-B106-4F6A-9AD0-369A98643FE1}" type="presParOf" srcId="{27C5339B-8D80-594C-8E38-4CBE18A87CBC}" destId="{E62BED40-1F71-A248-9565-8B7CB910E673}" srcOrd="0" destOrd="0" presId="urn:microsoft.com/office/officeart/2005/8/layout/hierarchy4"/>
    <dgm:cxn modelId="{51702A1F-FF15-44F0-9E83-70B30DB9B019}" type="presParOf" srcId="{E62BED40-1F71-A248-9565-8B7CB910E673}" destId="{85681EDC-0D0D-3941-8ABA-5AF785B4E6F1}" srcOrd="0" destOrd="0" presId="urn:microsoft.com/office/officeart/2005/8/layout/hierarchy4"/>
    <dgm:cxn modelId="{8A1339E5-56E3-4BE3-BBBE-CBA6B92F218F}" type="presParOf" srcId="{E62BED40-1F71-A248-9565-8B7CB910E673}" destId="{90B22C23-1A02-BA4C-B74E-352825099334}" srcOrd="1" destOrd="0" presId="urn:microsoft.com/office/officeart/2005/8/layout/hierarchy4"/>
    <dgm:cxn modelId="{1BF9F051-314A-4D32-BDEA-56F09513FB90}" type="presParOf" srcId="{733D9A81-AE5C-DE41-9E06-5F54734FC555}" destId="{56D2AEEE-26F3-C447-A0FB-CD1BBF752BB0}" srcOrd="11" destOrd="0" presId="urn:microsoft.com/office/officeart/2005/8/layout/hierarchy4"/>
    <dgm:cxn modelId="{3E4A16B3-6CD1-4EB7-B5E1-5953D2FD6932}" type="presParOf" srcId="{733D9A81-AE5C-DE41-9E06-5F54734FC555}" destId="{584F5F05-CC34-4141-9951-BB1DF38DF599}" srcOrd="12" destOrd="0" presId="urn:microsoft.com/office/officeart/2005/8/layout/hierarchy4"/>
    <dgm:cxn modelId="{3C88F836-34C9-41EF-9EEF-FE7DE3197632}" type="presParOf" srcId="{584F5F05-CC34-4141-9951-BB1DF38DF599}" destId="{5056DEEE-6870-AB4D-AD32-E5EEBD79661B}" srcOrd="0" destOrd="0" presId="urn:microsoft.com/office/officeart/2005/8/layout/hierarchy4"/>
    <dgm:cxn modelId="{2271CA17-B812-4D91-B9A0-F83931EFE7DF}" type="presParOf" srcId="{584F5F05-CC34-4141-9951-BB1DF38DF599}" destId="{BF80D8FF-812E-2344-8B79-D24EC495B6C7}" srcOrd="1" destOrd="0" presId="urn:microsoft.com/office/officeart/2005/8/layout/hierarchy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283884-A0B8-A147-AEA6-4C94044DC8BE}" type="doc">
      <dgm:prSet loTypeId="urn:microsoft.com/office/officeart/2005/8/layout/hList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D85772-ECA1-6544-B86F-8F322991C2DF}">
      <dgm:prSet phldrT="[Text]"/>
      <dgm:spPr/>
      <dgm:t>
        <a:bodyPr/>
        <a:lstStyle/>
        <a:p>
          <a:r>
            <a:rPr lang="en-US" dirty="0" smtClean="0"/>
            <a:t> Founding Members</a:t>
          </a:r>
          <a:endParaRPr lang="en-US" dirty="0"/>
        </a:p>
      </dgm:t>
    </dgm:pt>
    <dgm:pt modelId="{638E366B-554E-4B4C-8BEA-0FC374E3DC16}" type="parTrans" cxnId="{BAC3A27A-BDA0-984A-A526-D19085772FF8}">
      <dgm:prSet/>
      <dgm:spPr/>
      <dgm:t>
        <a:bodyPr/>
        <a:lstStyle/>
        <a:p>
          <a:endParaRPr lang="en-US"/>
        </a:p>
      </dgm:t>
    </dgm:pt>
    <dgm:pt modelId="{24F9A077-BEF0-9A4B-B5FD-4A058EBCEBEB}" type="sibTrans" cxnId="{BAC3A27A-BDA0-984A-A526-D19085772FF8}">
      <dgm:prSet/>
      <dgm:spPr/>
      <dgm:t>
        <a:bodyPr/>
        <a:lstStyle/>
        <a:p>
          <a:endParaRPr lang="en-US"/>
        </a:p>
      </dgm:t>
    </dgm:pt>
    <dgm:pt modelId="{0F064E1B-A918-7349-9415-241D02F4F754}">
      <dgm:prSet phldrT="[Text]" custT="1"/>
      <dgm:spPr/>
      <dgm:t>
        <a:bodyPr/>
        <a:lstStyle/>
        <a:p>
          <a:r>
            <a:rPr lang="en-US" sz="2000" dirty="0" smtClean="0"/>
            <a:t>Acacia Network</a:t>
          </a:r>
          <a:endParaRPr lang="en-US" sz="2000" dirty="0"/>
        </a:p>
      </dgm:t>
    </dgm:pt>
    <dgm:pt modelId="{9E6CF0C4-8EAB-1F47-B084-C24C9D026697}" type="parTrans" cxnId="{D83BD5A4-446E-4B46-8B9B-7FD8486DFD54}">
      <dgm:prSet/>
      <dgm:spPr/>
      <dgm:t>
        <a:bodyPr/>
        <a:lstStyle/>
        <a:p>
          <a:endParaRPr lang="en-US"/>
        </a:p>
      </dgm:t>
    </dgm:pt>
    <dgm:pt modelId="{D8B7F6C6-1873-D14D-81A7-7D82C990A301}" type="sibTrans" cxnId="{D83BD5A4-446E-4B46-8B9B-7FD8486DFD54}">
      <dgm:prSet/>
      <dgm:spPr/>
      <dgm:t>
        <a:bodyPr/>
        <a:lstStyle/>
        <a:p>
          <a:endParaRPr lang="en-US"/>
        </a:p>
      </dgm:t>
    </dgm:pt>
    <dgm:pt modelId="{F0B0F640-6B4A-D84C-8B5E-A516E5C5C3E1}">
      <dgm:prSet phldrT="[Text]" custT="1"/>
      <dgm:spPr/>
      <dgm:t>
        <a:bodyPr/>
        <a:lstStyle/>
        <a:p>
          <a:r>
            <a:rPr lang="en-US" sz="2000" dirty="0" smtClean="0"/>
            <a:t>Bronx United IPA</a:t>
          </a:r>
          <a:endParaRPr lang="en-US" sz="2000" dirty="0"/>
        </a:p>
      </dgm:t>
    </dgm:pt>
    <dgm:pt modelId="{A6F74CC4-199E-6B4B-A169-CACB6B704B48}" type="parTrans" cxnId="{46050FB1-53BA-A94D-BBB3-96A95ED3A3C9}">
      <dgm:prSet/>
      <dgm:spPr/>
      <dgm:t>
        <a:bodyPr/>
        <a:lstStyle/>
        <a:p>
          <a:endParaRPr lang="en-US"/>
        </a:p>
      </dgm:t>
    </dgm:pt>
    <dgm:pt modelId="{A6C92638-BC2E-3A42-B6D1-9FF942A46EAA}" type="sibTrans" cxnId="{46050FB1-53BA-A94D-BBB3-96A95ED3A3C9}">
      <dgm:prSet/>
      <dgm:spPr/>
      <dgm:t>
        <a:bodyPr/>
        <a:lstStyle/>
        <a:p>
          <a:endParaRPr lang="en-US"/>
        </a:p>
      </dgm:t>
    </dgm:pt>
    <dgm:pt modelId="{0E81DB59-B42F-E346-A1B7-981CEE30FCEA}">
      <dgm:prSet phldrT="[Text]" custT="1"/>
      <dgm:spPr/>
      <dgm:t>
        <a:bodyPr/>
        <a:lstStyle/>
        <a:p>
          <a:r>
            <a:rPr lang="en-US" sz="2000" dirty="0" smtClean="0"/>
            <a:t>Institute for Family Health</a:t>
          </a:r>
          <a:endParaRPr lang="en-US" sz="2000" dirty="0"/>
        </a:p>
      </dgm:t>
    </dgm:pt>
    <dgm:pt modelId="{B3AD3975-6F09-1142-ABF5-F549A0457993}" type="parTrans" cxnId="{54632F69-7F9F-9C4B-B10B-AA58772D5DFB}">
      <dgm:prSet/>
      <dgm:spPr/>
      <dgm:t>
        <a:bodyPr/>
        <a:lstStyle/>
        <a:p>
          <a:endParaRPr lang="en-US"/>
        </a:p>
      </dgm:t>
    </dgm:pt>
    <dgm:pt modelId="{8E6DC520-8F2E-684C-8368-0B55DCF34671}" type="sibTrans" cxnId="{54632F69-7F9F-9C4B-B10B-AA58772D5DFB}">
      <dgm:prSet/>
      <dgm:spPr/>
      <dgm:t>
        <a:bodyPr/>
        <a:lstStyle/>
        <a:p>
          <a:endParaRPr lang="en-US"/>
        </a:p>
      </dgm:t>
    </dgm:pt>
    <dgm:pt modelId="{FEC9EA2E-7091-7E4F-B1B0-C033385D5C2C}">
      <dgm:prSet phldrT="[Text]"/>
      <dgm:spPr/>
      <dgm:t>
        <a:bodyPr/>
        <a:lstStyle/>
        <a:p>
          <a:r>
            <a:rPr lang="en-US" dirty="0" smtClean="0"/>
            <a:t>BPHC Steering Committee</a:t>
          </a:r>
          <a:endParaRPr lang="en-US" dirty="0"/>
        </a:p>
      </dgm:t>
    </dgm:pt>
    <dgm:pt modelId="{3719CDA4-2E72-9848-A520-BD772109A2A6}" type="parTrans" cxnId="{C7502385-187E-F941-8DFA-A164CC979BB6}">
      <dgm:prSet/>
      <dgm:spPr/>
      <dgm:t>
        <a:bodyPr/>
        <a:lstStyle/>
        <a:p>
          <a:endParaRPr lang="en-US"/>
        </a:p>
      </dgm:t>
    </dgm:pt>
    <dgm:pt modelId="{C5C3FEAB-B0CE-2148-A1BC-65BDB8C853EA}" type="sibTrans" cxnId="{C7502385-187E-F941-8DFA-A164CC979BB6}">
      <dgm:prSet/>
      <dgm:spPr/>
      <dgm:t>
        <a:bodyPr/>
        <a:lstStyle/>
        <a:p>
          <a:endParaRPr lang="en-US"/>
        </a:p>
      </dgm:t>
    </dgm:pt>
    <dgm:pt modelId="{F12FF95B-7E89-8F4E-9034-154F451668F4}">
      <dgm:prSet phldrT="[Text]" custT="1"/>
      <dgm:spPr/>
      <dgm:t>
        <a:bodyPr/>
        <a:lstStyle/>
        <a:p>
          <a:r>
            <a:rPr lang="en-US" sz="1400" dirty="0" smtClean="0"/>
            <a:t>1199 SEIU Healthcare Workers East</a:t>
          </a:r>
          <a:endParaRPr lang="en-US" sz="1400" dirty="0"/>
        </a:p>
      </dgm:t>
    </dgm:pt>
    <dgm:pt modelId="{83D38017-5F06-634D-9669-01E7F7015295}" type="parTrans" cxnId="{B2B1AEEB-83D8-014D-907A-54B0D8FBD479}">
      <dgm:prSet/>
      <dgm:spPr/>
      <dgm:t>
        <a:bodyPr/>
        <a:lstStyle/>
        <a:p>
          <a:endParaRPr lang="en-US"/>
        </a:p>
      </dgm:t>
    </dgm:pt>
    <dgm:pt modelId="{7FFBC87A-CB82-DD4F-B1BC-68B3B13C9749}" type="sibTrans" cxnId="{B2B1AEEB-83D8-014D-907A-54B0D8FBD479}">
      <dgm:prSet/>
      <dgm:spPr/>
      <dgm:t>
        <a:bodyPr/>
        <a:lstStyle/>
        <a:p>
          <a:endParaRPr lang="en-US"/>
        </a:p>
      </dgm:t>
    </dgm:pt>
    <dgm:pt modelId="{61CB6343-A3C7-984C-9E5E-77FD3DE0DB53}">
      <dgm:prSet phldrT="[Text]" custT="1"/>
      <dgm:spPr/>
      <dgm:t>
        <a:bodyPr/>
        <a:lstStyle/>
        <a:p>
          <a:r>
            <a:rPr lang="en-US" sz="1400" dirty="0" smtClean="0"/>
            <a:t>Acacia Network</a:t>
          </a:r>
          <a:endParaRPr lang="en-US" sz="1400" dirty="0"/>
        </a:p>
      </dgm:t>
    </dgm:pt>
    <dgm:pt modelId="{5A4D8213-BA41-2649-BC72-1E903C410021}" type="parTrans" cxnId="{70D91E8B-6DF2-B349-8D8C-B34D6A77C876}">
      <dgm:prSet/>
      <dgm:spPr/>
      <dgm:t>
        <a:bodyPr/>
        <a:lstStyle/>
        <a:p>
          <a:endParaRPr lang="en-US"/>
        </a:p>
      </dgm:t>
    </dgm:pt>
    <dgm:pt modelId="{2269F899-D134-2345-BF08-8F5200DAAE6B}" type="sibTrans" cxnId="{70D91E8B-6DF2-B349-8D8C-B34D6A77C876}">
      <dgm:prSet/>
      <dgm:spPr/>
      <dgm:t>
        <a:bodyPr/>
        <a:lstStyle/>
        <a:p>
          <a:endParaRPr lang="en-US"/>
        </a:p>
      </dgm:t>
    </dgm:pt>
    <dgm:pt modelId="{1C13027D-48E1-EB49-BFA1-8EDCAAC88BD2}">
      <dgm:prSet phldrT="[Text]" custT="1"/>
      <dgm:spPr/>
      <dgm:t>
        <a:bodyPr/>
        <a:lstStyle/>
        <a:p>
          <a:r>
            <a:rPr lang="en-US" sz="1400" dirty="0" smtClean="0"/>
            <a:t>Bronx United IPA</a:t>
          </a:r>
          <a:endParaRPr lang="en-US" sz="1400" dirty="0"/>
        </a:p>
      </dgm:t>
    </dgm:pt>
    <dgm:pt modelId="{C8FFE894-6AA8-C640-BF82-26BF88878763}" type="parTrans" cxnId="{D0D03F0A-82F1-9240-B2F3-89F4B8962E82}">
      <dgm:prSet/>
      <dgm:spPr/>
      <dgm:t>
        <a:bodyPr/>
        <a:lstStyle/>
        <a:p>
          <a:endParaRPr lang="en-US"/>
        </a:p>
      </dgm:t>
    </dgm:pt>
    <dgm:pt modelId="{7D3D5A8B-C6AD-3F40-9C5C-2865678AAE06}" type="sibTrans" cxnId="{D0D03F0A-82F1-9240-B2F3-89F4B8962E82}">
      <dgm:prSet/>
      <dgm:spPr/>
      <dgm:t>
        <a:bodyPr/>
        <a:lstStyle/>
        <a:p>
          <a:endParaRPr lang="en-US"/>
        </a:p>
      </dgm:t>
    </dgm:pt>
    <dgm:pt modelId="{5A46A6C7-83C1-1B40-9DF6-27953B9D013C}">
      <dgm:prSet phldrT="[Text]" custT="1"/>
      <dgm:spPr/>
      <dgm:t>
        <a:bodyPr/>
        <a:lstStyle/>
        <a:p>
          <a:r>
            <a:rPr lang="en-US" sz="2000" dirty="0" smtClean="0"/>
            <a:t>Montefiore Medical Center</a:t>
          </a:r>
          <a:endParaRPr lang="en-US" sz="2000" dirty="0"/>
        </a:p>
      </dgm:t>
    </dgm:pt>
    <dgm:pt modelId="{1A1BF514-09AA-3045-AFD6-5BBBAA5AF091}" type="parTrans" cxnId="{21125728-BD96-EF47-86F1-E0212B807D98}">
      <dgm:prSet/>
      <dgm:spPr/>
      <dgm:t>
        <a:bodyPr/>
        <a:lstStyle/>
        <a:p>
          <a:endParaRPr lang="en-US"/>
        </a:p>
      </dgm:t>
    </dgm:pt>
    <dgm:pt modelId="{A68131C4-5DDF-6A43-B91D-D20194DD6CF6}" type="sibTrans" cxnId="{21125728-BD96-EF47-86F1-E0212B807D98}">
      <dgm:prSet/>
      <dgm:spPr/>
      <dgm:t>
        <a:bodyPr/>
        <a:lstStyle/>
        <a:p>
          <a:endParaRPr lang="en-US"/>
        </a:p>
      </dgm:t>
    </dgm:pt>
    <dgm:pt modelId="{F12B44DB-4D2C-734F-B501-7BEA7EE9948E}">
      <dgm:prSet phldrT="[Text]" custT="1"/>
      <dgm:spPr/>
      <dgm:t>
        <a:bodyPr/>
        <a:lstStyle/>
        <a:p>
          <a:r>
            <a:rPr lang="en-US" sz="2000" dirty="0" smtClean="0"/>
            <a:t>Puerto Rican Family Institute</a:t>
          </a:r>
          <a:endParaRPr lang="en-US" sz="2000" dirty="0"/>
        </a:p>
      </dgm:t>
    </dgm:pt>
    <dgm:pt modelId="{B13B245C-EE27-BE4C-A811-A60C0779D318}" type="parTrans" cxnId="{48E585DC-3481-184F-90A5-2691E65D68A2}">
      <dgm:prSet/>
      <dgm:spPr/>
      <dgm:t>
        <a:bodyPr/>
        <a:lstStyle/>
        <a:p>
          <a:endParaRPr lang="en-US"/>
        </a:p>
      </dgm:t>
    </dgm:pt>
    <dgm:pt modelId="{525D1BB0-94CC-7448-A40D-3F7B3A3126DB}" type="sibTrans" cxnId="{48E585DC-3481-184F-90A5-2691E65D68A2}">
      <dgm:prSet/>
      <dgm:spPr/>
      <dgm:t>
        <a:bodyPr/>
        <a:lstStyle/>
        <a:p>
          <a:endParaRPr lang="en-US"/>
        </a:p>
      </dgm:t>
    </dgm:pt>
    <dgm:pt modelId="{01998CA1-3890-594C-A4FD-05F0092F8581}">
      <dgm:prSet phldrT="[Text]" custT="1"/>
      <dgm:spPr/>
      <dgm:t>
        <a:bodyPr/>
        <a:lstStyle/>
        <a:p>
          <a:r>
            <a:rPr lang="en-US" sz="2000" dirty="0" smtClean="0"/>
            <a:t>SBH Health System</a:t>
          </a:r>
          <a:endParaRPr lang="en-US" sz="2000" dirty="0"/>
        </a:p>
      </dgm:t>
    </dgm:pt>
    <dgm:pt modelId="{E725C7A6-1AE1-E144-B09D-F4D394A431E9}" type="parTrans" cxnId="{E26C346A-BD09-3941-B955-17D292404F9A}">
      <dgm:prSet/>
      <dgm:spPr/>
      <dgm:t>
        <a:bodyPr/>
        <a:lstStyle/>
        <a:p>
          <a:endParaRPr lang="en-US"/>
        </a:p>
      </dgm:t>
    </dgm:pt>
    <dgm:pt modelId="{1A54DA7D-13B7-7249-B3A5-8FA137A94FE3}" type="sibTrans" cxnId="{E26C346A-BD09-3941-B955-17D292404F9A}">
      <dgm:prSet/>
      <dgm:spPr/>
      <dgm:t>
        <a:bodyPr/>
        <a:lstStyle/>
        <a:p>
          <a:endParaRPr lang="en-US"/>
        </a:p>
      </dgm:t>
    </dgm:pt>
    <dgm:pt modelId="{F4405CFB-CE54-E549-8CEC-7D8C574EA787}">
      <dgm:prSet phldrT="[Text]" custT="1"/>
      <dgm:spPr/>
      <dgm:t>
        <a:bodyPr/>
        <a:lstStyle/>
        <a:p>
          <a:r>
            <a:rPr lang="en-US" sz="2000" dirty="0" smtClean="0"/>
            <a:t>Union Community Health Center</a:t>
          </a:r>
          <a:endParaRPr lang="en-US" sz="2000" dirty="0"/>
        </a:p>
      </dgm:t>
    </dgm:pt>
    <dgm:pt modelId="{5B9EBD2E-541B-7F44-A384-436B254CF9F6}" type="parTrans" cxnId="{D998D0AA-B23C-CB44-B4BC-4A4C1A5303A8}">
      <dgm:prSet/>
      <dgm:spPr/>
      <dgm:t>
        <a:bodyPr/>
        <a:lstStyle/>
        <a:p>
          <a:endParaRPr lang="en-US"/>
        </a:p>
      </dgm:t>
    </dgm:pt>
    <dgm:pt modelId="{F39FB21F-C07A-C744-8D62-3A547C5599BB}" type="sibTrans" cxnId="{D998D0AA-B23C-CB44-B4BC-4A4C1A5303A8}">
      <dgm:prSet/>
      <dgm:spPr/>
      <dgm:t>
        <a:bodyPr/>
        <a:lstStyle/>
        <a:p>
          <a:endParaRPr lang="en-US"/>
        </a:p>
      </dgm:t>
    </dgm:pt>
    <dgm:pt modelId="{3F5C314C-D42E-9145-91BD-DB0C48AB5DE3}">
      <dgm:prSet phldrT="[Text]" custT="1"/>
      <dgm:spPr/>
      <dgm:t>
        <a:bodyPr/>
        <a:lstStyle/>
        <a:p>
          <a:r>
            <a:rPr lang="en-US" sz="1400" dirty="0" err="1" smtClean="0"/>
            <a:t>Centerlight</a:t>
          </a:r>
          <a:r>
            <a:rPr lang="en-US" sz="1400" dirty="0" smtClean="0"/>
            <a:t> Health System</a:t>
          </a:r>
          <a:endParaRPr lang="en-US" sz="1400" dirty="0"/>
        </a:p>
      </dgm:t>
    </dgm:pt>
    <dgm:pt modelId="{48F17184-BDD4-1748-ABEB-53329CC6BF13}" type="parTrans" cxnId="{3E1E06B9-33D8-FC4F-9794-1486E5E57354}">
      <dgm:prSet/>
      <dgm:spPr/>
      <dgm:t>
        <a:bodyPr/>
        <a:lstStyle/>
        <a:p>
          <a:endParaRPr lang="en-US"/>
        </a:p>
      </dgm:t>
    </dgm:pt>
    <dgm:pt modelId="{163771BF-F154-6441-B28D-C6764C029C55}" type="sibTrans" cxnId="{3E1E06B9-33D8-FC4F-9794-1486E5E57354}">
      <dgm:prSet/>
      <dgm:spPr/>
      <dgm:t>
        <a:bodyPr/>
        <a:lstStyle/>
        <a:p>
          <a:endParaRPr lang="en-US"/>
        </a:p>
      </dgm:t>
    </dgm:pt>
    <dgm:pt modelId="{8A31B162-C4CA-524B-BF36-1526924DB27F}">
      <dgm:prSet phldrT="[Text]" custT="1"/>
      <dgm:spPr/>
      <dgm:t>
        <a:bodyPr/>
        <a:lstStyle/>
        <a:p>
          <a:r>
            <a:rPr lang="en-US" sz="1400" dirty="0" smtClean="0"/>
            <a:t>Institute for Family Health</a:t>
          </a:r>
          <a:endParaRPr lang="en-US" sz="1400" dirty="0"/>
        </a:p>
      </dgm:t>
    </dgm:pt>
    <dgm:pt modelId="{F24A8C27-573A-5D4B-9603-2E0A8552530D}" type="parTrans" cxnId="{F24DB846-E41E-1946-80FB-48496372B951}">
      <dgm:prSet/>
      <dgm:spPr/>
      <dgm:t>
        <a:bodyPr/>
        <a:lstStyle/>
        <a:p>
          <a:endParaRPr lang="en-US"/>
        </a:p>
      </dgm:t>
    </dgm:pt>
    <dgm:pt modelId="{C03D8754-F860-764E-9202-377BB0DAA00C}" type="sibTrans" cxnId="{F24DB846-E41E-1946-80FB-48496372B951}">
      <dgm:prSet/>
      <dgm:spPr/>
      <dgm:t>
        <a:bodyPr/>
        <a:lstStyle/>
        <a:p>
          <a:endParaRPr lang="en-US"/>
        </a:p>
      </dgm:t>
    </dgm:pt>
    <dgm:pt modelId="{AA656720-EA73-7A40-BC98-2813F2FCA468}">
      <dgm:prSet phldrT="[Text]" custT="1"/>
      <dgm:spPr/>
      <dgm:t>
        <a:bodyPr/>
        <a:lstStyle/>
        <a:p>
          <a:r>
            <a:rPr lang="en-US" sz="1400" dirty="0" smtClean="0"/>
            <a:t>Montefiore Medical Center</a:t>
          </a:r>
          <a:endParaRPr lang="en-US" sz="1400" dirty="0"/>
        </a:p>
      </dgm:t>
    </dgm:pt>
    <dgm:pt modelId="{2FC0ABAD-CB99-004D-BD0D-C17B3A3DAEFA}" type="parTrans" cxnId="{ED1C05EE-78F4-6542-B0AF-266F014F625A}">
      <dgm:prSet/>
      <dgm:spPr/>
      <dgm:t>
        <a:bodyPr/>
        <a:lstStyle/>
        <a:p>
          <a:endParaRPr lang="en-US"/>
        </a:p>
      </dgm:t>
    </dgm:pt>
    <dgm:pt modelId="{31E3F0E3-357D-A649-8CB1-D5074C999021}" type="sibTrans" cxnId="{ED1C05EE-78F4-6542-B0AF-266F014F625A}">
      <dgm:prSet/>
      <dgm:spPr/>
      <dgm:t>
        <a:bodyPr/>
        <a:lstStyle/>
        <a:p>
          <a:endParaRPr lang="en-US"/>
        </a:p>
      </dgm:t>
    </dgm:pt>
    <dgm:pt modelId="{05197F86-B80A-A44F-8FFE-A1D025C82A9B}">
      <dgm:prSet phldrT="[Text]" custT="1"/>
      <dgm:spPr/>
      <dgm:t>
        <a:bodyPr/>
        <a:lstStyle/>
        <a:p>
          <a:r>
            <a:rPr lang="en-US" sz="1400" dirty="0" smtClean="0"/>
            <a:t>Morris Heights Health Center</a:t>
          </a:r>
          <a:endParaRPr lang="en-US" sz="1400" dirty="0"/>
        </a:p>
      </dgm:t>
    </dgm:pt>
    <dgm:pt modelId="{1A994F97-0BA5-8E4E-BFA6-625BEBB2249E}" type="parTrans" cxnId="{A4185EE7-E092-B842-BE0A-8A270ABD036A}">
      <dgm:prSet/>
      <dgm:spPr/>
      <dgm:t>
        <a:bodyPr/>
        <a:lstStyle/>
        <a:p>
          <a:endParaRPr lang="en-US"/>
        </a:p>
      </dgm:t>
    </dgm:pt>
    <dgm:pt modelId="{8E14F855-39CA-A34E-8925-9381B99F5B2E}" type="sibTrans" cxnId="{A4185EE7-E092-B842-BE0A-8A270ABD036A}">
      <dgm:prSet/>
      <dgm:spPr/>
      <dgm:t>
        <a:bodyPr/>
        <a:lstStyle/>
        <a:p>
          <a:endParaRPr lang="en-US"/>
        </a:p>
      </dgm:t>
    </dgm:pt>
    <dgm:pt modelId="{9A1003D2-D651-2147-ABB3-31EE8FD7EBBD}">
      <dgm:prSet phldrT="[Text]" custT="1"/>
      <dgm:spPr/>
      <dgm:t>
        <a:bodyPr/>
        <a:lstStyle/>
        <a:p>
          <a:r>
            <a:rPr lang="en-US" sz="1400" dirty="0" smtClean="0"/>
            <a:t>Puerto Rican Family Institute</a:t>
          </a:r>
          <a:endParaRPr lang="en-US" sz="1400" dirty="0"/>
        </a:p>
      </dgm:t>
    </dgm:pt>
    <dgm:pt modelId="{81B01E62-9C50-E64E-8B71-1BB0AFA4FA19}" type="parTrans" cxnId="{EC9C7150-1656-3149-B262-2A48C186880C}">
      <dgm:prSet/>
      <dgm:spPr/>
      <dgm:t>
        <a:bodyPr/>
        <a:lstStyle/>
        <a:p>
          <a:endParaRPr lang="en-US"/>
        </a:p>
      </dgm:t>
    </dgm:pt>
    <dgm:pt modelId="{69A03964-6850-0145-B270-2908B4FC068E}" type="sibTrans" cxnId="{EC9C7150-1656-3149-B262-2A48C186880C}">
      <dgm:prSet/>
      <dgm:spPr/>
      <dgm:t>
        <a:bodyPr/>
        <a:lstStyle/>
        <a:p>
          <a:endParaRPr lang="en-US"/>
        </a:p>
      </dgm:t>
    </dgm:pt>
    <dgm:pt modelId="{4A3B6461-EE53-7C42-AB56-C72E2050C6AA}">
      <dgm:prSet phldrT="[Text]" custT="1"/>
      <dgm:spPr/>
      <dgm:t>
        <a:bodyPr/>
        <a:lstStyle/>
        <a:p>
          <a:r>
            <a:rPr lang="en-US" sz="1400" dirty="0" smtClean="0"/>
            <a:t>SBH Health System</a:t>
          </a:r>
          <a:endParaRPr lang="en-US" sz="1400" dirty="0"/>
        </a:p>
      </dgm:t>
    </dgm:pt>
    <dgm:pt modelId="{1CF20E11-13DE-094A-BDC6-E22B1C3CAFF0}" type="parTrans" cxnId="{F1FA1ADB-EDEC-994E-911E-07B134BE6EDD}">
      <dgm:prSet/>
      <dgm:spPr/>
      <dgm:t>
        <a:bodyPr/>
        <a:lstStyle/>
        <a:p>
          <a:endParaRPr lang="en-US"/>
        </a:p>
      </dgm:t>
    </dgm:pt>
    <dgm:pt modelId="{4B7DE833-CA81-2742-99B7-12D64CC42026}" type="sibTrans" cxnId="{F1FA1ADB-EDEC-994E-911E-07B134BE6EDD}">
      <dgm:prSet/>
      <dgm:spPr/>
      <dgm:t>
        <a:bodyPr/>
        <a:lstStyle/>
        <a:p>
          <a:endParaRPr lang="en-US"/>
        </a:p>
      </dgm:t>
    </dgm:pt>
    <dgm:pt modelId="{E3B90FCB-7FAD-2C49-B1A4-8CA74F31533E}">
      <dgm:prSet phldrT="[Text]" custT="1"/>
      <dgm:spPr/>
      <dgm:t>
        <a:bodyPr/>
        <a:lstStyle/>
        <a:p>
          <a:r>
            <a:rPr lang="en-US" sz="1400" dirty="0" smtClean="0"/>
            <a:t>Union Community Health Center</a:t>
          </a:r>
          <a:endParaRPr lang="en-US" sz="1400" dirty="0"/>
        </a:p>
      </dgm:t>
    </dgm:pt>
    <dgm:pt modelId="{AB011CB3-D878-0145-A9E0-FC88EC64B054}" type="parTrans" cxnId="{49676B96-5E5E-2546-AA9A-9F4D86B9A092}">
      <dgm:prSet/>
      <dgm:spPr/>
      <dgm:t>
        <a:bodyPr/>
        <a:lstStyle/>
        <a:p>
          <a:endParaRPr lang="en-US"/>
        </a:p>
      </dgm:t>
    </dgm:pt>
    <dgm:pt modelId="{53E1199D-A941-A243-90C3-E22A319812B5}" type="sibTrans" cxnId="{49676B96-5E5E-2546-AA9A-9F4D86B9A092}">
      <dgm:prSet/>
      <dgm:spPr/>
      <dgm:t>
        <a:bodyPr/>
        <a:lstStyle/>
        <a:p>
          <a:endParaRPr lang="en-US"/>
        </a:p>
      </dgm:t>
    </dgm:pt>
    <dgm:pt modelId="{DE7DEF69-5E73-574F-A0F3-57F897010E8B}">
      <dgm:prSet phldrT="[Text]" custT="1"/>
      <dgm:spPr/>
      <dgm:t>
        <a:bodyPr/>
        <a:lstStyle/>
        <a:p>
          <a:r>
            <a:rPr lang="en-US" sz="1400" dirty="0" smtClean="0"/>
            <a:t>Visiting Nurse Service of New York</a:t>
          </a:r>
          <a:endParaRPr lang="en-US" sz="1400" dirty="0"/>
        </a:p>
      </dgm:t>
    </dgm:pt>
    <dgm:pt modelId="{FB35C4ED-6DB7-1947-9B30-57667C52AD65}" type="parTrans" cxnId="{928F0D52-C235-4D44-90A9-BA66136B6DA6}">
      <dgm:prSet/>
      <dgm:spPr/>
      <dgm:t>
        <a:bodyPr/>
        <a:lstStyle/>
        <a:p>
          <a:endParaRPr lang="en-US"/>
        </a:p>
      </dgm:t>
    </dgm:pt>
    <dgm:pt modelId="{0EF621DA-9728-9846-AF6A-102FC5B8FEBD}" type="sibTrans" cxnId="{928F0D52-C235-4D44-90A9-BA66136B6DA6}">
      <dgm:prSet/>
      <dgm:spPr/>
      <dgm:t>
        <a:bodyPr/>
        <a:lstStyle/>
        <a:p>
          <a:endParaRPr lang="en-US"/>
        </a:p>
      </dgm:t>
    </dgm:pt>
    <dgm:pt modelId="{91B165FA-8328-4122-A82D-0C4094BA06B7}">
      <dgm:prSet phldrT="[Text]" custT="1"/>
      <dgm:spPr/>
      <dgm:t>
        <a:bodyPr/>
        <a:lstStyle/>
        <a:p>
          <a:r>
            <a:rPr lang="en-US" sz="2000" dirty="0" smtClean="0"/>
            <a:t>Morris Heights Health Center</a:t>
          </a:r>
          <a:endParaRPr lang="en-US" sz="2000" dirty="0"/>
        </a:p>
      </dgm:t>
    </dgm:pt>
    <dgm:pt modelId="{CC588C69-F2FB-4814-8FF5-8E0B9D2D5C70}" type="parTrans" cxnId="{0E8E780D-9235-42FC-9C07-3DB026A4CDE4}">
      <dgm:prSet/>
      <dgm:spPr/>
      <dgm:t>
        <a:bodyPr/>
        <a:lstStyle/>
        <a:p>
          <a:endParaRPr lang="en-US"/>
        </a:p>
      </dgm:t>
    </dgm:pt>
    <dgm:pt modelId="{96243A39-EDA2-4D89-BB01-1E1698093815}" type="sibTrans" cxnId="{0E8E780D-9235-42FC-9C07-3DB026A4CDE4}">
      <dgm:prSet/>
      <dgm:spPr/>
      <dgm:t>
        <a:bodyPr/>
        <a:lstStyle/>
        <a:p>
          <a:endParaRPr lang="en-US"/>
        </a:p>
      </dgm:t>
    </dgm:pt>
    <dgm:pt modelId="{7FE4EA1D-8484-DF4A-A1A8-13524B6CB943}" type="pres">
      <dgm:prSet presAssocID="{2D283884-A0B8-A147-AEA6-4C94044DC8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E490EE-0D9C-BE43-B584-AA5933CD8B2E}" type="pres">
      <dgm:prSet presAssocID="{31D85772-ECA1-6544-B86F-8F322991C2DF}" presName="composite" presStyleCnt="0"/>
      <dgm:spPr/>
      <dgm:t>
        <a:bodyPr/>
        <a:lstStyle/>
        <a:p>
          <a:endParaRPr lang="en-US"/>
        </a:p>
      </dgm:t>
    </dgm:pt>
    <dgm:pt modelId="{11519725-C5A1-584B-9F3D-0655C8478D40}" type="pres">
      <dgm:prSet presAssocID="{31D85772-ECA1-6544-B86F-8F322991C2D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08F24-02DA-724E-AC90-B208B457CAB1}" type="pres">
      <dgm:prSet presAssocID="{31D85772-ECA1-6544-B86F-8F322991C2D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51917-4B9E-D246-8BD6-493C2F4119C8}" type="pres">
      <dgm:prSet presAssocID="{24F9A077-BEF0-9A4B-B5FD-4A058EBCEBEB}" presName="space" presStyleCnt="0"/>
      <dgm:spPr/>
      <dgm:t>
        <a:bodyPr/>
        <a:lstStyle/>
        <a:p>
          <a:endParaRPr lang="en-US"/>
        </a:p>
      </dgm:t>
    </dgm:pt>
    <dgm:pt modelId="{001B5EC3-1187-4448-BFED-E1C89B70E9CF}" type="pres">
      <dgm:prSet presAssocID="{FEC9EA2E-7091-7E4F-B1B0-C033385D5C2C}" presName="composite" presStyleCnt="0"/>
      <dgm:spPr/>
      <dgm:t>
        <a:bodyPr/>
        <a:lstStyle/>
        <a:p>
          <a:endParaRPr lang="en-US"/>
        </a:p>
      </dgm:t>
    </dgm:pt>
    <dgm:pt modelId="{7038AF04-1738-AB4B-A277-B39AA54E416F}" type="pres">
      <dgm:prSet presAssocID="{FEC9EA2E-7091-7E4F-B1B0-C033385D5C2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764524-383C-B340-9D25-592FCA62B825}" type="pres">
      <dgm:prSet presAssocID="{FEC9EA2E-7091-7E4F-B1B0-C033385D5C2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2A4571-F496-4289-8B7C-D9B58C9B0D1B}" type="presOf" srcId="{1C13027D-48E1-EB49-BFA1-8EDCAAC88BD2}" destId="{FB764524-383C-B340-9D25-592FCA62B825}" srcOrd="0" destOrd="2" presId="urn:microsoft.com/office/officeart/2005/8/layout/hList1"/>
    <dgm:cxn modelId="{48E585DC-3481-184F-90A5-2691E65D68A2}" srcId="{31D85772-ECA1-6544-B86F-8F322991C2DF}" destId="{F12B44DB-4D2C-734F-B501-7BEA7EE9948E}" srcOrd="5" destOrd="0" parTransId="{B13B245C-EE27-BE4C-A811-A60C0779D318}" sibTransId="{525D1BB0-94CC-7448-A40D-3F7B3A3126DB}"/>
    <dgm:cxn modelId="{D0D03F0A-82F1-9240-B2F3-89F4B8962E82}" srcId="{FEC9EA2E-7091-7E4F-B1B0-C033385D5C2C}" destId="{1C13027D-48E1-EB49-BFA1-8EDCAAC88BD2}" srcOrd="2" destOrd="0" parTransId="{C8FFE894-6AA8-C640-BF82-26BF88878763}" sibTransId="{7D3D5A8B-C6AD-3F40-9C5C-2865678AAE06}"/>
    <dgm:cxn modelId="{776A4C06-5E60-4AC3-A5E9-C0803ACAFEF8}" type="presOf" srcId="{F0B0F640-6B4A-D84C-8B5E-A516E5C5C3E1}" destId="{2F608F24-02DA-724E-AC90-B208B457CAB1}" srcOrd="0" destOrd="1" presId="urn:microsoft.com/office/officeart/2005/8/layout/hList1"/>
    <dgm:cxn modelId="{D83BD5A4-446E-4B46-8B9B-7FD8486DFD54}" srcId="{31D85772-ECA1-6544-B86F-8F322991C2DF}" destId="{0F064E1B-A918-7349-9415-241D02F4F754}" srcOrd="0" destOrd="0" parTransId="{9E6CF0C4-8EAB-1F47-B084-C24C9D026697}" sibTransId="{D8B7F6C6-1873-D14D-81A7-7D82C990A301}"/>
    <dgm:cxn modelId="{F24DB846-E41E-1946-80FB-48496372B951}" srcId="{FEC9EA2E-7091-7E4F-B1B0-C033385D5C2C}" destId="{8A31B162-C4CA-524B-BF36-1526924DB27F}" srcOrd="4" destOrd="0" parTransId="{F24A8C27-573A-5D4B-9603-2E0A8552530D}" sibTransId="{C03D8754-F860-764E-9202-377BB0DAA00C}"/>
    <dgm:cxn modelId="{ED1C05EE-78F4-6542-B0AF-266F014F625A}" srcId="{FEC9EA2E-7091-7E4F-B1B0-C033385D5C2C}" destId="{AA656720-EA73-7A40-BC98-2813F2FCA468}" srcOrd="5" destOrd="0" parTransId="{2FC0ABAD-CB99-004D-BD0D-C17B3A3DAEFA}" sibTransId="{31E3F0E3-357D-A649-8CB1-D5074C999021}"/>
    <dgm:cxn modelId="{2741333E-718B-4AB6-B6EC-49F9BE00B1C2}" type="presOf" srcId="{F12B44DB-4D2C-734F-B501-7BEA7EE9948E}" destId="{2F608F24-02DA-724E-AC90-B208B457CAB1}" srcOrd="0" destOrd="5" presId="urn:microsoft.com/office/officeart/2005/8/layout/hList1"/>
    <dgm:cxn modelId="{70D91E8B-6DF2-B349-8D8C-B34D6A77C876}" srcId="{FEC9EA2E-7091-7E4F-B1B0-C033385D5C2C}" destId="{61CB6343-A3C7-984C-9E5E-77FD3DE0DB53}" srcOrd="1" destOrd="0" parTransId="{5A4D8213-BA41-2649-BC72-1E903C410021}" sibTransId="{2269F899-D134-2345-BF08-8F5200DAAE6B}"/>
    <dgm:cxn modelId="{90761015-139C-4AD8-A48B-D3BDB6E12C87}" type="presOf" srcId="{F4405CFB-CE54-E549-8CEC-7D8C574EA787}" destId="{2F608F24-02DA-724E-AC90-B208B457CAB1}" srcOrd="0" destOrd="7" presId="urn:microsoft.com/office/officeart/2005/8/layout/hList1"/>
    <dgm:cxn modelId="{EC9C7150-1656-3149-B262-2A48C186880C}" srcId="{FEC9EA2E-7091-7E4F-B1B0-C033385D5C2C}" destId="{9A1003D2-D651-2147-ABB3-31EE8FD7EBBD}" srcOrd="7" destOrd="0" parTransId="{81B01E62-9C50-E64E-8B71-1BB0AFA4FA19}" sibTransId="{69A03964-6850-0145-B270-2908B4FC068E}"/>
    <dgm:cxn modelId="{A8560237-E81F-41C1-8DC8-6ED277510D93}" type="presOf" srcId="{E3B90FCB-7FAD-2C49-B1A4-8CA74F31533E}" destId="{FB764524-383C-B340-9D25-592FCA62B825}" srcOrd="0" destOrd="9" presId="urn:microsoft.com/office/officeart/2005/8/layout/hList1"/>
    <dgm:cxn modelId="{D809CD9F-EC4D-4AF2-AE58-8178283F26E6}" type="presOf" srcId="{8A31B162-C4CA-524B-BF36-1526924DB27F}" destId="{FB764524-383C-B340-9D25-592FCA62B825}" srcOrd="0" destOrd="4" presId="urn:microsoft.com/office/officeart/2005/8/layout/hList1"/>
    <dgm:cxn modelId="{D46119CD-9DFD-450C-98A6-23F95F583663}" type="presOf" srcId="{0F064E1B-A918-7349-9415-241D02F4F754}" destId="{2F608F24-02DA-724E-AC90-B208B457CAB1}" srcOrd="0" destOrd="0" presId="urn:microsoft.com/office/officeart/2005/8/layout/hList1"/>
    <dgm:cxn modelId="{3E1E06B9-33D8-FC4F-9794-1486E5E57354}" srcId="{FEC9EA2E-7091-7E4F-B1B0-C033385D5C2C}" destId="{3F5C314C-D42E-9145-91BD-DB0C48AB5DE3}" srcOrd="3" destOrd="0" parTransId="{48F17184-BDD4-1748-ABEB-53329CC6BF13}" sibTransId="{163771BF-F154-6441-B28D-C6764C029C55}"/>
    <dgm:cxn modelId="{BAC3A27A-BDA0-984A-A526-D19085772FF8}" srcId="{2D283884-A0B8-A147-AEA6-4C94044DC8BE}" destId="{31D85772-ECA1-6544-B86F-8F322991C2DF}" srcOrd="0" destOrd="0" parTransId="{638E366B-554E-4B4C-8BEA-0FC374E3DC16}" sibTransId="{24F9A077-BEF0-9A4B-B5FD-4A058EBCEBEB}"/>
    <dgm:cxn modelId="{D756D471-600F-4129-8069-CCE814E18C8B}" type="presOf" srcId="{F12FF95B-7E89-8F4E-9034-154F451668F4}" destId="{FB764524-383C-B340-9D25-592FCA62B825}" srcOrd="0" destOrd="0" presId="urn:microsoft.com/office/officeart/2005/8/layout/hList1"/>
    <dgm:cxn modelId="{F1FA1ADB-EDEC-994E-911E-07B134BE6EDD}" srcId="{FEC9EA2E-7091-7E4F-B1B0-C033385D5C2C}" destId="{4A3B6461-EE53-7C42-AB56-C72E2050C6AA}" srcOrd="8" destOrd="0" parTransId="{1CF20E11-13DE-094A-BDC6-E22B1C3CAFF0}" sibTransId="{4B7DE833-CA81-2742-99B7-12D64CC42026}"/>
    <dgm:cxn modelId="{49676B96-5E5E-2546-AA9A-9F4D86B9A092}" srcId="{FEC9EA2E-7091-7E4F-B1B0-C033385D5C2C}" destId="{E3B90FCB-7FAD-2C49-B1A4-8CA74F31533E}" srcOrd="9" destOrd="0" parTransId="{AB011CB3-D878-0145-A9E0-FC88EC64B054}" sibTransId="{53E1199D-A941-A243-90C3-E22A319812B5}"/>
    <dgm:cxn modelId="{9D8384CC-92F8-4A58-9D45-2CDD32D6A5C0}" type="presOf" srcId="{91B165FA-8328-4122-A82D-0C4094BA06B7}" destId="{2F608F24-02DA-724E-AC90-B208B457CAB1}" srcOrd="0" destOrd="4" presId="urn:microsoft.com/office/officeart/2005/8/layout/hList1"/>
    <dgm:cxn modelId="{46050FB1-53BA-A94D-BBB3-96A95ED3A3C9}" srcId="{31D85772-ECA1-6544-B86F-8F322991C2DF}" destId="{F0B0F640-6B4A-D84C-8B5E-A516E5C5C3E1}" srcOrd="1" destOrd="0" parTransId="{A6F74CC4-199E-6B4B-A169-CACB6B704B48}" sibTransId="{A6C92638-BC2E-3A42-B6D1-9FF942A46EAA}"/>
    <dgm:cxn modelId="{C7502385-187E-F941-8DFA-A164CC979BB6}" srcId="{2D283884-A0B8-A147-AEA6-4C94044DC8BE}" destId="{FEC9EA2E-7091-7E4F-B1B0-C033385D5C2C}" srcOrd="1" destOrd="0" parTransId="{3719CDA4-2E72-9848-A520-BD772109A2A6}" sibTransId="{C5C3FEAB-B0CE-2148-A1BC-65BDB8C853EA}"/>
    <dgm:cxn modelId="{F5E3C0B9-03E5-4288-8687-ABB07C8FF913}" type="presOf" srcId="{61CB6343-A3C7-984C-9E5E-77FD3DE0DB53}" destId="{FB764524-383C-B340-9D25-592FCA62B825}" srcOrd="0" destOrd="1" presId="urn:microsoft.com/office/officeart/2005/8/layout/hList1"/>
    <dgm:cxn modelId="{B2B1AEEB-83D8-014D-907A-54B0D8FBD479}" srcId="{FEC9EA2E-7091-7E4F-B1B0-C033385D5C2C}" destId="{F12FF95B-7E89-8F4E-9034-154F451668F4}" srcOrd="0" destOrd="0" parTransId="{83D38017-5F06-634D-9669-01E7F7015295}" sibTransId="{7FFBC87A-CB82-DD4F-B1BC-68B3B13C9749}"/>
    <dgm:cxn modelId="{89BF013E-E9C1-469D-B94C-7A686C65E524}" type="presOf" srcId="{9A1003D2-D651-2147-ABB3-31EE8FD7EBBD}" destId="{FB764524-383C-B340-9D25-592FCA62B825}" srcOrd="0" destOrd="7" presId="urn:microsoft.com/office/officeart/2005/8/layout/hList1"/>
    <dgm:cxn modelId="{A363B813-96CB-4A84-8465-69A906E93CB9}" type="presOf" srcId="{2D283884-A0B8-A147-AEA6-4C94044DC8BE}" destId="{7FE4EA1D-8484-DF4A-A1A8-13524B6CB943}" srcOrd="0" destOrd="0" presId="urn:microsoft.com/office/officeart/2005/8/layout/hList1"/>
    <dgm:cxn modelId="{D998D0AA-B23C-CB44-B4BC-4A4C1A5303A8}" srcId="{31D85772-ECA1-6544-B86F-8F322991C2DF}" destId="{F4405CFB-CE54-E549-8CEC-7D8C574EA787}" srcOrd="7" destOrd="0" parTransId="{5B9EBD2E-541B-7F44-A384-436B254CF9F6}" sibTransId="{F39FB21F-C07A-C744-8D62-3A547C5599BB}"/>
    <dgm:cxn modelId="{E26C346A-BD09-3941-B955-17D292404F9A}" srcId="{31D85772-ECA1-6544-B86F-8F322991C2DF}" destId="{01998CA1-3890-594C-A4FD-05F0092F8581}" srcOrd="6" destOrd="0" parTransId="{E725C7A6-1AE1-E144-B09D-F4D394A431E9}" sibTransId="{1A54DA7D-13B7-7249-B3A5-8FA137A94FE3}"/>
    <dgm:cxn modelId="{4E931E9D-D9EF-48FA-83F1-D0F45F6F0571}" type="presOf" srcId="{3F5C314C-D42E-9145-91BD-DB0C48AB5DE3}" destId="{FB764524-383C-B340-9D25-592FCA62B825}" srcOrd="0" destOrd="3" presId="urn:microsoft.com/office/officeart/2005/8/layout/hList1"/>
    <dgm:cxn modelId="{54632F69-7F9F-9C4B-B10B-AA58772D5DFB}" srcId="{31D85772-ECA1-6544-B86F-8F322991C2DF}" destId="{0E81DB59-B42F-E346-A1B7-981CEE30FCEA}" srcOrd="2" destOrd="0" parTransId="{B3AD3975-6F09-1142-ABF5-F549A0457993}" sibTransId="{8E6DC520-8F2E-684C-8368-0B55DCF34671}"/>
    <dgm:cxn modelId="{80E82E4E-259E-40F4-B114-A8AAD5A8D6C4}" type="presOf" srcId="{05197F86-B80A-A44F-8FFE-A1D025C82A9B}" destId="{FB764524-383C-B340-9D25-592FCA62B825}" srcOrd="0" destOrd="6" presId="urn:microsoft.com/office/officeart/2005/8/layout/hList1"/>
    <dgm:cxn modelId="{A4185EE7-E092-B842-BE0A-8A270ABD036A}" srcId="{FEC9EA2E-7091-7E4F-B1B0-C033385D5C2C}" destId="{05197F86-B80A-A44F-8FFE-A1D025C82A9B}" srcOrd="6" destOrd="0" parTransId="{1A994F97-0BA5-8E4E-BFA6-625BEBB2249E}" sibTransId="{8E14F855-39CA-A34E-8925-9381B99F5B2E}"/>
    <dgm:cxn modelId="{21125728-BD96-EF47-86F1-E0212B807D98}" srcId="{31D85772-ECA1-6544-B86F-8F322991C2DF}" destId="{5A46A6C7-83C1-1B40-9DF6-27953B9D013C}" srcOrd="3" destOrd="0" parTransId="{1A1BF514-09AA-3045-AFD6-5BBBAA5AF091}" sibTransId="{A68131C4-5DDF-6A43-B91D-D20194DD6CF6}"/>
    <dgm:cxn modelId="{C60D90C7-6373-404A-989D-291D94642534}" type="presOf" srcId="{4A3B6461-EE53-7C42-AB56-C72E2050C6AA}" destId="{FB764524-383C-B340-9D25-592FCA62B825}" srcOrd="0" destOrd="8" presId="urn:microsoft.com/office/officeart/2005/8/layout/hList1"/>
    <dgm:cxn modelId="{8D47F8DC-6FE4-4F9B-A68D-7B40C53875CF}" type="presOf" srcId="{5A46A6C7-83C1-1B40-9DF6-27953B9D013C}" destId="{2F608F24-02DA-724E-AC90-B208B457CAB1}" srcOrd="0" destOrd="3" presId="urn:microsoft.com/office/officeart/2005/8/layout/hList1"/>
    <dgm:cxn modelId="{1AC04F71-2269-4A74-B31C-7B5A05BD50DA}" type="presOf" srcId="{DE7DEF69-5E73-574F-A0F3-57F897010E8B}" destId="{FB764524-383C-B340-9D25-592FCA62B825}" srcOrd="0" destOrd="10" presId="urn:microsoft.com/office/officeart/2005/8/layout/hList1"/>
    <dgm:cxn modelId="{C410D5E5-6CC1-4A1C-8DA4-44A44016616A}" type="presOf" srcId="{31D85772-ECA1-6544-B86F-8F322991C2DF}" destId="{11519725-C5A1-584B-9F3D-0655C8478D40}" srcOrd="0" destOrd="0" presId="urn:microsoft.com/office/officeart/2005/8/layout/hList1"/>
    <dgm:cxn modelId="{EB5BF72C-38BB-4C42-9935-C372C36AC29C}" type="presOf" srcId="{FEC9EA2E-7091-7E4F-B1B0-C033385D5C2C}" destId="{7038AF04-1738-AB4B-A277-B39AA54E416F}" srcOrd="0" destOrd="0" presId="urn:microsoft.com/office/officeart/2005/8/layout/hList1"/>
    <dgm:cxn modelId="{9B1643EE-29C9-4074-873D-38451D2DB4E6}" type="presOf" srcId="{01998CA1-3890-594C-A4FD-05F0092F8581}" destId="{2F608F24-02DA-724E-AC90-B208B457CAB1}" srcOrd="0" destOrd="6" presId="urn:microsoft.com/office/officeart/2005/8/layout/hList1"/>
    <dgm:cxn modelId="{928F0D52-C235-4D44-90A9-BA66136B6DA6}" srcId="{FEC9EA2E-7091-7E4F-B1B0-C033385D5C2C}" destId="{DE7DEF69-5E73-574F-A0F3-57F897010E8B}" srcOrd="10" destOrd="0" parTransId="{FB35C4ED-6DB7-1947-9B30-57667C52AD65}" sibTransId="{0EF621DA-9728-9846-AF6A-102FC5B8FEBD}"/>
    <dgm:cxn modelId="{0E8E780D-9235-42FC-9C07-3DB026A4CDE4}" srcId="{31D85772-ECA1-6544-B86F-8F322991C2DF}" destId="{91B165FA-8328-4122-A82D-0C4094BA06B7}" srcOrd="4" destOrd="0" parTransId="{CC588C69-F2FB-4814-8FF5-8E0B9D2D5C70}" sibTransId="{96243A39-EDA2-4D89-BB01-1E1698093815}"/>
    <dgm:cxn modelId="{5382C438-A2C4-426C-8D2E-B79924D30C94}" type="presOf" srcId="{0E81DB59-B42F-E346-A1B7-981CEE30FCEA}" destId="{2F608F24-02DA-724E-AC90-B208B457CAB1}" srcOrd="0" destOrd="2" presId="urn:microsoft.com/office/officeart/2005/8/layout/hList1"/>
    <dgm:cxn modelId="{3E3F5D5C-C0A4-467C-A6DC-6CCA69C7709D}" type="presOf" srcId="{AA656720-EA73-7A40-BC98-2813F2FCA468}" destId="{FB764524-383C-B340-9D25-592FCA62B825}" srcOrd="0" destOrd="5" presId="urn:microsoft.com/office/officeart/2005/8/layout/hList1"/>
    <dgm:cxn modelId="{1DFBAC6F-6CC3-43E6-8B81-C6EB15197898}" type="presParOf" srcId="{7FE4EA1D-8484-DF4A-A1A8-13524B6CB943}" destId="{66E490EE-0D9C-BE43-B584-AA5933CD8B2E}" srcOrd="0" destOrd="0" presId="urn:microsoft.com/office/officeart/2005/8/layout/hList1"/>
    <dgm:cxn modelId="{D61EC8A0-6D8A-43E3-BFF1-69896387F32E}" type="presParOf" srcId="{66E490EE-0D9C-BE43-B584-AA5933CD8B2E}" destId="{11519725-C5A1-584B-9F3D-0655C8478D40}" srcOrd="0" destOrd="0" presId="urn:microsoft.com/office/officeart/2005/8/layout/hList1"/>
    <dgm:cxn modelId="{FFECFF55-6110-4776-ADC0-96150D2BC0D3}" type="presParOf" srcId="{66E490EE-0D9C-BE43-B584-AA5933CD8B2E}" destId="{2F608F24-02DA-724E-AC90-B208B457CAB1}" srcOrd="1" destOrd="0" presId="urn:microsoft.com/office/officeart/2005/8/layout/hList1"/>
    <dgm:cxn modelId="{6812558F-8370-4D96-80D2-8F76A2E7D3AC}" type="presParOf" srcId="{7FE4EA1D-8484-DF4A-A1A8-13524B6CB943}" destId="{1BB51917-4B9E-D246-8BD6-493C2F4119C8}" srcOrd="1" destOrd="0" presId="urn:microsoft.com/office/officeart/2005/8/layout/hList1"/>
    <dgm:cxn modelId="{125C0B1F-D577-4B1A-9362-954D202BD960}" type="presParOf" srcId="{7FE4EA1D-8484-DF4A-A1A8-13524B6CB943}" destId="{001B5EC3-1187-4448-BFED-E1C89B70E9CF}" srcOrd="2" destOrd="0" presId="urn:microsoft.com/office/officeart/2005/8/layout/hList1"/>
    <dgm:cxn modelId="{A0D10786-0395-409C-BBF6-4CDF19B27368}" type="presParOf" srcId="{001B5EC3-1187-4448-BFED-E1C89B70E9CF}" destId="{7038AF04-1738-AB4B-A277-B39AA54E416F}" srcOrd="0" destOrd="0" presId="urn:microsoft.com/office/officeart/2005/8/layout/hList1"/>
    <dgm:cxn modelId="{C848EE5F-073C-4BB3-BCAF-913613D88AC9}" type="presParOf" srcId="{001B5EC3-1187-4448-BFED-E1C89B70E9CF}" destId="{FB764524-383C-B340-9D25-592FCA62B825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23D2E1-7F6E-4B75-9F96-88FCAE4DCFE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1AD709-19FA-4ABA-A0A2-66F14138432F}">
      <dgm:prSet phldrT="[Text]" custT="1"/>
      <dgm:spPr>
        <a:solidFill>
          <a:srgbClr val="376092"/>
        </a:solidFill>
      </dgm:spPr>
      <dgm:t>
        <a:bodyPr/>
        <a:lstStyle/>
        <a:p>
          <a:r>
            <a:rPr lang="en-US" sz="1400" b="1" dirty="0" smtClean="0">
              <a:latin typeface="+mj-lt"/>
            </a:rPr>
            <a:t>Steering Committee</a:t>
          </a:r>
          <a:endParaRPr lang="en-US" sz="1400" b="1" dirty="0">
            <a:latin typeface="+mj-lt"/>
          </a:endParaRPr>
        </a:p>
      </dgm:t>
    </dgm:pt>
    <dgm:pt modelId="{7B2D5C2A-26A8-46D6-9742-A9A82D900E2B}" type="parTrans" cxnId="{2FCDF7D5-161F-440C-8664-8484CFA0D46B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85F6D5C7-B67E-42BA-881F-22A71A8BF833}" type="sibTrans" cxnId="{2FCDF7D5-161F-440C-8664-8484CFA0D46B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B12C3A2F-1AED-4D74-9294-291DF4F26C19}">
      <dgm:prSet phldrT="[Text]" custT="1"/>
      <dgm:spPr>
        <a:solidFill>
          <a:srgbClr val="376092"/>
        </a:solidFill>
      </dgm:spPr>
      <dgm:t>
        <a:bodyPr/>
        <a:lstStyle/>
        <a:p>
          <a:r>
            <a:rPr lang="en-US" sz="1400" b="1" dirty="0" smtClean="0">
              <a:solidFill>
                <a:schemeClr val="bg1"/>
              </a:solidFill>
              <a:latin typeface="+mj-lt"/>
            </a:rPr>
            <a:t>Business Operations Committee (BOC)</a:t>
          </a:r>
          <a:endParaRPr lang="en-US" sz="1400" b="1" dirty="0">
            <a:solidFill>
              <a:schemeClr val="bg1"/>
            </a:solidFill>
            <a:latin typeface="+mj-lt"/>
          </a:endParaRPr>
        </a:p>
      </dgm:t>
    </dgm:pt>
    <dgm:pt modelId="{C711CB4C-1D3A-435B-8CD4-3DACA9497ED1}" type="parTrans" cxnId="{E87C5502-A531-46A7-BB25-93D604F51626}">
      <dgm:prSet/>
      <dgm:spPr>
        <a:ln>
          <a:solidFill>
            <a:srgbClr val="376092"/>
          </a:solidFill>
        </a:ln>
      </dgm:spPr>
      <dgm:t>
        <a:bodyPr/>
        <a:lstStyle/>
        <a:p>
          <a:endParaRPr lang="en-US" sz="1200">
            <a:latin typeface="+mj-lt"/>
          </a:endParaRPr>
        </a:p>
      </dgm:t>
    </dgm:pt>
    <dgm:pt modelId="{88687868-40BC-4C46-9836-64DCD4D85C4C}" type="sibTrans" cxnId="{E87C5502-A531-46A7-BB25-93D604F51626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0DB196B3-5714-4A30-BF73-D8424F1B47D3}">
      <dgm:prSet phldrT="[Text]" custT="1"/>
      <dgm:spPr>
        <a:solidFill>
          <a:srgbClr val="376092"/>
        </a:solidFill>
      </dgm:spPr>
      <dgm:t>
        <a:bodyPr/>
        <a:lstStyle/>
        <a:p>
          <a:r>
            <a:rPr lang="en-US" sz="1400" b="1" dirty="0" smtClean="0">
              <a:latin typeface="+mj-lt"/>
            </a:rPr>
            <a:t>Clinical Delivery and Program Planning (CDPP) Committee</a:t>
          </a:r>
          <a:endParaRPr lang="en-US" sz="1400" b="1" dirty="0">
            <a:latin typeface="+mj-lt"/>
          </a:endParaRPr>
        </a:p>
      </dgm:t>
    </dgm:pt>
    <dgm:pt modelId="{29830796-06F9-4EEC-9A69-DCA98249B8E6}" type="parTrans" cxnId="{18763B64-A8EF-4D06-82AF-C6B87D7ED914}">
      <dgm:prSet/>
      <dgm:spPr>
        <a:ln>
          <a:solidFill>
            <a:srgbClr val="376092"/>
          </a:solidFill>
        </a:ln>
      </dgm:spPr>
      <dgm:t>
        <a:bodyPr/>
        <a:lstStyle/>
        <a:p>
          <a:endParaRPr lang="en-US" sz="1200">
            <a:latin typeface="+mj-lt"/>
          </a:endParaRPr>
        </a:p>
      </dgm:t>
    </dgm:pt>
    <dgm:pt modelId="{05D2F643-EB8D-424C-9B07-53CF9FFAEB2E}" type="sibTrans" cxnId="{18763B64-A8EF-4D06-82AF-C6B87D7ED914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C48344F0-653C-4212-9A5F-86512166DACB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latin typeface="+mj-lt"/>
            </a:rPr>
            <a:t>Care</a:t>
          </a:r>
          <a:r>
            <a:rPr lang="en-US" sz="1200" b="1" baseline="0" dirty="0" smtClean="0">
              <a:latin typeface="+mj-lt"/>
            </a:rPr>
            <a:t> Management and Care Transitions</a:t>
          </a:r>
          <a:endParaRPr lang="en-US" sz="1200" b="1" dirty="0">
            <a:latin typeface="+mj-lt"/>
          </a:endParaRPr>
        </a:p>
      </dgm:t>
    </dgm:pt>
    <dgm:pt modelId="{D9742D8C-8DCD-4BDA-9D79-5DABBE183F71}" type="parTrans" cxnId="{873C4B0F-41C8-43F9-9248-AECC348B788F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en-US" sz="1200">
            <a:latin typeface="+mj-lt"/>
          </a:endParaRPr>
        </a:p>
      </dgm:t>
    </dgm:pt>
    <dgm:pt modelId="{6004755F-7D8B-4E7D-B4F7-751925212AF8}" type="sibTrans" cxnId="{873C4B0F-41C8-43F9-9248-AECC348B788F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DCA54333-5C56-455C-9587-6783CBCEAC13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200" b="1" dirty="0" err="1" smtClean="0">
              <a:latin typeface="+mj-lt"/>
            </a:rPr>
            <a:t>CVD</a:t>
          </a:r>
          <a:r>
            <a:rPr lang="en-US" sz="1200" b="1" dirty="0" smtClean="0">
              <a:latin typeface="+mj-lt"/>
            </a:rPr>
            <a:t>/Asthma/Diabetes</a:t>
          </a:r>
          <a:endParaRPr lang="en-US" sz="1200" b="1" dirty="0">
            <a:latin typeface="+mj-lt"/>
          </a:endParaRPr>
        </a:p>
      </dgm:t>
    </dgm:pt>
    <dgm:pt modelId="{456715BB-8D0C-4680-A220-0CC2D6009C9A}" type="parTrans" cxnId="{49DB865D-3937-4992-B6EF-0D31C992595B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en-US" sz="1200">
            <a:latin typeface="+mj-lt"/>
          </a:endParaRPr>
        </a:p>
      </dgm:t>
    </dgm:pt>
    <dgm:pt modelId="{9BF23908-D840-4315-B42F-1EBE3F84F10E}" type="sibTrans" cxnId="{49DB865D-3937-4992-B6EF-0D31C992595B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C90365C8-1A08-41F8-AF16-E4A5552B31CA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latin typeface="+mj-lt"/>
            </a:rPr>
            <a:t>Primary</a:t>
          </a:r>
          <a:r>
            <a:rPr lang="en-US" sz="1200" b="1" baseline="0" dirty="0" smtClean="0">
              <a:latin typeface="+mj-lt"/>
            </a:rPr>
            <a:t> Care/Behavioral Health Integration</a:t>
          </a:r>
          <a:endParaRPr lang="en-US" sz="1200" b="1" dirty="0">
            <a:latin typeface="+mj-lt"/>
          </a:endParaRPr>
        </a:p>
      </dgm:t>
    </dgm:pt>
    <dgm:pt modelId="{DE579D6D-EA8C-4E7E-A077-D76D3D09F4C9}" type="parTrans" cxnId="{1AA712A8-471E-42BF-9DF0-9D4D629B5F45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en-US" sz="1200">
            <a:latin typeface="+mj-lt"/>
          </a:endParaRPr>
        </a:p>
      </dgm:t>
    </dgm:pt>
    <dgm:pt modelId="{5BB01583-431C-4E63-B8BD-2447C1EF5D02}" type="sibTrans" cxnId="{1AA712A8-471E-42BF-9DF0-9D4D629B5F45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9ABB9B0F-77BA-41FF-84C0-5FC27766F0C0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+mj-lt"/>
            </a:rPr>
            <a:t>IT  &amp; Analytics</a:t>
          </a:r>
          <a:endParaRPr lang="en-US" sz="1200" b="1" dirty="0">
            <a:solidFill>
              <a:schemeClr val="bg1"/>
            </a:solidFill>
            <a:latin typeface="+mj-lt"/>
          </a:endParaRPr>
        </a:p>
      </dgm:t>
    </dgm:pt>
    <dgm:pt modelId="{1BCF054C-1A63-4AA0-BD9B-7E387E532B21}" type="parTrans" cxnId="{A4736781-791F-415F-94E8-2754D5016324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ACCFA845-8F13-4457-8B3C-46A517E4E060}" type="sibTrans" cxnId="{A4736781-791F-415F-94E8-2754D5016324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A20AB740-2C44-4D53-BA1A-032415D7A57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+mj-lt"/>
            </a:rPr>
            <a:t>Finance</a:t>
          </a:r>
          <a:endParaRPr lang="en-US" sz="1200" b="1" dirty="0">
            <a:solidFill>
              <a:schemeClr val="bg1"/>
            </a:solidFill>
            <a:latin typeface="+mj-lt"/>
          </a:endParaRPr>
        </a:p>
      </dgm:t>
    </dgm:pt>
    <dgm:pt modelId="{4481DD6B-8828-4E90-BC6A-DAD44E91D0B5}" type="parTrans" cxnId="{ECD39ADA-F67A-4688-B49F-B35ECD9DE5B0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E32BD187-B083-43FC-B3DB-216D250AC593}" type="sibTrans" cxnId="{ECD39ADA-F67A-4688-B49F-B35ECD9DE5B0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F7902C1F-89D5-4190-AB8B-37A3EFDC8797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solidFill>
                <a:schemeClr val="bg1"/>
              </a:solidFill>
              <a:latin typeface="+mj-lt"/>
            </a:rPr>
            <a:t>Workforce</a:t>
          </a:r>
          <a:r>
            <a:rPr lang="en-US" sz="1200" b="1" baseline="0" dirty="0" smtClean="0">
              <a:solidFill>
                <a:schemeClr val="bg1"/>
              </a:solidFill>
              <a:latin typeface="+mj-lt"/>
            </a:rPr>
            <a:t> Development</a:t>
          </a:r>
          <a:endParaRPr lang="en-US" sz="1200" b="1" dirty="0">
            <a:solidFill>
              <a:schemeClr val="bg1"/>
            </a:solidFill>
            <a:latin typeface="+mj-lt"/>
          </a:endParaRPr>
        </a:p>
      </dgm:t>
    </dgm:pt>
    <dgm:pt modelId="{2AB9B754-9B60-4181-9899-7BFE4E020449}" type="parTrans" cxnId="{9D9AC9D2-02D7-43F2-B7F3-20D7661E26CC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8266F0D5-8BCE-40BB-A19D-32EEF9803B6E}" type="sibTrans" cxnId="{9D9AC9D2-02D7-43F2-B7F3-20D7661E26CC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0717EFA4-833E-42C4-A887-6FC0A5D1E7F7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200" b="1" dirty="0" smtClean="0">
              <a:latin typeface="+mj-lt"/>
            </a:rPr>
            <a:t>Population</a:t>
          </a:r>
          <a:r>
            <a:rPr lang="en-US" sz="1200" b="1" baseline="0" dirty="0" smtClean="0">
              <a:latin typeface="+mj-lt"/>
            </a:rPr>
            <a:t> Health</a:t>
          </a:r>
          <a:endParaRPr lang="en-US" sz="1200" b="1" dirty="0">
            <a:latin typeface="+mj-lt"/>
          </a:endParaRPr>
        </a:p>
      </dgm:t>
    </dgm:pt>
    <dgm:pt modelId="{CD4B498A-7831-4101-9E43-8FF2805994E0}" type="parTrans" cxnId="{A3FA7F3F-6841-4BB7-B578-079AAAE15249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en-US" sz="1200">
            <a:latin typeface="+mj-lt"/>
          </a:endParaRPr>
        </a:p>
      </dgm:t>
    </dgm:pt>
    <dgm:pt modelId="{AD7E2367-8A8E-4547-AF4A-0DD8FD9ED24B}" type="sibTrans" cxnId="{A3FA7F3F-6841-4BB7-B578-079AAAE15249}">
      <dgm:prSet/>
      <dgm:spPr/>
      <dgm:t>
        <a:bodyPr/>
        <a:lstStyle/>
        <a:p>
          <a:endParaRPr lang="en-US" sz="1200">
            <a:latin typeface="+mj-lt"/>
          </a:endParaRPr>
        </a:p>
      </dgm:t>
    </dgm:pt>
    <dgm:pt modelId="{10A9E22F-A87E-4FE0-92F2-EA96CC17B472}" type="pres">
      <dgm:prSet presAssocID="{F223D2E1-7F6E-4B75-9F96-88FCAE4DCF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2668DE9-5D3D-4775-964A-8120B323608D}" type="pres">
      <dgm:prSet presAssocID="{481AD709-19FA-4ABA-A0A2-66F14138432F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2577CF5-7611-4D9A-A808-825A33E06D19}" type="pres">
      <dgm:prSet presAssocID="{481AD709-19FA-4ABA-A0A2-66F14138432F}" presName="rootComposite1" presStyleCnt="0"/>
      <dgm:spPr/>
      <dgm:t>
        <a:bodyPr/>
        <a:lstStyle/>
        <a:p>
          <a:endParaRPr lang="en-US"/>
        </a:p>
      </dgm:t>
    </dgm:pt>
    <dgm:pt modelId="{070078C4-C397-4D67-9C5F-58191095398D}" type="pres">
      <dgm:prSet presAssocID="{481AD709-19FA-4ABA-A0A2-66F14138432F}" presName="rootText1" presStyleLbl="node0" presStyleIdx="0" presStyleCnt="1" custScaleX="119560" custScaleY="105614" custLinFactNeighborX="14" custLinFactNeighborY="740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C2FEC64-041F-40EC-A128-767AAF08F395}" type="pres">
      <dgm:prSet presAssocID="{481AD709-19FA-4ABA-A0A2-66F14138432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906E83A-CE77-433E-8E6B-38EB791CEA7C}" type="pres">
      <dgm:prSet presAssocID="{481AD709-19FA-4ABA-A0A2-66F14138432F}" presName="hierChild2" presStyleCnt="0"/>
      <dgm:spPr/>
      <dgm:t>
        <a:bodyPr/>
        <a:lstStyle/>
        <a:p>
          <a:endParaRPr lang="en-US"/>
        </a:p>
      </dgm:t>
    </dgm:pt>
    <dgm:pt modelId="{24FC818D-5100-49D3-B08E-6AE4B42AEA59}" type="pres">
      <dgm:prSet presAssocID="{C711CB4C-1D3A-435B-8CD4-3DACA9497ED1}" presName="Name37" presStyleLbl="parChTrans1D2" presStyleIdx="0" presStyleCnt="2"/>
      <dgm:spPr/>
      <dgm:t>
        <a:bodyPr/>
        <a:lstStyle/>
        <a:p>
          <a:endParaRPr lang="en-US"/>
        </a:p>
      </dgm:t>
    </dgm:pt>
    <dgm:pt modelId="{3E31441B-7BB5-484A-A3A0-127FBA053462}" type="pres">
      <dgm:prSet presAssocID="{B12C3A2F-1AED-4D74-9294-291DF4F26C1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839741D-44A9-43B6-B1AF-7BBB93E3969E}" type="pres">
      <dgm:prSet presAssocID="{B12C3A2F-1AED-4D74-9294-291DF4F26C19}" presName="rootComposite" presStyleCnt="0"/>
      <dgm:spPr/>
      <dgm:t>
        <a:bodyPr/>
        <a:lstStyle/>
        <a:p>
          <a:endParaRPr lang="en-US"/>
        </a:p>
      </dgm:t>
    </dgm:pt>
    <dgm:pt modelId="{0786AA6C-7501-4E6C-AF2E-AFD47CBA19FF}" type="pres">
      <dgm:prSet presAssocID="{B12C3A2F-1AED-4D74-9294-291DF4F26C19}" presName="rootText" presStyleLbl="node2" presStyleIdx="0" presStyleCnt="2" custScaleX="153404" custScaleY="9382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5C4BF2E-9486-4479-B768-B738E5333E5D}" type="pres">
      <dgm:prSet presAssocID="{B12C3A2F-1AED-4D74-9294-291DF4F26C19}" presName="rootConnector" presStyleLbl="node2" presStyleIdx="0" presStyleCnt="2"/>
      <dgm:spPr/>
      <dgm:t>
        <a:bodyPr/>
        <a:lstStyle/>
        <a:p>
          <a:endParaRPr lang="en-US"/>
        </a:p>
      </dgm:t>
    </dgm:pt>
    <dgm:pt modelId="{7D5ED088-7EED-47EC-9A15-6C717230676E}" type="pres">
      <dgm:prSet presAssocID="{B12C3A2F-1AED-4D74-9294-291DF4F26C19}" presName="hierChild4" presStyleCnt="0"/>
      <dgm:spPr/>
      <dgm:t>
        <a:bodyPr/>
        <a:lstStyle/>
        <a:p>
          <a:endParaRPr lang="en-US"/>
        </a:p>
      </dgm:t>
    </dgm:pt>
    <dgm:pt modelId="{B1ED34CD-7FD1-4D1F-9256-FED9CD219875}" type="pres">
      <dgm:prSet presAssocID="{1BCF054C-1A63-4AA0-BD9B-7E387E532B21}" presName="Name37" presStyleLbl="parChTrans1D3" presStyleIdx="0" presStyleCnt="7"/>
      <dgm:spPr/>
      <dgm:t>
        <a:bodyPr/>
        <a:lstStyle/>
        <a:p>
          <a:endParaRPr lang="en-US"/>
        </a:p>
      </dgm:t>
    </dgm:pt>
    <dgm:pt modelId="{395D6330-A4CB-408C-B3EF-B3FE54CA43A0}" type="pres">
      <dgm:prSet presAssocID="{9ABB9B0F-77BA-41FF-84C0-5FC27766F0C0}" presName="hierRoot2" presStyleCnt="0">
        <dgm:presLayoutVars>
          <dgm:hierBranch val="init"/>
        </dgm:presLayoutVars>
      </dgm:prSet>
      <dgm:spPr/>
    </dgm:pt>
    <dgm:pt modelId="{7B7C6691-81AD-4E7B-9F0A-1F4003C8B321}" type="pres">
      <dgm:prSet presAssocID="{9ABB9B0F-77BA-41FF-84C0-5FC27766F0C0}" presName="rootComposite" presStyleCnt="0"/>
      <dgm:spPr/>
    </dgm:pt>
    <dgm:pt modelId="{CEA708A6-726A-418D-A4CA-D7C6A9837ED3}" type="pres">
      <dgm:prSet presAssocID="{9ABB9B0F-77BA-41FF-84C0-5FC27766F0C0}" presName="rootText" presStyleLbl="node3" presStyleIdx="0" presStyleCnt="7" custScaleX="124604" custScaleY="59825" custLinFactNeighborY="-1930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843077A-1719-4662-BC46-2C81132937E1}" type="pres">
      <dgm:prSet presAssocID="{9ABB9B0F-77BA-41FF-84C0-5FC27766F0C0}" presName="rootConnector" presStyleLbl="node3" presStyleIdx="0" presStyleCnt="7"/>
      <dgm:spPr/>
      <dgm:t>
        <a:bodyPr/>
        <a:lstStyle/>
        <a:p>
          <a:endParaRPr lang="en-US"/>
        </a:p>
      </dgm:t>
    </dgm:pt>
    <dgm:pt modelId="{C1508992-5CE7-42B7-987D-C5DB1C923DA2}" type="pres">
      <dgm:prSet presAssocID="{9ABB9B0F-77BA-41FF-84C0-5FC27766F0C0}" presName="hierChild4" presStyleCnt="0"/>
      <dgm:spPr/>
    </dgm:pt>
    <dgm:pt modelId="{017BF9DD-1326-4A50-85B6-84D08F366E23}" type="pres">
      <dgm:prSet presAssocID="{9ABB9B0F-77BA-41FF-84C0-5FC27766F0C0}" presName="hierChild5" presStyleCnt="0"/>
      <dgm:spPr/>
    </dgm:pt>
    <dgm:pt modelId="{FED8CC27-B3AC-4773-B349-C0D0A3901CBE}" type="pres">
      <dgm:prSet presAssocID="{4481DD6B-8828-4E90-BC6A-DAD44E91D0B5}" presName="Name37" presStyleLbl="parChTrans1D3" presStyleIdx="1" presStyleCnt="7"/>
      <dgm:spPr/>
      <dgm:t>
        <a:bodyPr/>
        <a:lstStyle/>
        <a:p>
          <a:endParaRPr lang="en-US"/>
        </a:p>
      </dgm:t>
    </dgm:pt>
    <dgm:pt modelId="{53E1A117-4C2D-496D-B4F9-4A3D1884B6FC}" type="pres">
      <dgm:prSet presAssocID="{A20AB740-2C44-4D53-BA1A-032415D7A579}" presName="hierRoot2" presStyleCnt="0">
        <dgm:presLayoutVars>
          <dgm:hierBranch val="init"/>
        </dgm:presLayoutVars>
      </dgm:prSet>
      <dgm:spPr/>
    </dgm:pt>
    <dgm:pt modelId="{252DF422-44D8-4D1F-A81B-DF4610A25132}" type="pres">
      <dgm:prSet presAssocID="{A20AB740-2C44-4D53-BA1A-032415D7A579}" presName="rootComposite" presStyleCnt="0"/>
      <dgm:spPr/>
    </dgm:pt>
    <dgm:pt modelId="{0F68EB99-CAF8-49BA-BC49-E0A3D0BAAA67}" type="pres">
      <dgm:prSet presAssocID="{A20AB740-2C44-4D53-BA1A-032415D7A579}" presName="rootText" presStyleLbl="node3" presStyleIdx="1" presStyleCnt="7" custScaleX="124604" custScaleY="62622" custLinFactNeighborY="-46423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5A31E08-28D8-47F7-A14D-EFB72527F452}" type="pres">
      <dgm:prSet presAssocID="{A20AB740-2C44-4D53-BA1A-032415D7A579}" presName="rootConnector" presStyleLbl="node3" presStyleIdx="1" presStyleCnt="7"/>
      <dgm:spPr/>
      <dgm:t>
        <a:bodyPr/>
        <a:lstStyle/>
        <a:p>
          <a:endParaRPr lang="en-US"/>
        </a:p>
      </dgm:t>
    </dgm:pt>
    <dgm:pt modelId="{23374625-7BC9-41B7-80BF-018B1D2646DB}" type="pres">
      <dgm:prSet presAssocID="{A20AB740-2C44-4D53-BA1A-032415D7A579}" presName="hierChild4" presStyleCnt="0"/>
      <dgm:spPr/>
    </dgm:pt>
    <dgm:pt modelId="{03276021-0FCF-461C-9327-E257D32675D1}" type="pres">
      <dgm:prSet presAssocID="{A20AB740-2C44-4D53-BA1A-032415D7A579}" presName="hierChild5" presStyleCnt="0"/>
      <dgm:spPr/>
    </dgm:pt>
    <dgm:pt modelId="{E2443CBE-7D86-4C5E-9242-03787F055514}" type="pres">
      <dgm:prSet presAssocID="{2AB9B754-9B60-4181-9899-7BFE4E020449}" presName="Name37" presStyleLbl="parChTrans1D3" presStyleIdx="2" presStyleCnt="7"/>
      <dgm:spPr/>
      <dgm:t>
        <a:bodyPr/>
        <a:lstStyle/>
        <a:p>
          <a:endParaRPr lang="en-US"/>
        </a:p>
      </dgm:t>
    </dgm:pt>
    <dgm:pt modelId="{F133C526-13B9-4C02-B69D-4F6D649B2F5C}" type="pres">
      <dgm:prSet presAssocID="{F7902C1F-89D5-4190-AB8B-37A3EFDC8797}" presName="hierRoot2" presStyleCnt="0">
        <dgm:presLayoutVars>
          <dgm:hierBranch val="init"/>
        </dgm:presLayoutVars>
      </dgm:prSet>
      <dgm:spPr/>
    </dgm:pt>
    <dgm:pt modelId="{947DB37A-8D3B-4EDA-B70A-32181BDC4CB7}" type="pres">
      <dgm:prSet presAssocID="{F7902C1F-89D5-4190-AB8B-37A3EFDC8797}" presName="rootComposite" presStyleCnt="0"/>
      <dgm:spPr/>
    </dgm:pt>
    <dgm:pt modelId="{CA198FCA-73C3-45EB-9B25-12292E6BEA71}" type="pres">
      <dgm:prSet presAssocID="{F7902C1F-89D5-4190-AB8B-37A3EFDC8797}" presName="rootText" presStyleLbl="node3" presStyleIdx="2" presStyleCnt="7" custScaleX="124604" custScaleY="58862" custLinFactNeighborY="-720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F46AC132-50D0-44B8-8FCC-0C66B7B399A4}" type="pres">
      <dgm:prSet presAssocID="{F7902C1F-89D5-4190-AB8B-37A3EFDC8797}" presName="rootConnector" presStyleLbl="node3" presStyleIdx="2" presStyleCnt="7"/>
      <dgm:spPr/>
      <dgm:t>
        <a:bodyPr/>
        <a:lstStyle/>
        <a:p>
          <a:endParaRPr lang="en-US"/>
        </a:p>
      </dgm:t>
    </dgm:pt>
    <dgm:pt modelId="{E0F4A115-D3D3-479E-A5B2-4D0467AE40F9}" type="pres">
      <dgm:prSet presAssocID="{F7902C1F-89D5-4190-AB8B-37A3EFDC8797}" presName="hierChild4" presStyleCnt="0"/>
      <dgm:spPr/>
    </dgm:pt>
    <dgm:pt modelId="{C2D89CA5-5334-44E8-A755-B5AE04B9A186}" type="pres">
      <dgm:prSet presAssocID="{F7902C1F-89D5-4190-AB8B-37A3EFDC8797}" presName="hierChild5" presStyleCnt="0"/>
      <dgm:spPr/>
    </dgm:pt>
    <dgm:pt modelId="{55DB19CA-C0E7-4687-B7FB-8F474B344A15}" type="pres">
      <dgm:prSet presAssocID="{B12C3A2F-1AED-4D74-9294-291DF4F26C19}" presName="hierChild5" presStyleCnt="0"/>
      <dgm:spPr/>
      <dgm:t>
        <a:bodyPr/>
        <a:lstStyle/>
        <a:p>
          <a:endParaRPr lang="en-US"/>
        </a:p>
      </dgm:t>
    </dgm:pt>
    <dgm:pt modelId="{D5C6AD7B-B8AA-4499-B83A-E6171403B666}" type="pres">
      <dgm:prSet presAssocID="{29830796-06F9-4EEC-9A69-DCA98249B8E6}" presName="Name37" presStyleLbl="parChTrans1D2" presStyleIdx="1" presStyleCnt="2"/>
      <dgm:spPr/>
      <dgm:t>
        <a:bodyPr/>
        <a:lstStyle/>
        <a:p>
          <a:endParaRPr lang="en-US"/>
        </a:p>
      </dgm:t>
    </dgm:pt>
    <dgm:pt modelId="{1DC867BC-3E7D-4CD7-AC9E-CA38E29B8F9A}" type="pres">
      <dgm:prSet presAssocID="{0DB196B3-5714-4A30-BF73-D8424F1B47D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75A862A-BB60-4D31-9A6E-54A8C6DBEFA3}" type="pres">
      <dgm:prSet presAssocID="{0DB196B3-5714-4A30-BF73-D8424F1B47D3}" presName="rootComposite" presStyleCnt="0"/>
      <dgm:spPr/>
      <dgm:t>
        <a:bodyPr/>
        <a:lstStyle/>
        <a:p>
          <a:endParaRPr lang="en-US"/>
        </a:p>
      </dgm:t>
    </dgm:pt>
    <dgm:pt modelId="{41710947-4516-49DE-A113-B0F8CD04FF37}" type="pres">
      <dgm:prSet presAssocID="{0DB196B3-5714-4A30-BF73-D8424F1B47D3}" presName="rootText" presStyleLbl="node2" presStyleIdx="1" presStyleCnt="2" custScaleX="153603" custScaleY="94533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BA5AF79-0DCB-402F-B3EB-A9012BEBDD10}" type="pres">
      <dgm:prSet presAssocID="{0DB196B3-5714-4A30-BF73-D8424F1B47D3}" presName="rootConnector" presStyleLbl="node2" presStyleIdx="1" presStyleCnt="2"/>
      <dgm:spPr/>
      <dgm:t>
        <a:bodyPr/>
        <a:lstStyle/>
        <a:p>
          <a:endParaRPr lang="en-US"/>
        </a:p>
      </dgm:t>
    </dgm:pt>
    <dgm:pt modelId="{3CBEE18C-8C8B-4375-A049-5FFFB8508907}" type="pres">
      <dgm:prSet presAssocID="{0DB196B3-5714-4A30-BF73-D8424F1B47D3}" presName="hierChild4" presStyleCnt="0"/>
      <dgm:spPr/>
      <dgm:t>
        <a:bodyPr/>
        <a:lstStyle/>
        <a:p>
          <a:endParaRPr lang="en-US"/>
        </a:p>
      </dgm:t>
    </dgm:pt>
    <dgm:pt modelId="{03196F42-5B18-424B-A6C1-BE47E79DE675}" type="pres">
      <dgm:prSet presAssocID="{D9742D8C-8DCD-4BDA-9D79-5DABBE183F71}" presName="Name37" presStyleLbl="parChTrans1D3" presStyleIdx="3" presStyleCnt="7"/>
      <dgm:spPr/>
      <dgm:t>
        <a:bodyPr/>
        <a:lstStyle/>
        <a:p>
          <a:endParaRPr lang="en-US"/>
        </a:p>
      </dgm:t>
    </dgm:pt>
    <dgm:pt modelId="{2391E308-03CC-4AD6-9FC1-FD1512669BE1}" type="pres">
      <dgm:prSet presAssocID="{C48344F0-653C-4212-9A5F-86512166DACB}" presName="hierRoot2" presStyleCnt="0">
        <dgm:presLayoutVars>
          <dgm:hierBranch val="init"/>
        </dgm:presLayoutVars>
      </dgm:prSet>
      <dgm:spPr/>
    </dgm:pt>
    <dgm:pt modelId="{272F626D-5C8B-45A6-9AE4-D464BE450268}" type="pres">
      <dgm:prSet presAssocID="{C48344F0-653C-4212-9A5F-86512166DACB}" presName="rootComposite" presStyleCnt="0"/>
      <dgm:spPr/>
    </dgm:pt>
    <dgm:pt modelId="{93C3B484-3008-43DF-B937-B6A86953125A}" type="pres">
      <dgm:prSet presAssocID="{C48344F0-653C-4212-9A5F-86512166DACB}" presName="rootText" presStyleLbl="node3" presStyleIdx="3" presStyleCnt="7" custScaleX="145708" custScaleY="68384" custLinFactNeighborX="-5441" custLinFactNeighborY="-2397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AFD48AC-E40A-4676-9BDB-9A9BDF971191}" type="pres">
      <dgm:prSet presAssocID="{C48344F0-653C-4212-9A5F-86512166DACB}" presName="rootConnector" presStyleLbl="node3" presStyleIdx="3" presStyleCnt="7"/>
      <dgm:spPr/>
      <dgm:t>
        <a:bodyPr/>
        <a:lstStyle/>
        <a:p>
          <a:endParaRPr lang="en-US"/>
        </a:p>
      </dgm:t>
    </dgm:pt>
    <dgm:pt modelId="{65937B01-7576-4744-8697-0EF8D0EABF9C}" type="pres">
      <dgm:prSet presAssocID="{C48344F0-653C-4212-9A5F-86512166DACB}" presName="hierChild4" presStyleCnt="0"/>
      <dgm:spPr/>
    </dgm:pt>
    <dgm:pt modelId="{3D4379B0-18C0-492F-9A89-4C6AC5066578}" type="pres">
      <dgm:prSet presAssocID="{C48344F0-653C-4212-9A5F-86512166DACB}" presName="hierChild5" presStyleCnt="0"/>
      <dgm:spPr/>
    </dgm:pt>
    <dgm:pt modelId="{6E2B2F63-5DCB-44B5-B693-8F73A0FE1A95}" type="pres">
      <dgm:prSet presAssocID="{456715BB-8D0C-4680-A220-0CC2D6009C9A}" presName="Name37" presStyleLbl="parChTrans1D3" presStyleIdx="4" presStyleCnt="7"/>
      <dgm:spPr/>
      <dgm:t>
        <a:bodyPr/>
        <a:lstStyle/>
        <a:p>
          <a:endParaRPr lang="en-US"/>
        </a:p>
      </dgm:t>
    </dgm:pt>
    <dgm:pt modelId="{BFCC1D78-2EFA-419E-A698-9DBD15E0F9FF}" type="pres">
      <dgm:prSet presAssocID="{DCA54333-5C56-455C-9587-6783CBCEAC13}" presName="hierRoot2" presStyleCnt="0">
        <dgm:presLayoutVars>
          <dgm:hierBranch val="init"/>
        </dgm:presLayoutVars>
      </dgm:prSet>
      <dgm:spPr/>
    </dgm:pt>
    <dgm:pt modelId="{A8C9D694-7674-4017-8845-BCCA3C2166E5}" type="pres">
      <dgm:prSet presAssocID="{DCA54333-5C56-455C-9587-6783CBCEAC13}" presName="rootComposite" presStyleCnt="0"/>
      <dgm:spPr/>
    </dgm:pt>
    <dgm:pt modelId="{9DBB652D-A6B6-4838-A65D-EE65C3BB4BBA}" type="pres">
      <dgm:prSet presAssocID="{DCA54333-5C56-455C-9587-6783CBCEAC13}" presName="rootText" presStyleLbl="node3" presStyleIdx="4" presStyleCnt="7" custScaleX="145708" custScaleY="64169" custLinFactNeighborX="-4961" custLinFactNeighborY="-5531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F89F81B-A738-4A17-A53B-2FEF26BED864}" type="pres">
      <dgm:prSet presAssocID="{DCA54333-5C56-455C-9587-6783CBCEAC13}" presName="rootConnector" presStyleLbl="node3" presStyleIdx="4" presStyleCnt="7"/>
      <dgm:spPr/>
      <dgm:t>
        <a:bodyPr/>
        <a:lstStyle/>
        <a:p>
          <a:endParaRPr lang="en-US"/>
        </a:p>
      </dgm:t>
    </dgm:pt>
    <dgm:pt modelId="{7D9649EB-3493-4437-AF47-8167CCAEB321}" type="pres">
      <dgm:prSet presAssocID="{DCA54333-5C56-455C-9587-6783CBCEAC13}" presName="hierChild4" presStyleCnt="0"/>
      <dgm:spPr/>
    </dgm:pt>
    <dgm:pt modelId="{CAFE7E2B-C5AA-4C14-95CD-B913EB9F5E6D}" type="pres">
      <dgm:prSet presAssocID="{DCA54333-5C56-455C-9587-6783CBCEAC13}" presName="hierChild5" presStyleCnt="0"/>
      <dgm:spPr/>
    </dgm:pt>
    <dgm:pt modelId="{B95A8292-4CDF-4EAA-BF7D-C6CB83800628}" type="pres">
      <dgm:prSet presAssocID="{DE579D6D-EA8C-4E7E-A077-D76D3D09F4C9}" presName="Name37" presStyleLbl="parChTrans1D3" presStyleIdx="5" presStyleCnt="7"/>
      <dgm:spPr/>
      <dgm:t>
        <a:bodyPr/>
        <a:lstStyle/>
        <a:p>
          <a:endParaRPr lang="en-US"/>
        </a:p>
      </dgm:t>
    </dgm:pt>
    <dgm:pt modelId="{8591EE4B-C3CB-4A57-9375-133EDDEDAB41}" type="pres">
      <dgm:prSet presAssocID="{C90365C8-1A08-41F8-AF16-E4A5552B31CA}" presName="hierRoot2" presStyleCnt="0">
        <dgm:presLayoutVars>
          <dgm:hierBranch val="init"/>
        </dgm:presLayoutVars>
      </dgm:prSet>
      <dgm:spPr/>
    </dgm:pt>
    <dgm:pt modelId="{47AC930A-19CB-4B84-8C36-067929B6740C}" type="pres">
      <dgm:prSet presAssocID="{C90365C8-1A08-41F8-AF16-E4A5552B31CA}" presName="rootComposite" presStyleCnt="0"/>
      <dgm:spPr/>
    </dgm:pt>
    <dgm:pt modelId="{8B636F50-1A46-4CDE-A5D2-712B5DB17CBB}" type="pres">
      <dgm:prSet presAssocID="{C90365C8-1A08-41F8-AF16-E4A5552B31CA}" presName="rootText" presStyleLbl="node3" presStyleIdx="5" presStyleCnt="7" custScaleX="144432" custScaleY="69656" custLinFactNeighborX="-4165" custLinFactNeighborY="-8972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581EE0C-9DD9-4267-9122-541AB7E5488B}" type="pres">
      <dgm:prSet presAssocID="{C90365C8-1A08-41F8-AF16-E4A5552B31CA}" presName="rootConnector" presStyleLbl="node3" presStyleIdx="5" presStyleCnt="7"/>
      <dgm:spPr/>
      <dgm:t>
        <a:bodyPr/>
        <a:lstStyle/>
        <a:p>
          <a:endParaRPr lang="en-US"/>
        </a:p>
      </dgm:t>
    </dgm:pt>
    <dgm:pt modelId="{13AB8E82-24E4-4160-890C-F016CD4D2160}" type="pres">
      <dgm:prSet presAssocID="{C90365C8-1A08-41F8-AF16-E4A5552B31CA}" presName="hierChild4" presStyleCnt="0"/>
      <dgm:spPr/>
    </dgm:pt>
    <dgm:pt modelId="{7EDA4D9C-2AD0-4349-8A5B-D6028E07C7A6}" type="pres">
      <dgm:prSet presAssocID="{C90365C8-1A08-41F8-AF16-E4A5552B31CA}" presName="hierChild5" presStyleCnt="0"/>
      <dgm:spPr/>
    </dgm:pt>
    <dgm:pt modelId="{B5659A50-E187-4C6B-B903-5D349534EA71}" type="pres">
      <dgm:prSet presAssocID="{CD4B498A-7831-4101-9E43-8FF2805994E0}" presName="Name37" presStyleLbl="parChTrans1D3" presStyleIdx="6" presStyleCnt="7"/>
      <dgm:spPr/>
      <dgm:t>
        <a:bodyPr/>
        <a:lstStyle/>
        <a:p>
          <a:endParaRPr lang="en-US"/>
        </a:p>
      </dgm:t>
    </dgm:pt>
    <dgm:pt modelId="{BC078503-4790-4E48-89F4-DD64B104ADA2}" type="pres">
      <dgm:prSet presAssocID="{0717EFA4-833E-42C4-A887-6FC0A5D1E7F7}" presName="hierRoot2" presStyleCnt="0">
        <dgm:presLayoutVars>
          <dgm:hierBranch val="init"/>
        </dgm:presLayoutVars>
      </dgm:prSet>
      <dgm:spPr/>
    </dgm:pt>
    <dgm:pt modelId="{B4500A9C-3790-4B2B-8317-5E83F920F92F}" type="pres">
      <dgm:prSet presAssocID="{0717EFA4-833E-42C4-A887-6FC0A5D1E7F7}" presName="rootComposite" presStyleCnt="0"/>
      <dgm:spPr/>
    </dgm:pt>
    <dgm:pt modelId="{32467570-6359-439B-B78F-A0D4662E63DB}" type="pres">
      <dgm:prSet presAssocID="{0717EFA4-833E-42C4-A887-6FC0A5D1E7F7}" presName="rootText" presStyleLbl="node3" presStyleIdx="6" presStyleCnt="7" custScaleX="144607" custScaleY="60468" custLinFactY="-22008" custLinFactNeighborX="-6275" custLinFactNeighborY="-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BEA8FED-5CD8-46B0-9786-59FC7767C463}" type="pres">
      <dgm:prSet presAssocID="{0717EFA4-833E-42C4-A887-6FC0A5D1E7F7}" presName="rootConnector" presStyleLbl="node3" presStyleIdx="6" presStyleCnt="7"/>
      <dgm:spPr/>
      <dgm:t>
        <a:bodyPr/>
        <a:lstStyle/>
        <a:p>
          <a:endParaRPr lang="en-US"/>
        </a:p>
      </dgm:t>
    </dgm:pt>
    <dgm:pt modelId="{7C4E95AA-58AD-49CF-A0B9-98106C8D6BBB}" type="pres">
      <dgm:prSet presAssocID="{0717EFA4-833E-42C4-A887-6FC0A5D1E7F7}" presName="hierChild4" presStyleCnt="0"/>
      <dgm:spPr/>
    </dgm:pt>
    <dgm:pt modelId="{BECCCE38-C750-4F7C-A948-3B1A84679704}" type="pres">
      <dgm:prSet presAssocID="{0717EFA4-833E-42C4-A887-6FC0A5D1E7F7}" presName="hierChild5" presStyleCnt="0"/>
      <dgm:spPr/>
    </dgm:pt>
    <dgm:pt modelId="{EF43645D-98F4-40C3-9E16-659DACAFA9D1}" type="pres">
      <dgm:prSet presAssocID="{0DB196B3-5714-4A30-BF73-D8424F1B47D3}" presName="hierChild5" presStyleCnt="0"/>
      <dgm:spPr/>
      <dgm:t>
        <a:bodyPr/>
        <a:lstStyle/>
        <a:p>
          <a:endParaRPr lang="en-US"/>
        </a:p>
      </dgm:t>
    </dgm:pt>
    <dgm:pt modelId="{5C64BEA2-13CE-49AB-9D1C-BE085A1B91D5}" type="pres">
      <dgm:prSet presAssocID="{481AD709-19FA-4ABA-A0A2-66F14138432F}" presName="hierChild3" presStyleCnt="0"/>
      <dgm:spPr/>
      <dgm:t>
        <a:bodyPr/>
        <a:lstStyle/>
        <a:p>
          <a:endParaRPr lang="en-US"/>
        </a:p>
      </dgm:t>
    </dgm:pt>
  </dgm:ptLst>
  <dgm:cxnLst>
    <dgm:cxn modelId="{16002C79-1238-473A-AD14-B9E972CA1416}" type="presOf" srcId="{C48344F0-653C-4212-9A5F-86512166DACB}" destId="{93C3B484-3008-43DF-B937-B6A86953125A}" srcOrd="0" destOrd="0" presId="urn:microsoft.com/office/officeart/2005/8/layout/orgChart1"/>
    <dgm:cxn modelId="{729F3484-8971-40AB-998B-F9EE4B9A83AA}" type="presOf" srcId="{C711CB4C-1D3A-435B-8CD4-3DACA9497ED1}" destId="{24FC818D-5100-49D3-B08E-6AE4B42AEA59}" srcOrd="0" destOrd="0" presId="urn:microsoft.com/office/officeart/2005/8/layout/orgChart1"/>
    <dgm:cxn modelId="{9A48A839-6E5A-4C1B-99E9-68583FC3BAD0}" type="presOf" srcId="{9ABB9B0F-77BA-41FF-84C0-5FC27766F0C0}" destId="{6843077A-1719-4662-BC46-2C81132937E1}" srcOrd="1" destOrd="0" presId="urn:microsoft.com/office/officeart/2005/8/layout/orgChart1"/>
    <dgm:cxn modelId="{B1E4A78D-9FB7-4A86-87A4-6B4E70729FD3}" type="presOf" srcId="{2AB9B754-9B60-4181-9899-7BFE4E020449}" destId="{E2443CBE-7D86-4C5E-9242-03787F055514}" srcOrd="0" destOrd="0" presId="urn:microsoft.com/office/officeart/2005/8/layout/orgChart1"/>
    <dgm:cxn modelId="{E3A5F2E9-688B-4F8F-B547-0CE34CB4ED7E}" type="presOf" srcId="{DE579D6D-EA8C-4E7E-A077-D76D3D09F4C9}" destId="{B95A8292-4CDF-4EAA-BF7D-C6CB83800628}" srcOrd="0" destOrd="0" presId="urn:microsoft.com/office/officeart/2005/8/layout/orgChart1"/>
    <dgm:cxn modelId="{D5873FC0-F855-4A56-9015-685B9E639970}" type="presOf" srcId="{4481DD6B-8828-4E90-BC6A-DAD44E91D0B5}" destId="{FED8CC27-B3AC-4773-B349-C0D0A3901CBE}" srcOrd="0" destOrd="0" presId="urn:microsoft.com/office/officeart/2005/8/layout/orgChart1"/>
    <dgm:cxn modelId="{6264F977-94AC-4F0E-B486-120EFF28C5F3}" type="presOf" srcId="{D9742D8C-8DCD-4BDA-9D79-5DABBE183F71}" destId="{03196F42-5B18-424B-A6C1-BE47E79DE675}" srcOrd="0" destOrd="0" presId="urn:microsoft.com/office/officeart/2005/8/layout/orgChart1"/>
    <dgm:cxn modelId="{7D0B8EDD-D221-40D4-A2AB-231A0DB7C911}" type="presOf" srcId="{0717EFA4-833E-42C4-A887-6FC0A5D1E7F7}" destId="{32467570-6359-439B-B78F-A0D4662E63DB}" srcOrd="0" destOrd="0" presId="urn:microsoft.com/office/officeart/2005/8/layout/orgChart1"/>
    <dgm:cxn modelId="{99DA7AE7-6BC0-410B-ADD1-EA1A002722C6}" type="presOf" srcId="{C90365C8-1A08-41F8-AF16-E4A5552B31CA}" destId="{5581EE0C-9DD9-4267-9122-541AB7E5488B}" srcOrd="1" destOrd="0" presId="urn:microsoft.com/office/officeart/2005/8/layout/orgChart1"/>
    <dgm:cxn modelId="{11A18602-EBE4-414D-80FD-3AC73916550C}" type="presOf" srcId="{C90365C8-1A08-41F8-AF16-E4A5552B31CA}" destId="{8B636F50-1A46-4CDE-A5D2-712B5DB17CBB}" srcOrd="0" destOrd="0" presId="urn:microsoft.com/office/officeart/2005/8/layout/orgChart1"/>
    <dgm:cxn modelId="{49DB865D-3937-4992-B6EF-0D31C992595B}" srcId="{0DB196B3-5714-4A30-BF73-D8424F1B47D3}" destId="{DCA54333-5C56-455C-9587-6783CBCEAC13}" srcOrd="1" destOrd="0" parTransId="{456715BB-8D0C-4680-A220-0CC2D6009C9A}" sibTransId="{9BF23908-D840-4315-B42F-1EBE3F84F10E}"/>
    <dgm:cxn modelId="{E887D11D-D64C-42A2-B79C-30D08974A2C4}" type="presOf" srcId="{481AD709-19FA-4ABA-A0A2-66F14138432F}" destId="{070078C4-C397-4D67-9C5F-58191095398D}" srcOrd="0" destOrd="0" presId="urn:microsoft.com/office/officeart/2005/8/layout/orgChart1"/>
    <dgm:cxn modelId="{BBB8A324-827C-44B7-8744-FDD37680C0DD}" type="presOf" srcId="{C48344F0-653C-4212-9A5F-86512166DACB}" destId="{5AFD48AC-E40A-4676-9BDB-9A9BDF971191}" srcOrd="1" destOrd="0" presId="urn:microsoft.com/office/officeart/2005/8/layout/orgChart1"/>
    <dgm:cxn modelId="{01FCD30F-CC6B-4F86-9512-C839DDB1A7E8}" type="presOf" srcId="{F7902C1F-89D5-4190-AB8B-37A3EFDC8797}" destId="{CA198FCA-73C3-45EB-9B25-12292E6BEA71}" srcOrd="0" destOrd="0" presId="urn:microsoft.com/office/officeart/2005/8/layout/orgChart1"/>
    <dgm:cxn modelId="{CDC2DD78-1439-4F8F-9D54-D321214A8425}" type="presOf" srcId="{0717EFA4-833E-42C4-A887-6FC0A5D1E7F7}" destId="{6BEA8FED-5CD8-46B0-9786-59FC7767C463}" srcOrd="1" destOrd="0" presId="urn:microsoft.com/office/officeart/2005/8/layout/orgChart1"/>
    <dgm:cxn modelId="{1AA712A8-471E-42BF-9DF0-9D4D629B5F45}" srcId="{0DB196B3-5714-4A30-BF73-D8424F1B47D3}" destId="{C90365C8-1A08-41F8-AF16-E4A5552B31CA}" srcOrd="2" destOrd="0" parTransId="{DE579D6D-EA8C-4E7E-A077-D76D3D09F4C9}" sibTransId="{5BB01583-431C-4E63-B8BD-2447C1EF5D02}"/>
    <dgm:cxn modelId="{6B0A0AAA-6CD5-4364-A01B-3D25541A6A1C}" type="presOf" srcId="{A20AB740-2C44-4D53-BA1A-032415D7A579}" destId="{0F68EB99-CAF8-49BA-BC49-E0A3D0BAAA67}" srcOrd="0" destOrd="0" presId="urn:microsoft.com/office/officeart/2005/8/layout/orgChart1"/>
    <dgm:cxn modelId="{8C8198A2-34F6-449E-BF8D-72E7B8732537}" type="presOf" srcId="{B12C3A2F-1AED-4D74-9294-291DF4F26C19}" destId="{0786AA6C-7501-4E6C-AF2E-AFD47CBA19FF}" srcOrd="0" destOrd="0" presId="urn:microsoft.com/office/officeart/2005/8/layout/orgChart1"/>
    <dgm:cxn modelId="{2CA0AF7E-8847-478C-B850-D5D83FEF277A}" type="presOf" srcId="{456715BB-8D0C-4680-A220-0CC2D6009C9A}" destId="{6E2B2F63-5DCB-44B5-B693-8F73A0FE1A95}" srcOrd="0" destOrd="0" presId="urn:microsoft.com/office/officeart/2005/8/layout/orgChart1"/>
    <dgm:cxn modelId="{9D9AC9D2-02D7-43F2-B7F3-20D7661E26CC}" srcId="{B12C3A2F-1AED-4D74-9294-291DF4F26C19}" destId="{F7902C1F-89D5-4190-AB8B-37A3EFDC8797}" srcOrd="2" destOrd="0" parTransId="{2AB9B754-9B60-4181-9899-7BFE4E020449}" sibTransId="{8266F0D5-8BCE-40BB-A19D-32EEF9803B6E}"/>
    <dgm:cxn modelId="{97CBABFA-A8EA-4B9C-95B0-AE01DA912007}" type="presOf" srcId="{DCA54333-5C56-455C-9587-6783CBCEAC13}" destId="{DF89F81B-A738-4A17-A53B-2FEF26BED864}" srcOrd="1" destOrd="0" presId="urn:microsoft.com/office/officeart/2005/8/layout/orgChart1"/>
    <dgm:cxn modelId="{A4736781-791F-415F-94E8-2754D5016324}" srcId="{B12C3A2F-1AED-4D74-9294-291DF4F26C19}" destId="{9ABB9B0F-77BA-41FF-84C0-5FC27766F0C0}" srcOrd="0" destOrd="0" parTransId="{1BCF054C-1A63-4AA0-BD9B-7E387E532B21}" sibTransId="{ACCFA845-8F13-4457-8B3C-46A517E4E060}"/>
    <dgm:cxn modelId="{BA818856-75BA-4AE1-AF2C-ED8AC8E161B2}" type="presOf" srcId="{1BCF054C-1A63-4AA0-BD9B-7E387E532B21}" destId="{B1ED34CD-7FD1-4D1F-9256-FED9CD219875}" srcOrd="0" destOrd="0" presId="urn:microsoft.com/office/officeart/2005/8/layout/orgChart1"/>
    <dgm:cxn modelId="{4BDE1EB6-2DCF-4795-A5A7-EC5F5293EAA8}" type="presOf" srcId="{A20AB740-2C44-4D53-BA1A-032415D7A579}" destId="{B5A31E08-28D8-47F7-A14D-EFB72527F452}" srcOrd="1" destOrd="0" presId="urn:microsoft.com/office/officeart/2005/8/layout/orgChart1"/>
    <dgm:cxn modelId="{A3FA7F3F-6841-4BB7-B578-079AAAE15249}" srcId="{0DB196B3-5714-4A30-BF73-D8424F1B47D3}" destId="{0717EFA4-833E-42C4-A887-6FC0A5D1E7F7}" srcOrd="3" destOrd="0" parTransId="{CD4B498A-7831-4101-9E43-8FF2805994E0}" sibTransId="{AD7E2367-8A8E-4547-AF4A-0DD8FD9ED24B}"/>
    <dgm:cxn modelId="{ECD39ADA-F67A-4688-B49F-B35ECD9DE5B0}" srcId="{B12C3A2F-1AED-4D74-9294-291DF4F26C19}" destId="{A20AB740-2C44-4D53-BA1A-032415D7A579}" srcOrd="1" destOrd="0" parTransId="{4481DD6B-8828-4E90-BC6A-DAD44E91D0B5}" sibTransId="{E32BD187-B083-43FC-B3DB-216D250AC593}"/>
    <dgm:cxn modelId="{EC5AB115-427E-41DD-85B1-73220EE2C9E2}" type="presOf" srcId="{9ABB9B0F-77BA-41FF-84C0-5FC27766F0C0}" destId="{CEA708A6-726A-418D-A4CA-D7C6A9837ED3}" srcOrd="0" destOrd="0" presId="urn:microsoft.com/office/officeart/2005/8/layout/orgChart1"/>
    <dgm:cxn modelId="{E144402B-F913-4EF1-B46F-D475D0E170E8}" type="presOf" srcId="{0DB196B3-5714-4A30-BF73-D8424F1B47D3}" destId="{41710947-4516-49DE-A113-B0F8CD04FF37}" srcOrd="0" destOrd="0" presId="urn:microsoft.com/office/officeart/2005/8/layout/orgChart1"/>
    <dgm:cxn modelId="{873C4B0F-41C8-43F9-9248-AECC348B788F}" srcId="{0DB196B3-5714-4A30-BF73-D8424F1B47D3}" destId="{C48344F0-653C-4212-9A5F-86512166DACB}" srcOrd="0" destOrd="0" parTransId="{D9742D8C-8DCD-4BDA-9D79-5DABBE183F71}" sibTransId="{6004755F-7D8B-4E7D-B4F7-751925212AF8}"/>
    <dgm:cxn modelId="{9D6DAE51-B5A8-4CCA-B25C-5A160D37D6BA}" type="presOf" srcId="{B12C3A2F-1AED-4D74-9294-291DF4F26C19}" destId="{65C4BF2E-9486-4479-B768-B738E5333E5D}" srcOrd="1" destOrd="0" presId="urn:microsoft.com/office/officeart/2005/8/layout/orgChart1"/>
    <dgm:cxn modelId="{77805EDA-CC46-446E-A408-0887205F3CCA}" type="presOf" srcId="{F7902C1F-89D5-4190-AB8B-37A3EFDC8797}" destId="{F46AC132-50D0-44B8-8FCC-0C66B7B399A4}" srcOrd="1" destOrd="0" presId="urn:microsoft.com/office/officeart/2005/8/layout/orgChart1"/>
    <dgm:cxn modelId="{2F12A459-25F9-4DC1-B04F-701603BEE0F4}" type="presOf" srcId="{DCA54333-5C56-455C-9587-6783CBCEAC13}" destId="{9DBB652D-A6B6-4838-A65D-EE65C3BB4BBA}" srcOrd="0" destOrd="0" presId="urn:microsoft.com/office/officeart/2005/8/layout/orgChart1"/>
    <dgm:cxn modelId="{DD90B93F-A9B5-4905-893E-FB0972E13401}" type="presOf" srcId="{0DB196B3-5714-4A30-BF73-D8424F1B47D3}" destId="{DBA5AF79-0DCB-402F-B3EB-A9012BEBDD10}" srcOrd="1" destOrd="0" presId="urn:microsoft.com/office/officeart/2005/8/layout/orgChart1"/>
    <dgm:cxn modelId="{1A408889-6B64-4AEC-8E74-E50EA582E1D4}" type="presOf" srcId="{481AD709-19FA-4ABA-A0A2-66F14138432F}" destId="{DC2FEC64-041F-40EC-A128-767AAF08F395}" srcOrd="1" destOrd="0" presId="urn:microsoft.com/office/officeart/2005/8/layout/orgChart1"/>
    <dgm:cxn modelId="{E87C5502-A531-46A7-BB25-93D604F51626}" srcId="{481AD709-19FA-4ABA-A0A2-66F14138432F}" destId="{B12C3A2F-1AED-4D74-9294-291DF4F26C19}" srcOrd="0" destOrd="0" parTransId="{C711CB4C-1D3A-435B-8CD4-3DACA9497ED1}" sibTransId="{88687868-40BC-4C46-9836-64DCD4D85C4C}"/>
    <dgm:cxn modelId="{FA88397F-0F9B-4D16-841B-C03438662E38}" type="presOf" srcId="{CD4B498A-7831-4101-9E43-8FF2805994E0}" destId="{B5659A50-E187-4C6B-B903-5D349534EA71}" srcOrd="0" destOrd="0" presId="urn:microsoft.com/office/officeart/2005/8/layout/orgChart1"/>
    <dgm:cxn modelId="{732CCA10-9A3F-49A1-A426-06677262FAA7}" type="presOf" srcId="{29830796-06F9-4EEC-9A69-DCA98249B8E6}" destId="{D5C6AD7B-B8AA-4499-B83A-E6171403B666}" srcOrd="0" destOrd="0" presId="urn:microsoft.com/office/officeart/2005/8/layout/orgChart1"/>
    <dgm:cxn modelId="{1FC0D34F-9499-415E-A520-D1DD25F3C842}" type="presOf" srcId="{F223D2E1-7F6E-4B75-9F96-88FCAE4DCFE4}" destId="{10A9E22F-A87E-4FE0-92F2-EA96CC17B472}" srcOrd="0" destOrd="0" presId="urn:microsoft.com/office/officeart/2005/8/layout/orgChart1"/>
    <dgm:cxn modelId="{18763B64-A8EF-4D06-82AF-C6B87D7ED914}" srcId="{481AD709-19FA-4ABA-A0A2-66F14138432F}" destId="{0DB196B3-5714-4A30-BF73-D8424F1B47D3}" srcOrd="1" destOrd="0" parTransId="{29830796-06F9-4EEC-9A69-DCA98249B8E6}" sibTransId="{05D2F643-EB8D-424C-9B07-53CF9FFAEB2E}"/>
    <dgm:cxn modelId="{2FCDF7D5-161F-440C-8664-8484CFA0D46B}" srcId="{F223D2E1-7F6E-4B75-9F96-88FCAE4DCFE4}" destId="{481AD709-19FA-4ABA-A0A2-66F14138432F}" srcOrd="0" destOrd="0" parTransId="{7B2D5C2A-26A8-46D6-9742-A9A82D900E2B}" sibTransId="{85F6D5C7-B67E-42BA-881F-22A71A8BF833}"/>
    <dgm:cxn modelId="{B88F4CDC-F874-4972-92E7-893E204128A2}" type="presParOf" srcId="{10A9E22F-A87E-4FE0-92F2-EA96CC17B472}" destId="{92668DE9-5D3D-4775-964A-8120B323608D}" srcOrd="0" destOrd="0" presId="urn:microsoft.com/office/officeart/2005/8/layout/orgChart1"/>
    <dgm:cxn modelId="{38E6A572-80D9-4F36-84BE-A4FC322BD029}" type="presParOf" srcId="{92668DE9-5D3D-4775-964A-8120B323608D}" destId="{02577CF5-7611-4D9A-A808-825A33E06D19}" srcOrd="0" destOrd="0" presId="urn:microsoft.com/office/officeart/2005/8/layout/orgChart1"/>
    <dgm:cxn modelId="{414FF5E7-1510-4186-9EE3-683FF30EFC5F}" type="presParOf" srcId="{02577CF5-7611-4D9A-A808-825A33E06D19}" destId="{070078C4-C397-4D67-9C5F-58191095398D}" srcOrd="0" destOrd="0" presId="urn:microsoft.com/office/officeart/2005/8/layout/orgChart1"/>
    <dgm:cxn modelId="{EDC76736-FEDC-4B66-82C2-27678CDE6BFD}" type="presParOf" srcId="{02577CF5-7611-4D9A-A808-825A33E06D19}" destId="{DC2FEC64-041F-40EC-A128-767AAF08F395}" srcOrd="1" destOrd="0" presId="urn:microsoft.com/office/officeart/2005/8/layout/orgChart1"/>
    <dgm:cxn modelId="{13A3AD95-869D-4E7F-9B16-03D9EEC8C321}" type="presParOf" srcId="{92668DE9-5D3D-4775-964A-8120B323608D}" destId="{4906E83A-CE77-433E-8E6B-38EB791CEA7C}" srcOrd="1" destOrd="0" presId="urn:microsoft.com/office/officeart/2005/8/layout/orgChart1"/>
    <dgm:cxn modelId="{EEE57481-8A3E-4144-B4E7-02A6B7708918}" type="presParOf" srcId="{4906E83A-CE77-433E-8E6B-38EB791CEA7C}" destId="{24FC818D-5100-49D3-B08E-6AE4B42AEA59}" srcOrd="0" destOrd="0" presId="urn:microsoft.com/office/officeart/2005/8/layout/orgChart1"/>
    <dgm:cxn modelId="{D034EB18-C33C-41F8-866E-5DA560CE60F8}" type="presParOf" srcId="{4906E83A-CE77-433E-8E6B-38EB791CEA7C}" destId="{3E31441B-7BB5-484A-A3A0-127FBA053462}" srcOrd="1" destOrd="0" presId="urn:microsoft.com/office/officeart/2005/8/layout/orgChart1"/>
    <dgm:cxn modelId="{5BD516C0-47AB-432F-A749-66E280067A15}" type="presParOf" srcId="{3E31441B-7BB5-484A-A3A0-127FBA053462}" destId="{A839741D-44A9-43B6-B1AF-7BBB93E3969E}" srcOrd="0" destOrd="0" presId="urn:microsoft.com/office/officeart/2005/8/layout/orgChart1"/>
    <dgm:cxn modelId="{ECD9D4FE-C065-4ED1-AFCE-A01F2DFC6C1C}" type="presParOf" srcId="{A839741D-44A9-43B6-B1AF-7BBB93E3969E}" destId="{0786AA6C-7501-4E6C-AF2E-AFD47CBA19FF}" srcOrd="0" destOrd="0" presId="urn:microsoft.com/office/officeart/2005/8/layout/orgChart1"/>
    <dgm:cxn modelId="{408CEA82-6AC5-47B1-944E-5C968BA1B756}" type="presParOf" srcId="{A839741D-44A9-43B6-B1AF-7BBB93E3969E}" destId="{65C4BF2E-9486-4479-B768-B738E5333E5D}" srcOrd="1" destOrd="0" presId="urn:microsoft.com/office/officeart/2005/8/layout/orgChart1"/>
    <dgm:cxn modelId="{CBDF7F0A-2B3F-49A7-A094-8F2467595FDA}" type="presParOf" srcId="{3E31441B-7BB5-484A-A3A0-127FBA053462}" destId="{7D5ED088-7EED-47EC-9A15-6C717230676E}" srcOrd="1" destOrd="0" presId="urn:microsoft.com/office/officeart/2005/8/layout/orgChart1"/>
    <dgm:cxn modelId="{6A4F610A-14BB-45D9-8F4D-99B59BB36BC9}" type="presParOf" srcId="{7D5ED088-7EED-47EC-9A15-6C717230676E}" destId="{B1ED34CD-7FD1-4D1F-9256-FED9CD219875}" srcOrd="0" destOrd="0" presId="urn:microsoft.com/office/officeart/2005/8/layout/orgChart1"/>
    <dgm:cxn modelId="{C57D2BC0-5C67-48EE-8713-DCDEB1718F4A}" type="presParOf" srcId="{7D5ED088-7EED-47EC-9A15-6C717230676E}" destId="{395D6330-A4CB-408C-B3EF-B3FE54CA43A0}" srcOrd="1" destOrd="0" presId="urn:microsoft.com/office/officeart/2005/8/layout/orgChart1"/>
    <dgm:cxn modelId="{4D3EC655-7E83-4841-8B5D-8B10DE7A69F6}" type="presParOf" srcId="{395D6330-A4CB-408C-B3EF-B3FE54CA43A0}" destId="{7B7C6691-81AD-4E7B-9F0A-1F4003C8B321}" srcOrd="0" destOrd="0" presId="urn:microsoft.com/office/officeart/2005/8/layout/orgChart1"/>
    <dgm:cxn modelId="{035ABAF6-4E29-48D8-BC32-DA0B5C8FB02F}" type="presParOf" srcId="{7B7C6691-81AD-4E7B-9F0A-1F4003C8B321}" destId="{CEA708A6-726A-418D-A4CA-D7C6A9837ED3}" srcOrd="0" destOrd="0" presId="urn:microsoft.com/office/officeart/2005/8/layout/orgChart1"/>
    <dgm:cxn modelId="{8658AECD-4078-41B9-86A9-AC3FCE60BDF0}" type="presParOf" srcId="{7B7C6691-81AD-4E7B-9F0A-1F4003C8B321}" destId="{6843077A-1719-4662-BC46-2C81132937E1}" srcOrd="1" destOrd="0" presId="urn:microsoft.com/office/officeart/2005/8/layout/orgChart1"/>
    <dgm:cxn modelId="{5ADE8B04-20EF-4387-A772-64E4B3E5F55A}" type="presParOf" srcId="{395D6330-A4CB-408C-B3EF-B3FE54CA43A0}" destId="{C1508992-5CE7-42B7-987D-C5DB1C923DA2}" srcOrd="1" destOrd="0" presId="urn:microsoft.com/office/officeart/2005/8/layout/orgChart1"/>
    <dgm:cxn modelId="{C82CBBFF-8599-474F-A000-C684EBF9A653}" type="presParOf" srcId="{395D6330-A4CB-408C-B3EF-B3FE54CA43A0}" destId="{017BF9DD-1326-4A50-85B6-84D08F366E23}" srcOrd="2" destOrd="0" presId="urn:microsoft.com/office/officeart/2005/8/layout/orgChart1"/>
    <dgm:cxn modelId="{359AE171-BD8D-44DB-B7C6-1D009E553637}" type="presParOf" srcId="{7D5ED088-7EED-47EC-9A15-6C717230676E}" destId="{FED8CC27-B3AC-4773-B349-C0D0A3901CBE}" srcOrd="2" destOrd="0" presId="urn:microsoft.com/office/officeart/2005/8/layout/orgChart1"/>
    <dgm:cxn modelId="{677B93E9-8FC1-4021-A82F-AEB4ED271E95}" type="presParOf" srcId="{7D5ED088-7EED-47EC-9A15-6C717230676E}" destId="{53E1A117-4C2D-496D-B4F9-4A3D1884B6FC}" srcOrd="3" destOrd="0" presId="urn:microsoft.com/office/officeart/2005/8/layout/orgChart1"/>
    <dgm:cxn modelId="{775BB7BC-01C4-44CB-BAAA-7C7F6AE5B841}" type="presParOf" srcId="{53E1A117-4C2D-496D-B4F9-4A3D1884B6FC}" destId="{252DF422-44D8-4D1F-A81B-DF4610A25132}" srcOrd="0" destOrd="0" presId="urn:microsoft.com/office/officeart/2005/8/layout/orgChart1"/>
    <dgm:cxn modelId="{9D8C0A12-1CFF-43FA-B3E2-1E0F7657286C}" type="presParOf" srcId="{252DF422-44D8-4D1F-A81B-DF4610A25132}" destId="{0F68EB99-CAF8-49BA-BC49-E0A3D0BAAA67}" srcOrd="0" destOrd="0" presId="urn:microsoft.com/office/officeart/2005/8/layout/orgChart1"/>
    <dgm:cxn modelId="{45005C6D-9C00-4D4B-BAD0-BC67AE2DE42A}" type="presParOf" srcId="{252DF422-44D8-4D1F-A81B-DF4610A25132}" destId="{B5A31E08-28D8-47F7-A14D-EFB72527F452}" srcOrd="1" destOrd="0" presId="urn:microsoft.com/office/officeart/2005/8/layout/orgChart1"/>
    <dgm:cxn modelId="{2F5DC4DC-12E4-4B65-AFEE-7BB9CB9522C9}" type="presParOf" srcId="{53E1A117-4C2D-496D-B4F9-4A3D1884B6FC}" destId="{23374625-7BC9-41B7-80BF-018B1D2646DB}" srcOrd="1" destOrd="0" presId="urn:microsoft.com/office/officeart/2005/8/layout/orgChart1"/>
    <dgm:cxn modelId="{50F1E0A6-73D3-4C37-BF61-9DC6A3E97801}" type="presParOf" srcId="{53E1A117-4C2D-496D-B4F9-4A3D1884B6FC}" destId="{03276021-0FCF-461C-9327-E257D32675D1}" srcOrd="2" destOrd="0" presId="urn:microsoft.com/office/officeart/2005/8/layout/orgChart1"/>
    <dgm:cxn modelId="{E8305033-7FAD-4D09-AAFE-BE7FFF553BD3}" type="presParOf" srcId="{7D5ED088-7EED-47EC-9A15-6C717230676E}" destId="{E2443CBE-7D86-4C5E-9242-03787F055514}" srcOrd="4" destOrd="0" presId="urn:microsoft.com/office/officeart/2005/8/layout/orgChart1"/>
    <dgm:cxn modelId="{A1286095-29F4-4962-8544-5BB47FDE2553}" type="presParOf" srcId="{7D5ED088-7EED-47EC-9A15-6C717230676E}" destId="{F133C526-13B9-4C02-B69D-4F6D649B2F5C}" srcOrd="5" destOrd="0" presId="urn:microsoft.com/office/officeart/2005/8/layout/orgChart1"/>
    <dgm:cxn modelId="{072E807C-0257-4811-AE10-269A8F2138FD}" type="presParOf" srcId="{F133C526-13B9-4C02-B69D-4F6D649B2F5C}" destId="{947DB37A-8D3B-4EDA-B70A-32181BDC4CB7}" srcOrd="0" destOrd="0" presId="urn:microsoft.com/office/officeart/2005/8/layout/orgChart1"/>
    <dgm:cxn modelId="{B04B7CF7-ED3B-4E31-85C6-F35733A59B0E}" type="presParOf" srcId="{947DB37A-8D3B-4EDA-B70A-32181BDC4CB7}" destId="{CA198FCA-73C3-45EB-9B25-12292E6BEA71}" srcOrd="0" destOrd="0" presId="urn:microsoft.com/office/officeart/2005/8/layout/orgChart1"/>
    <dgm:cxn modelId="{0855D735-4DCC-43D8-BDFC-D0047C1EBD7C}" type="presParOf" srcId="{947DB37A-8D3B-4EDA-B70A-32181BDC4CB7}" destId="{F46AC132-50D0-44B8-8FCC-0C66B7B399A4}" srcOrd="1" destOrd="0" presId="urn:microsoft.com/office/officeart/2005/8/layout/orgChart1"/>
    <dgm:cxn modelId="{0933FA7D-CFD5-45B9-BE55-ED341607798D}" type="presParOf" srcId="{F133C526-13B9-4C02-B69D-4F6D649B2F5C}" destId="{E0F4A115-D3D3-479E-A5B2-4D0467AE40F9}" srcOrd="1" destOrd="0" presId="urn:microsoft.com/office/officeart/2005/8/layout/orgChart1"/>
    <dgm:cxn modelId="{803E9F6C-F12A-427A-AB26-CCE6DDC14236}" type="presParOf" srcId="{F133C526-13B9-4C02-B69D-4F6D649B2F5C}" destId="{C2D89CA5-5334-44E8-A755-B5AE04B9A186}" srcOrd="2" destOrd="0" presId="urn:microsoft.com/office/officeart/2005/8/layout/orgChart1"/>
    <dgm:cxn modelId="{DFC83FD2-5487-487C-B108-FCEFED0C58FA}" type="presParOf" srcId="{3E31441B-7BB5-484A-A3A0-127FBA053462}" destId="{55DB19CA-C0E7-4687-B7FB-8F474B344A15}" srcOrd="2" destOrd="0" presId="urn:microsoft.com/office/officeart/2005/8/layout/orgChart1"/>
    <dgm:cxn modelId="{B3FB4C46-9399-4841-A52A-0C7F34CD2D19}" type="presParOf" srcId="{4906E83A-CE77-433E-8E6B-38EB791CEA7C}" destId="{D5C6AD7B-B8AA-4499-B83A-E6171403B666}" srcOrd="2" destOrd="0" presId="urn:microsoft.com/office/officeart/2005/8/layout/orgChart1"/>
    <dgm:cxn modelId="{3A110D59-BF89-442E-95B6-3516488CC8AC}" type="presParOf" srcId="{4906E83A-CE77-433E-8E6B-38EB791CEA7C}" destId="{1DC867BC-3E7D-4CD7-AC9E-CA38E29B8F9A}" srcOrd="3" destOrd="0" presId="urn:microsoft.com/office/officeart/2005/8/layout/orgChart1"/>
    <dgm:cxn modelId="{FB4A1660-BCA8-473A-B6A1-53A0273E7341}" type="presParOf" srcId="{1DC867BC-3E7D-4CD7-AC9E-CA38E29B8F9A}" destId="{D75A862A-BB60-4D31-9A6E-54A8C6DBEFA3}" srcOrd="0" destOrd="0" presId="urn:microsoft.com/office/officeart/2005/8/layout/orgChart1"/>
    <dgm:cxn modelId="{3ED14C4C-3FB1-4E51-A4BE-2FB0EE209BC4}" type="presParOf" srcId="{D75A862A-BB60-4D31-9A6E-54A8C6DBEFA3}" destId="{41710947-4516-49DE-A113-B0F8CD04FF37}" srcOrd="0" destOrd="0" presId="urn:microsoft.com/office/officeart/2005/8/layout/orgChart1"/>
    <dgm:cxn modelId="{B98929FD-5750-458C-8FDC-7409301284A1}" type="presParOf" srcId="{D75A862A-BB60-4D31-9A6E-54A8C6DBEFA3}" destId="{DBA5AF79-0DCB-402F-B3EB-A9012BEBDD10}" srcOrd="1" destOrd="0" presId="urn:microsoft.com/office/officeart/2005/8/layout/orgChart1"/>
    <dgm:cxn modelId="{5D7DB322-2299-426B-8997-365384CE4345}" type="presParOf" srcId="{1DC867BC-3E7D-4CD7-AC9E-CA38E29B8F9A}" destId="{3CBEE18C-8C8B-4375-A049-5FFFB8508907}" srcOrd="1" destOrd="0" presId="urn:microsoft.com/office/officeart/2005/8/layout/orgChart1"/>
    <dgm:cxn modelId="{8DB13FDC-C03B-42C2-82E7-F7AB975C599F}" type="presParOf" srcId="{3CBEE18C-8C8B-4375-A049-5FFFB8508907}" destId="{03196F42-5B18-424B-A6C1-BE47E79DE675}" srcOrd="0" destOrd="0" presId="urn:microsoft.com/office/officeart/2005/8/layout/orgChart1"/>
    <dgm:cxn modelId="{0D8D8781-5F95-4890-94F2-A711AB218734}" type="presParOf" srcId="{3CBEE18C-8C8B-4375-A049-5FFFB8508907}" destId="{2391E308-03CC-4AD6-9FC1-FD1512669BE1}" srcOrd="1" destOrd="0" presId="urn:microsoft.com/office/officeart/2005/8/layout/orgChart1"/>
    <dgm:cxn modelId="{983E12FB-5CC8-4D6F-962E-992A0A2232E0}" type="presParOf" srcId="{2391E308-03CC-4AD6-9FC1-FD1512669BE1}" destId="{272F626D-5C8B-45A6-9AE4-D464BE450268}" srcOrd="0" destOrd="0" presId="urn:microsoft.com/office/officeart/2005/8/layout/orgChart1"/>
    <dgm:cxn modelId="{48B34806-0F15-498B-AB7B-5FF3FF46F3F7}" type="presParOf" srcId="{272F626D-5C8B-45A6-9AE4-D464BE450268}" destId="{93C3B484-3008-43DF-B937-B6A86953125A}" srcOrd="0" destOrd="0" presId="urn:microsoft.com/office/officeart/2005/8/layout/orgChart1"/>
    <dgm:cxn modelId="{232BF31B-C005-4578-A803-9307D456FB48}" type="presParOf" srcId="{272F626D-5C8B-45A6-9AE4-D464BE450268}" destId="{5AFD48AC-E40A-4676-9BDB-9A9BDF971191}" srcOrd="1" destOrd="0" presId="urn:microsoft.com/office/officeart/2005/8/layout/orgChart1"/>
    <dgm:cxn modelId="{F9C2429E-7C65-428F-AF2D-536CC0FDD2AD}" type="presParOf" srcId="{2391E308-03CC-4AD6-9FC1-FD1512669BE1}" destId="{65937B01-7576-4744-8697-0EF8D0EABF9C}" srcOrd="1" destOrd="0" presId="urn:microsoft.com/office/officeart/2005/8/layout/orgChart1"/>
    <dgm:cxn modelId="{A10419D9-D8B0-4B1E-920F-CFB6E0D06EA8}" type="presParOf" srcId="{2391E308-03CC-4AD6-9FC1-FD1512669BE1}" destId="{3D4379B0-18C0-492F-9A89-4C6AC5066578}" srcOrd="2" destOrd="0" presId="urn:microsoft.com/office/officeart/2005/8/layout/orgChart1"/>
    <dgm:cxn modelId="{A7D66F37-2617-4325-8E7D-530ABC30902A}" type="presParOf" srcId="{3CBEE18C-8C8B-4375-A049-5FFFB8508907}" destId="{6E2B2F63-5DCB-44B5-B693-8F73A0FE1A95}" srcOrd="2" destOrd="0" presId="urn:microsoft.com/office/officeart/2005/8/layout/orgChart1"/>
    <dgm:cxn modelId="{238D656D-5A25-4DA7-8E76-F6D2F211A352}" type="presParOf" srcId="{3CBEE18C-8C8B-4375-A049-5FFFB8508907}" destId="{BFCC1D78-2EFA-419E-A698-9DBD15E0F9FF}" srcOrd="3" destOrd="0" presId="urn:microsoft.com/office/officeart/2005/8/layout/orgChart1"/>
    <dgm:cxn modelId="{AE8438CE-36F0-43F0-913A-D10417189433}" type="presParOf" srcId="{BFCC1D78-2EFA-419E-A698-9DBD15E0F9FF}" destId="{A8C9D694-7674-4017-8845-BCCA3C2166E5}" srcOrd="0" destOrd="0" presId="urn:microsoft.com/office/officeart/2005/8/layout/orgChart1"/>
    <dgm:cxn modelId="{F23795D4-2A56-4FEF-A963-E9CEB963F0F1}" type="presParOf" srcId="{A8C9D694-7674-4017-8845-BCCA3C2166E5}" destId="{9DBB652D-A6B6-4838-A65D-EE65C3BB4BBA}" srcOrd="0" destOrd="0" presId="urn:microsoft.com/office/officeart/2005/8/layout/orgChart1"/>
    <dgm:cxn modelId="{9CCE3DFC-304C-4E79-AC9A-D8D491AE209C}" type="presParOf" srcId="{A8C9D694-7674-4017-8845-BCCA3C2166E5}" destId="{DF89F81B-A738-4A17-A53B-2FEF26BED864}" srcOrd="1" destOrd="0" presId="urn:microsoft.com/office/officeart/2005/8/layout/orgChart1"/>
    <dgm:cxn modelId="{553C9E96-8836-4CC9-92CB-258CE103D122}" type="presParOf" srcId="{BFCC1D78-2EFA-419E-A698-9DBD15E0F9FF}" destId="{7D9649EB-3493-4437-AF47-8167CCAEB321}" srcOrd="1" destOrd="0" presId="urn:microsoft.com/office/officeart/2005/8/layout/orgChart1"/>
    <dgm:cxn modelId="{787ED92C-8A74-4103-A8E2-A6294A86C68B}" type="presParOf" srcId="{BFCC1D78-2EFA-419E-A698-9DBD15E0F9FF}" destId="{CAFE7E2B-C5AA-4C14-95CD-B913EB9F5E6D}" srcOrd="2" destOrd="0" presId="urn:microsoft.com/office/officeart/2005/8/layout/orgChart1"/>
    <dgm:cxn modelId="{4795F93E-085A-4C0F-9C16-42B7F8026A29}" type="presParOf" srcId="{3CBEE18C-8C8B-4375-A049-5FFFB8508907}" destId="{B95A8292-4CDF-4EAA-BF7D-C6CB83800628}" srcOrd="4" destOrd="0" presId="urn:microsoft.com/office/officeart/2005/8/layout/orgChart1"/>
    <dgm:cxn modelId="{EA72BF58-CC95-4D31-AE93-68A61A0B7D0B}" type="presParOf" srcId="{3CBEE18C-8C8B-4375-A049-5FFFB8508907}" destId="{8591EE4B-C3CB-4A57-9375-133EDDEDAB41}" srcOrd="5" destOrd="0" presId="urn:microsoft.com/office/officeart/2005/8/layout/orgChart1"/>
    <dgm:cxn modelId="{7A8D0779-323D-4F40-B778-8FD15CA82165}" type="presParOf" srcId="{8591EE4B-C3CB-4A57-9375-133EDDEDAB41}" destId="{47AC930A-19CB-4B84-8C36-067929B6740C}" srcOrd="0" destOrd="0" presId="urn:microsoft.com/office/officeart/2005/8/layout/orgChart1"/>
    <dgm:cxn modelId="{05B91C80-5E47-4482-AF13-A3EEEE211B69}" type="presParOf" srcId="{47AC930A-19CB-4B84-8C36-067929B6740C}" destId="{8B636F50-1A46-4CDE-A5D2-712B5DB17CBB}" srcOrd="0" destOrd="0" presId="urn:microsoft.com/office/officeart/2005/8/layout/orgChart1"/>
    <dgm:cxn modelId="{6C0E44F3-2115-4402-8B0E-048EF7291742}" type="presParOf" srcId="{47AC930A-19CB-4B84-8C36-067929B6740C}" destId="{5581EE0C-9DD9-4267-9122-541AB7E5488B}" srcOrd="1" destOrd="0" presId="urn:microsoft.com/office/officeart/2005/8/layout/orgChart1"/>
    <dgm:cxn modelId="{4F7FE631-2229-493F-9792-7A3A2A23AC41}" type="presParOf" srcId="{8591EE4B-C3CB-4A57-9375-133EDDEDAB41}" destId="{13AB8E82-24E4-4160-890C-F016CD4D2160}" srcOrd="1" destOrd="0" presId="urn:microsoft.com/office/officeart/2005/8/layout/orgChart1"/>
    <dgm:cxn modelId="{EBFEB48B-1123-42B7-BD7E-A6A4CBC8774A}" type="presParOf" srcId="{8591EE4B-C3CB-4A57-9375-133EDDEDAB41}" destId="{7EDA4D9C-2AD0-4349-8A5B-D6028E07C7A6}" srcOrd="2" destOrd="0" presId="urn:microsoft.com/office/officeart/2005/8/layout/orgChart1"/>
    <dgm:cxn modelId="{B50DC0B1-1055-4E12-ACED-765830D01224}" type="presParOf" srcId="{3CBEE18C-8C8B-4375-A049-5FFFB8508907}" destId="{B5659A50-E187-4C6B-B903-5D349534EA71}" srcOrd="6" destOrd="0" presId="urn:microsoft.com/office/officeart/2005/8/layout/orgChart1"/>
    <dgm:cxn modelId="{9FCD7E4E-519E-4D71-B9DC-FAD20E19E530}" type="presParOf" srcId="{3CBEE18C-8C8B-4375-A049-5FFFB8508907}" destId="{BC078503-4790-4E48-89F4-DD64B104ADA2}" srcOrd="7" destOrd="0" presId="urn:microsoft.com/office/officeart/2005/8/layout/orgChart1"/>
    <dgm:cxn modelId="{A7560692-740E-454C-8751-C5D0E439162C}" type="presParOf" srcId="{BC078503-4790-4E48-89F4-DD64B104ADA2}" destId="{B4500A9C-3790-4B2B-8317-5E83F920F92F}" srcOrd="0" destOrd="0" presId="urn:microsoft.com/office/officeart/2005/8/layout/orgChart1"/>
    <dgm:cxn modelId="{0E0256AD-2E83-4B52-97B1-EB63F69B7A8C}" type="presParOf" srcId="{B4500A9C-3790-4B2B-8317-5E83F920F92F}" destId="{32467570-6359-439B-B78F-A0D4662E63DB}" srcOrd="0" destOrd="0" presId="urn:microsoft.com/office/officeart/2005/8/layout/orgChart1"/>
    <dgm:cxn modelId="{F126DF13-5880-4098-BD90-F3ABD982BBC0}" type="presParOf" srcId="{B4500A9C-3790-4B2B-8317-5E83F920F92F}" destId="{6BEA8FED-5CD8-46B0-9786-59FC7767C463}" srcOrd="1" destOrd="0" presId="urn:microsoft.com/office/officeart/2005/8/layout/orgChart1"/>
    <dgm:cxn modelId="{59ADB25C-B87D-4547-B16E-A4A0F1CC52A3}" type="presParOf" srcId="{BC078503-4790-4E48-89F4-DD64B104ADA2}" destId="{7C4E95AA-58AD-49CF-A0B9-98106C8D6BBB}" srcOrd="1" destOrd="0" presId="urn:microsoft.com/office/officeart/2005/8/layout/orgChart1"/>
    <dgm:cxn modelId="{C447C7F4-A741-48E6-A7A2-AD12D09FA3D3}" type="presParOf" srcId="{BC078503-4790-4E48-89F4-DD64B104ADA2}" destId="{BECCCE38-C750-4F7C-A948-3B1A84679704}" srcOrd="2" destOrd="0" presId="urn:microsoft.com/office/officeart/2005/8/layout/orgChart1"/>
    <dgm:cxn modelId="{C4CE70A1-99A0-4DBB-9A53-292C22475392}" type="presParOf" srcId="{1DC867BC-3E7D-4CD7-AC9E-CA38E29B8F9A}" destId="{EF43645D-98F4-40C3-9E16-659DACAFA9D1}" srcOrd="2" destOrd="0" presId="urn:microsoft.com/office/officeart/2005/8/layout/orgChart1"/>
    <dgm:cxn modelId="{BA49CCB2-788F-4B4A-8649-C1F0B983737D}" type="presParOf" srcId="{92668DE9-5D3D-4775-964A-8120B323608D}" destId="{5C64BEA2-13CE-49AB-9D1C-BE085A1B91D5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0E3EC-02F7-4A40-8F8C-50789DC31DE1}">
      <dsp:nvSpPr>
        <dsp:cNvPr id="0" name=""/>
        <dsp:cNvSpPr/>
      </dsp:nvSpPr>
      <dsp:spPr>
        <a:xfrm>
          <a:off x="5898" y="820"/>
          <a:ext cx="8217802" cy="10014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161 Unique Organizations</a:t>
          </a:r>
          <a:endParaRPr lang="en-US" sz="4300" kern="1200" dirty="0"/>
        </a:p>
      </dsp:txBody>
      <dsp:txXfrm>
        <a:off x="35228" y="30150"/>
        <a:ext cx="8159142" cy="942755"/>
      </dsp:txXfrm>
    </dsp:sp>
    <dsp:sp modelId="{26B3087B-02F9-D248-91A2-EA62A9F581FC}">
      <dsp:nvSpPr>
        <dsp:cNvPr id="0" name=""/>
        <dsp:cNvSpPr/>
      </dsp:nvSpPr>
      <dsp:spPr>
        <a:xfrm>
          <a:off x="13920" y="1137027"/>
          <a:ext cx="8201759" cy="5934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783 Total Locations/Sites</a:t>
          </a:r>
          <a:endParaRPr lang="en-US" sz="2500" kern="1200" dirty="0"/>
        </a:p>
      </dsp:txBody>
      <dsp:txXfrm>
        <a:off x="31303" y="1154410"/>
        <a:ext cx="8166993" cy="558731"/>
      </dsp:txXfrm>
    </dsp:sp>
    <dsp:sp modelId="{F766B723-60ED-AD43-9F16-6D79E9D36777}">
      <dsp:nvSpPr>
        <dsp:cNvPr id="0" name=""/>
        <dsp:cNvSpPr/>
      </dsp:nvSpPr>
      <dsp:spPr>
        <a:xfrm>
          <a:off x="13920" y="1865316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5 Assisted Living Facility Locations</a:t>
          </a:r>
          <a:endParaRPr lang="en-US" sz="1400" kern="1200" dirty="0"/>
        </a:p>
      </dsp:txBody>
      <dsp:txXfrm>
        <a:off x="47045" y="1898441"/>
        <a:ext cx="1064715" cy="1343816"/>
      </dsp:txXfrm>
    </dsp:sp>
    <dsp:sp modelId="{F93D0D29-BF26-6A47-9979-588FC7D59208}">
      <dsp:nvSpPr>
        <dsp:cNvPr id="0" name=""/>
        <dsp:cNvSpPr/>
      </dsp:nvSpPr>
      <dsp:spPr>
        <a:xfrm>
          <a:off x="13920" y="3410175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19 Certified Home Health Agency Locations</a:t>
          </a:r>
          <a:endParaRPr lang="en-US" sz="1400" kern="1200" dirty="0"/>
        </a:p>
      </dsp:txBody>
      <dsp:txXfrm>
        <a:off x="47045" y="3443300"/>
        <a:ext cx="1064715" cy="1343816"/>
      </dsp:txXfrm>
    </dsp:sp>
    <dsp:sp modelId="{CF556E17-0A3C-0549-B545-EE355B064EC2}">
      <dsp:nvSpPr>
        <dsp:cNvPr id="0" name=""/>
        <dsp:cNvSpPr/>
      </dsp:nvSpPr>
      <dsp:spPr>
        <a:xfrm>
          <a:off x="1192385" y="1865316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33 Diagnostic &amp; Treatment Center Locations</a:t>
          </a:r>
          <a:endParaRPr lang="en-US" sz="1400" kern="1200" dirty="0"/>
        </a:p>
      </dsp:txBody>
      <dsp:txXfrm>
        <a:off x="1225510" y="1898441"/>
        <a:ext cx="1064715" cy="1343816"/>
      </dsp:txXfrm>
    </dsp:sp>
    <dsp:sp modelId="{F6DB0677-A27B-A44D-93E1-AE3A89BE58AE}">
      <dsp:nvSpPr>
        <dsp:cNvPr id="0" name=""/>
        <dsp:cNvSpPr/>
      </dsp:nvSpPr>
      <dsp:spPr>
        <a:xfrm>
          <a:off x="1192385" y="3410175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32 Federally Qualified Healthcare Center Locations</a:t>
          </a:r>
          <a:endParaRPr lang="en-US" sz="1400" kern="1200" dirty="0"/>
        </a:p>
      </dsp:txBody>
      <dsp:txXfrm>
        <a:off x="1225510" y="3443300"/>
        <a:ext cx="1064715" cy="1343816"/>
      </dsp:txXfrm>
    </dsp:sp>
    <dsp:sp modelId="{A3482DC1-DE98-4F4A-A452-FC15FE72034D}">
      <dsp:nvSpPr>
        <dsp:cNvPr id="0" name=""/>
        <dsp:cNvSpPr/>
      </dsp:nvSpPr>
      <dsp:spPr>
        <a:xfrm>
          <a:off x="2370851" y="1865316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10 Long Term Home Health Care Provider Locations</a:t>
          </a:r>
          <a:endParaRPr lang="en-US" sz="1400" kern="1200" dirty="0"/>
        </a:p>
      </dsp:txBody>
      <dsp:txXfrm>
        <a:off x="2403976" y="1898441"/>
        <a:ext cx="1064715" cy="1343816"/>
      </dsp:txXfrm>
    </dsp:sp>
    <dsp:sp modelId="{B0E25B87-7021-B344-BC75-7DB2BC683145}">
      <dsp:nvSpPr>
        <dsp:cNvPr id="0" name=""/>
        <dsp:cNvSpPr/>
      </dsp:nvSpPr>
      <dsp:spPr>
        <a:xfrm>
          <a:off x="2370851" y="3410175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13 Nursing Home Locations</a:t>
          </a:r>
          <a:endParaRPr lang="en-US" sz="1400" kern="1200" dirty="0"/>
        </a:p>
      </dsp:txBody>
      <dsp:txXfrm>
        <a:off x="2403976" y="3443300"/>
        <a:ext cx="1064715" cy="1343816"/>
      </dsp:txXfrm>
    </dsp:sp>
    <dsp:sp modelId="{D99CA82C-B248-8341-B0B8-D70882C098A6}">
      <dsp:nvSpPr>
        <dsp:cNvPr id="0" name=""/>
        <dsp:cNvSpPr/>
      </dsp:nvSpPr>
      <dsp:spPr>
        <a:xfrm>
          <a:off x="3549317" y="1865316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23 OASAS (Article 32) Provider Locations</a:t>
          </a:r>
          <a:endParaRPr lang="en-US" sz="1400" kern="1200" dirty="0"/>
        </a:p>
      </dsp:txBody>
      <dsp:txXfrm>
        <a:off x="3582442" y="1898441"/>
        <a:ext cx="1064715" cy="1343816"/>
      </dsp:txXfrm>
    </dsp:sp>
    <dsp:sp modelId="{2D19D7F4-00B3-3F49-98B3-24B6AA129D09}">
      <dsp:nvSpPr>
        <dsp:cNvPr id="0" name=""/>
        <dsp:cNvSpPr/>
      </dsp:nvSpPr>
      <dsp:spPr>
        <a:xfrm>
          <a:off x="3549317" y="3410175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78 OMH (Article 31) Provider Locations</a:t>
          </a:r>
          <a:endParaRPr lang="en-US" sz="1400" kern="1200" dirty="0"/>
        </a:p>
      </dsp:txBody>
      <dsp:txXfrm>
        <a:off x="3582442" y="3443300"/>
        <a:ext cx="1064715" cy="1343816"/>
      </dsp:txXfrm>
    </dsp:sp>
    <dsp:sp modelId="{2DA482B5-CDDC-0C4B-824F-1289E2E0FA16}">
      <dsp:nvSpPr>
        <dsp:cNvPr id="0" name=""/>
        <dsp:cNvSpPr/>
      </dsp:nvSpPr>
      <dsp:spPr>
        <a:xfrm>
          <a:off x="4727783" y="1865316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8 OPWDD (Article 16) Provider Locations</a:t>
          </a:r>
          <a:endParaRPr lang="en-US" sz="1400" kern="1200" dirty="0"/>
        </a:p>
      </dsp:txBody>
      <dsp:txXfrm>
        <a:off x="4760908" y="1898441"/>
        <a:ext cx="1064715" cy="1343816"/>
      </dsp:txXfrm>
    </dsp:sp>
    <dsp:sp modelId="{035E2121-C227-0844-ACEC-925C206377BD}">
      <dsp:nvSpPr>
        <dsp:cNvPr id="0" name=""/>
        <dsp:cNvSpPr/>
      </dsp:nvSpPr>
      <dsp:spPr>
        <a:xfrm>
          <a:off x="4727783" y="3410175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19 Skilled Nursing Facility Locations</a:t>
          </a:r>
          <a:endParaRPr lang="en-US" sz="1400" kern="1200" dirty="0"/>
        </a:p>
      </dsp:txBody>
      <dsp:txXfrm>
        <a:off x="4760908" y="3443300"/>
        <a:ext cx="1064715" cy="1343816"/>
      </dsp:txXfrm>
    </dsp:sp>
    <dsp:sp modelId="{CE25CD81-2ABE-BC44-9FC6-DB43BEEE3ED0}">
      <dsp:nvSpPr>
        <dsp:cNvPr id="0" name=""/>
        <dsp:cNvSpPr/>
      </dsp:nvSpPr>
      <dsp:spPr>
        <a:xfrm>
          <a:off x="5906248" y="1865316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9 Sole Community Provider Locations</a:t>
          </a:r>
          <a:endParaRPr lang="en-US" sz="1400" kern="1200" dirty="0"/>
        </a:p>
      </dsp:txBody>
      <dsp:txXfrm>
        <a:off x="5939373" y="1898441"/>
        <a:ext cx="1064715" cy="1343816"/>
      </dsp:txXfrm>
    </dsp:sp>
    <dsp:sp modelId="{85681EDC-0D0D-3941-8ABA-5AF785B4E6F1}">
      <dsp:nvSpPr>
        <dsp:cNvPr id="0" name=""/>
        <dsp:cNvSpPr/>
      </dsp:nvSpPr>
      <dsp:spPr>
        <a:xfrm>
          <a:off x="5906248" y="3410175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2 Voluntary Hospitals (33 Locations)</a:t>
          </a:r>
          <a:endParaRPr lang="en-US" sz="1400" kern="1200" dirty="0"/>
        </a:p>
      </dsp:txBody>
      <dsp:txXfrm>
        <a:off x="5939373" y="3443300"/>
        <a:ext cx="1064715" cy="1343816"/>
      </dsp:txXfrm>
    </dsp:sp>
    <dsp:sp modelId="{5056DEEE-6870-AB4D-AD32-E5EEBD79661B}">
      <dsp:nvSpPr>
        <dsp:cNvPr id="0" name=""/>
        <dsp:cNvSpPr/>
      </dsp:nvSpPr>
      <dsp:spPr>
        <a:xfrm>
          <a:off x="7084714" y="1865316"/>
          <a:ext cx="1130965" cy="1410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501 Other (i.e. Housing, Hospice, Community Based Organizations, LHCSA, etc.)</a:t>
          </a:r>
          <a:endParaRPr lang="en-US" sz="1200" kern="1200" dirty="0"/>
        </a:p>
      </dsp:txBody>
      <dsp:txXfrm>
        <a:off x="7117839" y="1898441"/>
        <a:ext cx="1064715" cy="13438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19725-C5A1-584B-9F3D-0655C8478D40}">
      <dsp:nvSpPr>
        <dsp:cNvPr id="0" name=""/>
        <dsp:cNvSpPr/>
      </dsp:nvSpPr>
      <dsp:spPr>
        <a:xfrm>
          <a:off x="40" y="21439"/>
          <a:ext cx="3845569" cy="13031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Founding Members</a:t>
          </a:r>
          <a:endParaRPr lang="en-US" sz="3600" kern="1200" dirty="0"/>
        </a:p>
      </dsp:txBody>
      <dsp:txXfrm>
        <a:off x="40" y="21439"/>
        <a:ext cx="3845569" cy="1303183"/>
      </dsp:txXfrm>
    </dsp:sp>
    <dsp:sp modelId="{2F608F24-02DA-724E-AC90-B208B457CAB1}">
      <dsp:nvSpPr>
        <dsp:cNvPr id="0" name=""/>
        <dsp:cNvSpPr/>
      </dsp:nvSpPr>
      <dsp:spPr>
        <a:xfrm>
          <a:off x="40" y="1324622"/>
          <a:ext cx="3845569" cy="31128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Acacia Network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Bronx United IPA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Institute for Family Health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Montefiore Medical Center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Morris Heights Health Center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Puerto Rican Family Institute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SBH Health System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Union Community Health Center</a:t>
          </a:r>
          <a:endParaRPr lang="en-US" sz="2000" kern="1200" dirty="0"/>
        </a:p>
      </dsp:txBody>
      <dsp:txXfrm>
        <a:off x="40" y="1324622"/>
        <a:ext cx="3845569" cy="3112830"/>
      </dsp:txXfrm>
    </dsp:sp>
    <dsp:sp modelId="{7038AF04-1738-AB4B-A277-B39AA54E416F}">
      <dsp:nvSpPr>
        <dsp:cNvPr id="0" name=""/>
        <dsp:cNvSpPr/>
      </dsp:nvSpPr>
      <dsp:spPr>
        <a:xfrm>
          <a:off x="4383989" y="21439"/>
          <a:ext cx="3845569" cy="13031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BPHC Steering Committee</a:t>
          </a:r>
          <a:endParaRPr lang="en-US" sz="3600" kern="1200" dirty="0"/>
        </a:p>
      </dsp:txBody>
      <dsp:txXfrm>
        <a:off x="4383989" y="21439"/>
        <a:ext cx="3845569" cy="1303183"/>
      </dsp:txXfrm>
    </dsp:sp>
    <dsp:sp modelId="{FB764524-383C-B340-9D25-592FCA62B825}">
      <dsp:nvSpPr>
        <dsp:cNvPr id="0" name=""/>
        <dsp:cNvSpPr/>
      </dsp:nvSpPr>
      <dsp:spPr>
        <a:xfrm>
          <a:off x="4383989" y="1324622"/>
          <a:ext cx="3845569" cy="31128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1199 SEIU Healthcare Workers East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Acacia Network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Bronx United IPA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Centerlight</a:t>
          </a:r>
          <a:r>
            <a:rPr lang="en-US" sz="1400" kern="1200" dirty="0" smtClean="0"/>
            <a:t> Health System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Institute for Family Health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Montefiore Medical Center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Morris Heights Health Center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Puerto Rican Family Institute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SBH Health System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Union Community Health Center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Visiting Nurse Service of New York</a:t>
          </a:r>
          <a:endParaRPr lang="en-US" sz="1400" kern="1200" dirty="0"/>
        </a:p>
      </dsp:txBody>
      <dsp:txXfrm>
        <a:off x="4383989" y="1324622"/>
        <a:ext cx="3845569" cy="31128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59A50-E187-4C6B-B903-5D349534EA71}">
      <dsp:nvSpPr>
        <dsp:cNvPr id="0" name=""/>
        <dsp:cNvSpPr/>
      </dsp:nvSpPr>
      <dsp:spPr>
        <a:xfrm>
          <a:off x="3466913" y="1755656"/>
          <a:ext cx="242858" cy="2016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6652"/>
              </a:lnTo>
              <a:lnTo>
                <a:pt x="242858" y="2016652"/>
              </a:lnTo>
            </a:path>
          </a:pathLst>
        </a:custGeom>
        <a:noFill/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5A8292-4CDF-4EAA-BF7D-C6CB83800628}">
      <dsp:nvSpPr>
        <dsp:cNvPr id="0" name=""/>
        <dsp:cNvSpPr/>
      </dsp:nvSpPr>
      <dsp:spPr>
        <a:xfrm>
          <a:off x="3466913" y="1755656"/>
          <a:ext cx="273422" cy="1475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5035"/>
              </a:lnTo>
              <a:lnTo>
                <a:pt x="273422" y="1475035"/>
              </a:lnTo>
            </a:path>
          </a:pathLst>
        </a:custGeom>
        <a:noFill/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2B2F63-5DCB-44B5-B693-8F73A0FE1A95}">
      <dsp:nvSpPr>
        <dsp:cNvPr id="0" name=""/>
        <dsp:cNvSpPr/>
      </dsp:nvSpPr>
      <dsp:spPr>
        <a:xfrm>
          <a:off x="3466913" y="1755656"/>
          <a:ext cx="261892" cy="935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427"/>
              </a:lnTo>
              <a:lnTo>
                <a:pt x="261892" y="935427"/>
              </a:lnTo>
            </a:path>
          </a:pathLst>
        </a:custGeom>
        <a:noFill/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96F42-5B18-424B-A6C1-BE47E79DE675}">
      <dsp:nvSpPr>
        <dsp:cNvPr id="0" name=""/>
        <dsp:cNvSpPr/>
      </dsp:nvSpPr>
      <dsp:spPr>
        <a:xfrm>
          <a:off x="3466913" y="1755656"/>
          <a:ext cx="254939" cy="378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198"/>
              </a:lnTo>
              <a:lnTo>
                <a:pt x="254939" y="378198"/>
              </a:lnTo>
            </a:path>
          </a:pathLst>
        </a:custGeom>
        <a:noFill/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6AD7B-B8AA-4499-B83A-E6171403B666}">
      <dsp:nvSpPr>
        <dsp:cNvPr id="0" name=""/>
        <dsp:cNvSpPr/>
      </dsp:nvSpPr>
      <dsp:spPr>
        <a:xfrm>
          <a:off x="3093955" y="820384"/>
          <a:ext cx="1262972" cy="250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87"/>
              </a:lnTo>
              <a:lnTo>
                <a:pt x="1262972" y="98487"/>
              </a:lnTo>
              <a:lnTo>
                <a:pt x="1262972" y="250586"/>
              </a:lnTo>
            </a:path>
          </a:pathLst>
        </a:custGeom>
        <a:noFill/>
        <a:ln w="25400" cap="flat" cmpd="sng" algn="ctr">
          <a:solidFill>
            <a:srgbClr val="37609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43CBE-7D86-4C5E-9242-03787F055514}">
      <dsp:nvSpPr>
        <dsp:cNvPr id="0" name=""/>
        <dsp:cNvSpPr/>
      </dsp:nvSpPr>
      <dsp:spPr>
        <a:xfrm>
          <a:off x="940274" y="1750535"/>
          <a:ext cx="333322" cy="1490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0629"/>
              </a:lnTo>
              <a:lnTo>
                <a:pt x="333322" y="14906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8CC27-B3AC-4773-B349-C0D0A3901CBE}">
      <dsp:nvSpPr>
        <dsp:cNvPr id="0" name=""/>
        <dsp:cNvSpPr/>
      </dsp:nvSpPr>
      <dsp:spPr>
        <a:xfrm>
          <a:off x="940274" y="1750535"/>
          <a:ext cx="333322" cy="932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244"/>
              </a:lnTo>
              <a:lnTo>
                <a:pt x="333322" y="9322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ED34CD-7FD1-4D1F-9256-FED9CD219875}">
      <dsp:nvSpPr>
        <dsp:cNvPr id="0" name=""/>
        <dsp:cNvSpPr/>
      </dsp:nvSpPr>
      <dsp:spPr>
        <a:xfrm>
          <a:off x="940274" y="1750535"/>
          <a:ext cx="333322" cy="381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019"/>
              </a:lnTo>
              <a:lnTo>
                <a:pt x="333322" y="38101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C818D-5100-49D3-B08E-6AE4B42AEA59}">
      <dsp:nvSpPr>
        <dsp:cNvPr id="0" name=""/>
        <dsp:cNvSpPr/>
      </dsp:nvSpPr>
      <dsp:spPr>
        <a:xfrm>
          <a:off x="1829135" y="820384"/>
          <a:ext cx="1264819" cy="250586"/>
        </a:xfrm>
        <a:custGeom>
          <a:avLst/>
          <a:gdLst/>
          <a:ahLst/>
          <a:cxnLst/>
          <a:rect l="0" t="0" r="0" b="0"/>
          <a:pathLst>
            <a:path>
              <a:moveTo>
                <a:pt x="1264819" y="0"/>
              </a:moveTo>
              <a:lnTo>
                <a:pt x="1264819" y="98487"/>
              </a:lnTo>
              <a:lnTo>
                <a:pt x="0" y="98487"/>
              </a:lnTo>
              <a:lnTo>
                <a:pt x="0" y="250586"/>
              </a:lnTo>
            </a:path>
          </a:pathLst>
        </a:custGeom>
        <a:noFill/>
        <a:ln w="25400" cap="flat" cmpd="sng" algn="ctr">
          <a:solidFill>
            <a:srgbClr val="37609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078C4-C397-4D67-9C5F-58191095398D}">
      <dsp:nvSpPr>
        <dsp:cNvPr id="0" name=""/>
        <dsp:cNvSpPr/>
      </dsp:nvSpPr>
      <dsp:spPr>
        <a:xfrm>
          <a:off x="2228004" y="55441"/>
          <a:ext cx="1731901" cy="764942"/>
        </a:xfrm>
        <a:prstGeom prst="roundRect">
          <a:avLst/>
        </a:prstGeom>
        <a:solidFill>
          <a:srgbClr val="37609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</a:rPr>
            <a:t>Steering Committee</a:t>
          </a:r>
          <a:endParaRPr lang="en-US" sz="1400" b="1" kern="1200" dirty="0">
            <a:latin typeface="+mj-lt"/>
          </a:endParaRPr>
        </a:p>
      </dsp:txBody>
      <dsp:txXfrm>
        <a:off x="2265345" y="92782"/>
        <a:ext cx="1657219" cy="690260"/>
      </dsp:txXfrm>
    </dsp:sp>
    <dsp:sp modelId="{0786AA6C-7501-4E6C-AF2E-AFD47CBA19FF}">
      <dsp:nvSpPr>
        <dsp:cNvPr id="0" name=""/>
        <dsp:cNvSpPr/>
      </dsp:nvSpPr>
      <dsp:spPr>
        <a:xfrm>
          <a:off x="718058" y="1070971"/>
          <a:ext cx="2222153" cy="679564"/>
        </a:xfrm>
        <a:prstGeom prst="roundRect">
          <a:avLst/>
        </a:prstGeom>
        <a:solidFill>
          <a:srgbClr val="37609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latin typeface="+mj-lt"/>
            </a:rPr>
            <a:t>Business Operations Committee (BOC)</a:t>
          </a:r>
          <a:endParaRPr lang="en-US" sz="1400" b="1" kern="1200" dirty="0">
            <a:solidFill>
              <a:schemeClr val="bg1"/>
            </a:solidFill>
            <a:latin typeface="+mj-lt"/>
          </a:endParaRPr>
        </a:p>
      </dsp:txBody>
      <dsp:txXfrm>
        <a:off x="751232" y="1104145"/>
        <a:ext cx="2155805" cy="613216"/>
      </dsp:txXfrm>
    </dsp:sp>
    <dsp:sp modelId="{CEA708A6-726A-418D-A4CA-D7C6A9837ED3}">
      <dsp:nvSpPr>
        <dsp:cNvPr id="0" name=""/>
        <dsp:cNvSpPr/>
      </dsp:nvSpPr>
      <dsp:spPr>
        <a:xfrm>
          <a:off x="1273597" y="1914903"/>
          <a:ext cx="1804967" cy="433301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+mj-lt"/>
            </a:rPr>
            <a:t>IT  &amp; Analytics</a:t>
          </a:r>
          <a:endParaRPr lang="en-US" sz="1200" b="1" kern="1200" dirty="0">
            <a:solidFill>
              <a:schemeClr val="bg1"/>
            </a:solidFill>
            <a:latin typeface="+mj-lt"/>
          </a:endParaRPr>
        </a:p>
      </dsp:txBody>
      <dsp:txXfrm>
        <a:off x="1294749" y="1936055"/>
        <a:ext cx="1762663" cy="390997"/>
      </dsp:txXfrm>
    </dsp:sp>
    <dsp:sp modelId="{0F68EB99-CAF8-49BA-BC49-E0A3D0BAAA67}">
      <dsp:nvSpPr>
        <dsp:cNvPr id="0" name=""/>
        <dsp:cNvSpPr/>
      </dsp:nvSpPr>
      <dsp:spPr>
        <a:xfrm>
          <a:off x="1273597" y="2456000"/>
          <a:ext cx="1804967" cy="45355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+mj-lt"/>
            </a:rPr>
            <a:t>Finance</a:t>
          </a:r>
          <a:endParaRPr lang="en-US" sz="1200" b="1" kern="1200" dirty="0">
            <a:solidFill>
              <a:schemeClr val="bg1"/>
            </a:solidFill>
            <a:latin typeface="+mj-lt"/>
          </a:endParaRPr>
        </a:p>
      </dsp:txBody>
      <dsp:txXfrm>
        <a:off x="1295738" y="2478141"/>
        <a:ext cx="1760685" cy="409277"/>
      </dsp:txXfrm>
    </dsp:sp>
    <dsp:sp modelId="{CA198FCA-73C3-45EB-9B25-12292E6BEA71}">
      <dsp:nvSpPr>
        <dsp:cNvPr id="0" name=""/>
        <dsp:cNvSpPr/>
      </dsp:nvSpPr>
      <dsp:spPr>
        <a:xfrm>
          <a:off x="1273597" y="3028001"/>
          <a:ext cx="1804967" cy="426326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  <a:latin typeface="+mj-lt"/>
            </a:rPr>
            <a:t>Workforce</a:t>
          </a:r>
          <a:r>
            <a:rPr lang="en-US" sz="1200" b="1" kern="1200" baseline="0" dirty="0" smtClean="0">
              <a:solidFill>
                <a:schemeClr val="bg1"/>
              </a:solidFill>
              <a:latin typeface="+mj-lt"/>
            </a:rPr>
            <a:t> Development</a:t>
          </a:r>
          <a:endParaRPr lang="en-US" sz="1200" b="1" kern="1200" dirty="0">
            <a:solidFill>
              <a:schemeClr val="bg1"/>
            </a:solidFill>
            <a:latin typeface="+mj-lt"/>
          </a:endParaRPr>
        </a:p>
      </dsp:txBody>
      <dsp:txXfrm>
        <a:off x="1294409" y="3048813"/>
        <a:ext cx="1763343" cy="384702"/>
      </dsp:txXfrm>
    </dsp:sp>
    <dsp:sp modelId="{41710947-4516-49DE-A113-B0F8CD04FF37}">
      <dsp:nvSpPr>
        <dsp:cNvPr id="0" name=""/>
        <dsp:cNvSpPr/>
      </dsp:nvSpPr>
      <dsp:spPr>
        <a:xfrm>
          <a:off x="3244410" y="1070971"/>
          <a:ext cx="2225035" cy="684684"/>
        </a:xfrm>
        <a:prstGeom prst="roundRect">
          <a:avLst/>
        </a:prstGeom>
        <a:solidFill>
          <a:srgbClr val="37609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</a:rPr>
            <a:t>Clinical Delivery and Program Planning (CDPP) Committee</a:t>
          </a:r>
          <a:endParaRPr lang="en-US" sz="1400" b="1" kern="1200" dirty="0">
            <a:latin typeface="+mj-lt"/>
          </a:endParaRPr>
        </a:p>
      </dsp:txBody>
      <dsp:txXfrm>
        <a:off x="3277834" y="1104395"/>
        <a:ext cx="2158187" cy="617836"/>
      </dsp:txXfrm>
    </dsp:sp>
    <dsp:sp modelId="{93C3B484-3008-43DF-B937-B6A86953125A}">
      <dsp:nvSpPr>
        <dsp:cNvPr id="0" name=""/>
        <dsp:cNvSpPr/>
      </dsp:nvSpPr>
      <dsp:spPr>
        <a:xfrm>
          <a:off x="3721852" y="1886207"/>
          <a:ext cx="2110671" cy="495292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+mj-lt"/>
            </a:rPr>
            <a:t>Care</a:t>
          </a:r>
          <a:r>
            <a:rPr lang="en-US" sz="1200" b="1" kern="1200" baseline="0" dirty="0" smtClean="0">
              <a:latin typeface="+mj-lt"/>
            </a:rPr>
            <a:t> Management and Care Transitions</a:t>
          </a:r>
          <a:endParaRPr lang="en-US" sz="1200" b="1" kern="1200" dirty="0">
            <a:latin typeface="+mj-lt"/>
          </a:endParaRPr>
        </a:p>
      </dsp:txBody>
      <dsp:txXfrm>
        <a:off x="3746030" y="1910385"/>
        <a:ext cx="2062315" cy="446936"/>
      </dsp:txXfrm>
    </dsp:sp>
    <dsp:sp modelId="{9DBB652D-A6B6-4838-A65D-EE65C3BB4BBA}">
      <dsp:nvSpPr>
        <dsp:cNvPr id="0" name=""/>
        <dsp:cNvSpPr/>
      </dsp:nvSpPr>
      <dsp:spPr>
        <a:xfrm>
          <a:off x="3728806" y="2458701"/>
          <a:ext cx="2110671" cy="464764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CVD</a:t>
          </a:r>
          <a:r>
            <a:rPr lang="en-US" sz="1200" b="1" kern="1200" dirty="0" smtClean="0">
              <a:latin typeface="+mj-lt"/>
            </a:rPr>
            <a:t>/Asthma/Diabetes</a:t>
          </a:r>
          <a:endParaRPr lang="en-US" sz="1200" b="1" kern="1200" dirty="0">
            <a:latin typeface="+mj-lt"/>
          </a:endParaRPr>
        </a:p>
      </dsp:txBody>
      <dsp:txXfrm>
        <a:off x="3751494" y="2481389"/>
        <a:ext cx="2065295" cy="419388"/>
      </dsp:txXfrm>
    </dsp:sp>
    <dsp:sp modelId="{8B636F50-1A46-4CDE-A5D2-712B5DB17CBB}">
      <dsp:nvSpPr>
        <dsp:cNvPr id="0" name=""/>
        <dsp:cNvSpPr/>
      </dsp:nvSpPr>
      <dsp:spPr>
        <a:xfrm>
          <a:off x="3740336" y="2978438"/>
          <a:ext cx="2092188" cy="504505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+mj-lt"/>
            </a:rPr>
            <a:t>Primary</a:t>
          </a:r>
          <a:r>
            <a:rPr lang="en-US" sz="1200" b="1" kern="1200" baseline="0" dirty="0" smtClean="0">
              <a:latin typeface="+mj-lt"/>
            </a:rPr>
            <a:t> Care/Behavioral Health Integration</a:t>
          </a:r>
          <a:endParaRPr lang="en-US" sz="1200" b="1" kern="1200" dirty="0">
            <a:latin typeface="+mj-lt"/>
          </a:endParaRPr>
        </a:p>
      </dsp:txBody>
      <dsp:txXfrm>
        <a:off x="3764964" y="3003066"/>
        <a:ext cx="2042932" cy="455249"/>
      </dsp:txXfrm>
    </dsp:sp>
    <dsp:sp modelId="{32467570-6359-439B-B78F-A0D4662E63DB}">
      <dsp:nvSpPr>
        <dsp:cNvPr id="0" name=""/>
        <dsp:cNvSpPr/>
      </dsp:nvSpPr>
      <dsp:spPr>
        <a:xfrm>
          <a:off x="3709771" y="3553329"/>
          <a:ext cx="2094723" cy="437958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+mj-lt"/>
            </a:rPr>
            <a:t>Population</a:t>
          </a:r>
          <a:r>
            <a:rPr lang="en-US" sz="1200" b="1" kern="1200" baseline="0" dirty="0" smtClean="0">
              <a:latin typeface="+mj-lt"/>
            </a:rPr>
            <a:t> Health</a:t>
          </a:r>
          <a:endParaRPr lang="en-US" sz="1200" b="1" kern="1200" dirty="0">
            <a:latin typeface="+mj-lt"/>
          </a:endParaRPr>
        </a:p>
      </dsp:txBody>
      <dsp:txXfrm>
        <a:off x="3731150" y="3574708"/>
        <a:ext cx="2051965" cy="395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0.43612</cdr:x>
      <cdr:y>0.46227</cdr:y>
    </cdr:from>
    <cdr:to>
      <cdr:x>0.59889</cdr:x>
      <cdr:y>0.71109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7009" y="2290555"/>
          <a:ext cx="1652215" cy="1232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err="1" smtClean="0">
              <a:solidFill>
                <a:schemeClr val="bg1"/>
              </a:solidFill>
              <a:latin typeface="+mj-lt"/>
            </a:rPr>
            <a:t>DSRIP</a:t>
          </a:r>
          <a:r>
            <a:rPr lang="en-US" sz="1600" b="1" dirty="0" smtClean="0">
              <a:solidFill>
                <a:schemeClr val="bg1"/>
              </a:solidFill>
              <a:latin typeface="+mj-lt"/>
            </a:rPr>
            <a:t>,</a:t>
          </a:r>
        </a:p>
        <a:p xmlns:a="http://schemas.openxmlformats.org/drawingml/2006/main">
          <a:pPr algn="ctr"/>
          <a:r>
            <a:rPr lang="en-US" sz="1600" b="1" dirty="0" smtClean="0">
              <a:solidFill>
                <a:schemeClr val="bg1"/>
              </a:solidFill>
              <a:latin typeface="+mj-lt"/>
            </a:rPr>
            <a:t>$6.42 billion</a:t>
          </a:r>
        </a:p>
        <a:p xmlns:a="http://schemas.openxmlformats.org/drawingml/2006/main">
          <a:endParaRPr lang="en-US" b="1" dirty="0" smtClean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7F61B-BA95-4647-A802-CE2A9EFC8C68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EDDEF-E386-41F4-9C07-6BD14E1744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823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EDDEF-E386-41F4-9C07-6BD14E1744C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1279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EDDEF-E386-41F4-9C07-6BD14E1744C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2915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PPS will be able to apply for funding</a:t>
            </a:r>
            <a:r>
              <a:rPr lang="en-US" baseline="0" dirty="0" smtClean="0"/>
              <a:t> from one of two </a:t>
            </a:r>
            <a:r>
              <a:rPr lang="en-US" baseline="0" dirty="0" err="1" smtClean="0"/>
              <a:t>DSRIP</a:t>
            </a:r>
            <a:r>
              <a:rPr lang="en-US" baseline="0" dirty="0" smtClean="0"/>
              <a:t> pools: </a:t>
            </a:r>
          </a:p>
          <a:p>
            <a:pPr marL="216216" indent="-216216">
              <a:buFont typeface="Wingdings" pitchFamily="2" charset="2"/>
              <a:buChar char="§"/>
            </a:pPr>
            <a:r>
              <a:rPr lang="en-US" baseline="0" dirty="0" smtClean="0"/>
              <a:t>Public Hospital Transformation Fund (open to applicants led by a major public hospital system)</a:t>
            </a:r>
          </a:p>
          <a:p>
            <a:pPr marL="216216" indent="-216216">
              <a:buFont typeface="Wingdings" pitchFamily="2" charset="2"/>
              <a:buChar char="§"/>
            </a:pPr>
            <a:r>
              <a:rPr lang="en-US" baseline="0" dirty="0" smtClean="0"/>
              <a:t>Safety Net Performance Provider System Transformation Fund (available to all other DSRIP eligible providers)  </a:t>
            </a:r>
          </a:p>
          <a:p>
            <a:pPr marL="216216" indent="-216216">
              <a:buFont typeface="Wingdings" pitchFamily="2" charset="2"/>
              <a:buChar char="§"/>
            </a:pPr>
            <a:endParaRPr lang="en-US" baseline="0" dirty="0" smtClean="0"/>
          </a:p>
          <a:p>
            <a:r>
              <a:rPr lang="en-US" dirty="0" smtClean="0"/>
              <a:t>Data sharing agreement:</a:t>
            </a:r>
            <a:r>
              <a:rPr lang="en-US" baseline="0" dirty="0" smtClean="0"/>
              <a:t> to share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manage patient level data on system-wide performance consistent with </a:t>
            </a:r>
            <a:r>
              <a:rPr lang="en-US" baseline="0" dirty="0" err="1" smtClean="0"/>
              <a:t>HIPAA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Partners should include: hospitals, health homes, skilled nursing facilities, clinics, </a:t>
            </a:r>
            <a:r>
              <a:rPr lang="en-US" baseline="0" dirty="0" err="1" smtClean="0"/>
              <a:t>FQHCs</a:t>
            </a:r>
            <a:r>
              <a:rPr lang="en-US" baseline="0" dirty="0" smtClean="0"/>
              <a:t>, behavioral health providers, home care agencies, other stakeholders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8BFC1-7ABA-4257-B077-51EBB97D12E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56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Would</a:t>
            </a:r>
            <a:r>
              <a:rPr lang="en-US" baseline="0" dirty="0" smtClean="0"/>
              <a:t> define a PPS first before introducing BPHC, then have something on how BPHC fits into the other emerging PPS’s in the </a:t>
            </a:r>
            <a:r>
              <a:rPr lang="en-US" baseline="0" dirty="0" err="1" smtClean="0"/>
              <a:t>bronx</a:t>
            </a:r>
            <a:r>
              <a:rPr lang="en-US" baseline="0" dirty="0" smtClean="0"/>
              <a:t> (the last part may be controversial)</a:t>
            </a:r>
            <a:endParaRPr 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05FD09-E0E1-4043-B109-A488CA0883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607F20-74D0-4D61-BBE1-D9663718E2A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9CA2-8DF5-466D-BCB4-B158EE0C987D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2835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9CA2-8DF5-466D-BCB4-B158EE0C98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5294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77DA5-6A3F-42EC-83B6-1AEECA6FFFA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366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Z/%5CSBH%20Logos%5CSBH%20LOGOS%5C2014%5CBW%5CSBH-Logo-2014-Wht-Knot-trnsp-LG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5679F-E070-4A46-BA4D-EEF8C8AD17A8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0435-B465-47EE-BA9D-44DE8E35AC7F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D89E-E479-46F8-8346-7E3A98F939C9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70075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64954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2351654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5925" y="1344613"/>
            <a:ext cx="4148138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3" y="1344613"/>
            <a:ext cx="4149725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200" b="1">
                <a:solidFill>
                  <a:srgbClr val="000000"/>
                </a:solidFill>
                <a:latin typeface="Georgia" charset="0"/>
              </a:endParaRPr>
            </a:p>
          </p:txBody>
        </p:sp>
        <p:pic>
          <p:nvPicPr>
            <p:cNvPr id="7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0589073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7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8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200" b="1">
                <a:solidFill>
                  <a:srgbClr val="000000"/>
                </a:solidFill>
                <a:latin typeface="Georgia" charset="0"/>
              </a:endParaRPr>
            </a:p>
          </p:txBody>
        </p:sp>
        <p:pic>
          <p:nvPicPr>
            <p:cNvPr id="9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4565477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3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200" b="1">
                <a:solidFill>
                  <a:srgbClr val="000000"/>
                </a:solidFill>
                <a:latin typeface="Georgia" charset="0"/>
              </a:endParaRPr>
            </a:p>
          </p:txBody>
        </p:sp>
        <p:pic>
          <p:nvPicPr>
            <p:cNvPr id="5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5563993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3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200" b="1">
                <a:solidFill>
                  <a:srgbClr val="000000"/>
                </a:solidFill>
                <a:latin typeface="Georgia" charset="0"/>
              </a:endParaRPr>
            </a:p>
          </p:txBody>
        </p:sp>
        <p:pic>
          <p:nvPicPr>
            <p:cNvPr id="4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42272098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200" b="1">
                <a:solidFill>
                  <a:srgbClr val="000000"/>
                </a:solidFill>
                <a:latin typeface="Georgia" charset="0"/>
              </a:endParaRPr>
            </a:p>
          </p:txBody>
        </p:sp>
        <p:pic>
          <p:nvPicPr>
            <p:cNvPr id="7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9061851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E1E7-61E4-4B3C-B8F9-BD4CEBB3D841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200" b="1">
                <a:solidFill>
                  <a:srgbClr val="000000"/>
                </a:solidFill>
                <a:latin typeface="Georgia" charset="0"/>
              </a:endParaRPr>
            </a:p>
          </p:txBody>
        </p:sp>
        <p:pic>
          <p:nvPicPr>
            <p:cNvPr id="7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5936938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200" b="1">
                <a:solidFill>
                  <a:srgbClr val="000000"/>
                </a:solidFill>
                <a:latin typeface="Georgia" charset="0"/>
              </a:endParaRPr>
            </a:p>
          </p:txBody>
        </p:sp>
        <p:pic>
          <p:nvPicPr>
            <p:cNvPr id="6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4445954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4813" y="358775"/>
            <a:ext cx="2111375" cy="5624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5925" y="358775"/>
            <a:ext cx="6186488" cy="5624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200" b="1">
                <a:solidFill>
                  <a:srgbClr val="000000"/>
                </a:solidFill>
                <a:latin typeface="Georgia" charset="0"/>
              </a:endParaRPr>
            </a:p>
          </p:txBody>
        </p:sp>
        <p:pic>
          <p:nvPicPr>
            <p:cNvPr id="6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510120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0D61-C758-42D0-B146-9C05E7554468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52781-50AF-4316-B227-61BB86BE1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A886E-4618-483D-A6BF-7D6A37B4C351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6D899-8F61-4497-A4F0-1AE9E3530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A3391-4AFD-4ED9-BA6B-6373553DB67C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E6058-1BAF-4D58-A2C4-74C781DDE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3F6A3-6A88-4F52-B812-109FE112C75D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2B96D-9FEB-49D7-8CAD-4D13F6511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19576-6961-4FB9-B2AF-BD20F4BD1C31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67F62-45C1-4035-9C05-E2A6C6AD5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4FC9C-2E3B-4EA8-AD3C-DAC6E7362EFF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D46D8-6061-429D-AB99-7EC48A543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06062-0233-46EA-8A5D-173097F8F62F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7AF80-360A-4134-9E4A-ECC5FE9D1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988-2A1E-4DFD-B26C-F69375780DFD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6441-8684-4223-9A0B-C8EA2FDD31FE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0E634-DF81-445F-B3CB-37C121F7A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65D12-0ECC-4A8A-8632-E69BB3556402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B715F-E2B9-464F-B920-796D9B233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B743B-1461-439F-AD25-AB40793370BF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81C2-4C61-475C-B363-788C21259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74835-CE4F-4680-83A3-F1BE9BA9520A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F8F18-2D38-409A-A8F0-877F862D4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33881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8937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568079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5925" y="1344613"/>
            <a:ext cx="4148138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3" y="1344613"/>
            <a:ext cx="4149725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hangingPunct="0"/>
              <a:endParaRPr lang="en-US" sz="2200">
                <a:latin typeface="Georgia" charset="0"/>
              </a:endParaRPr>
            </a:p>
          </p:txBody>
        </p:sp>
        <p:pic>
          <p:nvPicPr>
            <p:cNvPr id="7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473681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7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8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hangingPunct="0"/>
              <a:endParaRPr lang="en-US" sz="2200">
                <a:latin typeface="Georgia" charset="0"/>
              </a:endParaRPr>
            </a:p>
          </p:txBody>
        </p:sp>
        <p:pic>
          <p:nvPicPr>
            <p:cNvPr id="9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9232408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3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hangingPunct="0"/>
              <a:endParaRPr lang="en-US" sz="2200">
                <a:latin typeface="Georgia" charset="0"/>
              </a:endParaRPr>
            </a:p>
          </p:txBody>
        </p:sp>
        <p:pic>
          <p:nvPicPr>
            <p:cNvPr id="5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4788052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7411-F88E-4AF5-A5EC-E0ADD541475D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3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hangingPunct="0"/>
              <a:endParaRPr lang="en-US" sz="2200">
                <a:latin typeface="Georgia" charset="0"/>
              </a:endParaRPr>
            </a:p>
          </p:txBody>
        </p:sp>
        <p:pic>
          <p:nvPicPr>
            <p:cNvPr id="4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7149469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hangingPunct="0"/>
              <a:endParaRPr lang="en-US" sz="2200">
                <a:latin typeface="Georgia" charset="0"/>
              </a:endParaRPr>
            </a:p>
          </p:txBody>
        </p:sp>
        <p:pic>
          <p:nvPicPr>
            <p:cNvPr id="7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4434344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hangingPunct="0"/>
              <a:endParaRPr lang="en-US" sz="2200">
                <a:latin typeface="Georgia" charset="0"/>
              </a:endParaRPr>
            </a:p>
          </p:txBody>
        </p:sp>
        <p:pic>
          <p:nvPicPr>
            <p:cNvPr id="7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4323756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hangingPunct="0"/>
              <a:endParaRPr lang="en-US" sz="2200">
                <a:latin typeface="Georgia" charset="0"/>
              </a:endParaRPr>
            </a:p>
          </p:txBody>
        </p:sp>
        <p:pic>
          <p:nvPicPr>
            <p:cNvPr id="6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7400629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4813" y="358775"/>
            <a:ext cx="2111375" cy="5624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5925" y="358775"/>
            <a:ext cx="6186488" cy="5624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hangingPunct="0"/>
              <a:endParaRPr lang="en-US" sz="2200">
                <a:latin typeface="Georgia" charset="0"/>
              </a:endParaRPr>
            </a:p>
          </p:txBody>
        </p:sp>
        <p:pic>
          <p:nvPicPr>
            <p:cNvPr id="6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6480015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5743-7D1E-4336-8A42-8B53A5A9B825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98F5-739A-41D0-B0E2-2305D70361FB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5E0D-8270-426F-8BC8-9C007DABDC64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0D7E-0651-4559-95CD-45D786C1FB8E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95C5-98E0-4053-AF3A-535FA0C7A46B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file://localhost/Z/%5CSBH%20Logos%5CSBH%20LOGOS%5C2014%5CBW%5CSBH-Logo-2014-Wht-Knot-trnsp-LG.png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file://localhost/Z/%5CSBH%20Logos%5CSBH%20LOGOS%5C2014%5CBW%5CSBH-Logo-2014-Wht-Knot-trnsp-LG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0261B-4DA4-4CF7-8DA1-1ADFF9232FCB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92A32-A2D9-41B5-9B3B-6307D866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925" y="358775"/>
            <a:ext cx="79660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1" tIns="45681" rIns="91361" bIns="45681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5925" y="1344613"/>
            <a:ext cx="8450263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1" tIns="0" rIns="91361" bIns="45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Text Box 13"/>
          <p:cNvSpPr txBox="1">
            <a:spLocks noChangeArrowheads="1"/>
          </p:cNvSpPr>
          <p:nvPr/>
        </p:nvSpPr>
        <p:spPr bwMode="auto">
          <a:xfrm>
            <a:off x="8575675" y="595313"/>
            <a:ext cx="241300" cy="223837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wrap="none" lIns="0" tIns="0" rIns="0" bIns="0" anchor="ctr" anchorCtr="1"/>
          <a:lstStyle>
            <a:lvl1pPr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pitchFamily="34" charset="0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pitchFamily="34" charset="0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pitchFamily="34" charset="0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pitchFamily="34" charset="0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90000"/>
              </a:spcAft>
              <a:buClr>
                <a:srgbClr val="B2B2B2"/>
              </a:buClr>
              <a:buSzPct val="80000"/>
              <a:buFont typeface="Arial" pitchFamily="34" charset="0"/>
              <a:buNone/>
              <a:defRPr/>
            </a:pPr>
            <a:fld id="{7C7D7643-C9C3-4740-A77A-69143BD8FFCE}" type="slidenum">
              <a:rPr lang="en-US" sz="1000">
                <a:solidFill>
                  <a:srgbClr val="FFFFFF"/>
                </a:solidFill>
                <a:latin typeface="Franklin Gothic Medium" pitchFamily="34" charset="0"/>
              </a:rPr>
              <a:pPr algn="ctr" fontAlgn="base">
                <a:spcBef>
                  <a:spcPct val="50000"/>
                </a:spcBef>
                <a:spcAft>
                  <a:spcPct val="90000"/>
                </a:spcAft>
                <a:buClr>
                  <a:srgbClr val="B2B2B2"/>
                </a:buClr>
                <a:buSzPct val="80000"/>
                <a:buFont typeface="Arial" pitchFamily="34" charset="0"/>
                <a:buNone/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Franklin Gothic Medium" pitchFamily="34" charset="0"/>
            </a:endParaRPr>
          </a:p>
        </p:txBody>
      </p:sp>
      <p:sp>
        <p:nvSpPr>
          <p:cNvPr id="1029" name="Line 12"/>
          <p:cNvSpPr>
            <a:spLocks noChangeShapeType="1"/>
          </p:cNvSpPr>
          <p:nvPr/>
        </p:nvSpPr>
        <p:spPr bwMode="auto">
          <a:xfrm>
            <a:off x="415925" y="806450"/>
            <a:ext cx="831215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6661" tIns="48331" rIns="96661" bIns="48331"/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336699"/>
              </a:buClr>
              <a:buFont typeface="Wingdings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2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200" b="1">
                <a:solidFill>
                  <a:srgbClr val="000000"/>
                </a:solidFill>
                <a:latin typeface="Georgia" charset="0"/>
              </a:endParaRPr>
            </a:p>
          </p:txBody>
        </p:sp>
        <p:pic>
          <p:nvPicPr>
            <p:cNvPr id="8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13" r:link="rId1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50120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+mj-lt"/>
          <a:ea typeface="ＭＳ Ｐゴシック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9pPr>
    </p:titleStyle>
    <p:bodyStyle>
      <a:lvl1pPr marL="307975" indent="-307975" algn="l" rtl="0" eaLnBrk="0" fontAlgn="base" hangingPunct="0">
        <a:spcBef>
          <a:spcPct val="0"/>
        </a:spcBef>
        <a:spcAft>
          <a:spcPct val="50000"/>
        </a:spcAft>
        <a:buClr>
          <a:srgbClr val="EC1608"/>
        </a:buClr>
        <a:buFont typeface="Arial" charset="0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354013" indent="-150813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668338" indent="-152400" algn="l" rtl="0" eaLnBrk="0" fontAlgn="base" hangingPunct="0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971550" indent="-157163" algn="l" rtl="0" eaLnBrk="0" fontAlgn="base" hangingPunct="0">
        <a:spcBef>
          <a:spcPct val="0"/>
        </a:spcBef>
        <a:spcAft>
          <a:spcPct val="50000"/>
        </a:spcAft>
        <a:buClr>
          <a:schemeClr val="hlink"/>
        </a:buClr>
        <a:buFont typeface="Arial" charset="0"/>
        <a:buChar char="»"/>
        <a:defRPr sz="1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230313" indent="-155575" algn="l" rtl="0" eaLnBrk="0" fontAlgn="base" hangingPunct="0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16875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1447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6019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0591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CF40DC-C6E8-4857-A4A1-09BB422D6F0B}" type="datetime1">
              <a:rPr lang="en-US" smtClean="0"/>
              <a:pPr>
                <a:defRPr/>
              </a:pPr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6C951-7FC8-487E-9A17-9C882B7C5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925" y="358775"/>
            <a:ext cx="79660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1" tIns="45681" rIns="91361" bIns="45681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5925" y="1344613"/>
            <a:ext cx="8450263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1" tIns="0" rIns="91361" bIns="45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Text Box 13"/>
          <p:cNvSpPr txBox="1">
            <a:spLocks noChangeArrowheads="1"/>
          </p:cNvSpPr>
          <p:nvPr/>
        </p:nvSpPr>
        <p:spPr bwMode="auto">
          <a:xfrm>
            <a:off x="8575675" y="595313"/>
            <a:ext cx="241300" cy="223837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wrap="none" lIns="0" tIns="0" rIns="0" bIns="0" anchor="ctr" anchorCtr="1"/>
          <a:lstStyle>
            <a:lvl1pPr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646113"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pitchFamily="34" charset="0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pitchFamily="34" charset="0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pitchFamily="34" charset="0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646113" eaLnBrk="0" fontAlgn="base" hangingPunct="0">
              <a:spcBef>
                <a:spcPct val="0"/>
              </a:spcBef>
              <a:spcAft>
                <a:spcPct val="50000"/>
              </a:spcAft>
              <a:buFont typeface="Arial" pitchFamily="34" charset="0"/>
              <a:defRPr sz="9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spcAft>
                <a:spcPct val="90000"/>
              </a:spcAft>
              <a:buClr>
                <a:srgbClr val="B2B2B2"/>
              </a:buClr>
              <a:buSzPct val="80000"/>
              <a:buFont typeface="Arial" pitchFamily="34" charset="0"/>
              <a:buNone/>
              <a:defRPr/>
            </a:pPr>
            <a:fld id="{7C7D7643-C9C3-4740-A77A-69143BD8FFCE}" type="slidenum">
              <a:rPr lang="en-US" sz="1000" b="0">
                <a:solidFill>
                  <a:srgbClr val="FFFFFF"/>
                </a:solidFill>
                <a:latin typeface="Franklin Gothic Medium" pitchFamily="34" charset="0"/>
              </a:rPr>
              <a:pPr algn="ctr">
                <a:spcBef>
                  <a:spcPct val="50000"/>
                </a:spcBef>
                <a:spcAft>
                  <a:spcPct val="90000"/>
                </a:spcAft>
                <a:buClr>
                  <a:srgbClr val="B2B2B2"/>
                </a:buClr>
                <a:buSzPct val="80000"/>
                <a:buFont typeface="Arial" pitchFamily="34" charset="0"/>
                <a:buNone/>
                <a:defRPr/>
              </a:pPr>
              <a:t>‹#›</a:t>
            </a:fld>
            <a:endParaRPr lang="en-US" sz="1000" b="0" dirty="0">
              <a:solidFill>
                <a:srgbClr val="FFFFFF"/>
              </a:solidFill>
              <a:latin typeface="Franklin Gothic Medium" pitchFamily="34" charset="0"/>
            </a:endParaRPr>
          </a:p>
        </p:txBody>
      </p:sp>
      <p:sp>
        <p:nvSpPr>
          <p:cNvPr id="1029" name="Line 12"/>
          <p:cNvSpPr>
            <a:spLocks noChangeShapeType="1"/>
          </p:cNvSpPr>
          <p:nvPr/>
        </p:nvSpPr>
        <p:spPr bwMode="auto">
          <a:xfrm>
            <a:off x="415925" y="806450"/>
            <a:ext cx="831215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6661" tIns="48331" rIns="96661" bIns="48331"/>
          <a:lstStyle/>
          <a:p>
            <a:pPr>
              <a:spcBef>
                <a:spcPct val="500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400" b="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grpSp>
        <p:nvGrpSpPr>
          <p:cNvPr id="2" name="Group 16"/>
          <p:cNvGrpSpPr>
            <a:grpSpLocks/>
          </p:cNvGrpSpPr>
          <p:nvPr userDrawn="1"/>
        </p:nvGrpSpPr>
        <p:grpSpPr bwMode="auto">
          <a:xfrm>
            <a:off x="0" y="6096000"/>
            <a:ext cx="990600" cy="685800"/>
            <a:chOff x="-381000" y="-1295400"/>
            <a:chExt cx="4956048" cy="3429000"/>
          </a:xfrm>
        </p:grpSpPr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-381000" y="-1295400"/>
              <a:ext cx="4956048" cy="3429000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1019175" eaLnBrk="0" hangingPunct="0"/>
              <a:endParaRPr lang="en-US" sz="2200">
                <a:latin typeface="Georgia" charset="0"/>
              </a:endParaRPr>
            </a:p>
          </p:txBody>
        </p:sp>
        <p:pic>
          <p:nvPicPr>
            <p:cNvPr id="8" name="SBH-Logo-2014-Wht-Knockout-transparent.png" descr="Z:\SBH Logos\SBH LOGOS\2014\BW\SBH-Logo-2014-Wht-Knockout-transparent.png"/>
            <p:cNvPicPr>
              <a:picLocks noChangeAspect="1"/>
            </p:cNvPicPr>
            <p:nvPr/>
          </p:nvPicPr>
          <p:blipFill>
            <a:blip r:embed="rId13" r:link="rId1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476" y="-1295400"/>
              <a:ext cx="49530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43717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+mj-lt"/>
          <a:ea typeface="ＭＳ Ｐゴシック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charset="0"/>
        </a:defRPr>
      </a:lvl9pPr>
    </p:titleStyle>
    <p:bodyStyle>
      <a:lvl1pPr marL="307975" indent="-307975" algn="l" rtl="0" eaLnBrk="0" fontAlgn="base" hangingPunct="0">
        <a:spcBef>
          <a:spcPct val="0"/>
        </a:spcBef>
        <a:spcAft>
          <a:spcPct val="50000"/>
        </a:spcAft>
        <a:buClr>
          <a:srgbClr val="EC1608"/>
        </a:buClr>
        <a:buFont typeface="Arial" charset="0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354013" indent="-150813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668338" indent="-152400" algn="l" rtl="0" eaLnBrk="0" fontAlgn="base" hangingPunct="0">
        <a:spcBef>
          <a:spcPct val="0"/>
        </a:spcBef>
        <a:spcAft>
          <a:spcPct val="50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971550" indent="-157163" algn="l" rtl="0" eaLnBrk="0" fontAlgn="base" hangingPunct="0">
        <a:spcBef>
          <a:spcPct val="0"/>
        </a:spcBef>
        <a:spcAft>
          <a:spcPct val="50000"/>
        </a:spcAft>
        <a:buClr>
          <a:schemeClr val="hlink"/>
        </a:buClr>
        <a:buFont typeface="Arial" charset="0"/>
        <a:buChar char="»"/>
        <a:defRPr sz="1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230313" indent="-155575" algn="l" rtl="0" eaLnBrk="0" fontAlgn="base" hangingPunct="0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16875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1447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6019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059113" indent="-155575" algn="l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hyperlink" Target="http://www.health.ny.gov/health_care/medicaid/redesign/docs/special_terms_and_conditions.pdf" TargetMode="External"/><Relationship Id="rId7" Type="http://schemas.openxmlformats.org/officeDocument/2006/relationships/hyperlink" Target="http://www.health.ny.gov/health_care/medicaid/redesign/docs/waiver_amendment_update_present.pdf" TargetMode="External"/><Relationship Id="rId2" Type="http://schemas.openxmlformats.org/officeDocument/2006/relationships/hyperlink" Target="http://www.health.ny.gov/health_care/medicaid/redesign/delivery_system_reform_incentive_payment_program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ealth.ny.gov/health_care/medicaid/redesign/docs/timeline_deliverables_schedule.pdf" TargetMode="External"/><Relationship Id="rId5" Type="http://schemas.openxmlformats.org/officeDocument/2006/relationships/hyperlink" Target="http://www.health.ny.gov/health_care/medicaid/redesign/docs/strategies_and_metrics_menu.pdf" TargetMode="External"/><Relationship Id="rId4" Type="http://schemas.openxmlformats.org/officeDocument/2006/relationships/hyperlink" Target="http://www.health.ny.gov/health_care/medicaid/redesign/docs/program_funding_and_mechanics.pdf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hyperlink" Target="http://www.bronxphc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hyperlink" Target="mailto:bphc@bronxphc.org" TargetMode="External"/><Relationship Id="rId9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health.ny.gov/health_care/medicaid/redesign/delivery_system_reform_incentive_payment_program.htm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275" y="149225"/>
            <a:ext cx="8815388" cy="6556376"/>
          </a:xfrm>
          <a:prstGeom prst="rect">
            <a:avLst/>
          </a:prstGeom>
          <a:solidFill>
            <a:srgbClr val="FAF8EC"/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686800" cy="1470025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DSRIP &amp; Bronx Partners for Healthy Communities: An Overview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962400"/>
            <a:ext cx="7543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Developed by the BPHC Project Management Office</a:t>
            </a:r>
          </a:p>
        </p:txBody>
      </p:sp>
      <p:pic>
        <p:nvPicPr>
          <p:cNvPr id="6" name="Picture 5" descr="SBH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2400" y="5943600"/>
            <a:ext cx="1143000" cy="712277"/>
          </a:xfrm>
          <a:prstGeom prst="rect">
            <a:avLst/>
          </a:prstGeom>
        </p:spPr>
      </p:pic>
      <p:pic>
        <p:nvPicPr>
          <p:cNvPr id="7" name="Picture 6" descr="BPHC-Logo-Lef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5943600"/>
            <a:ext cx="360045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762000" y="2057400"/>
            <a:ext cx="7848600" cy="403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2060"/>
                </a:solidFill>
                <a:ea typeface="ＭＳ Ｐゴシック" pitchFamily="34" charset="-128"/>
                <a:cs typeface="MS PGothic" charset="0"/>
              </a:rPr>
              <a:t>Member</a:t>
            </a:r>
            <a:r>
              <a:rPr lang="en-US" sz="3600" b="1" dirty="0" smtClean="0">
                <a:solidFill>
                  <a:srgbClr val="002060"/>
                </a:solidFill>
              </a:rPr>
              <a:t> Participation in Planning Efforts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Apps office calendar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8382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2994898"/>
            <a:ext cx="76962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From mid-July to today, BPHC has held: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2 All-Member meetings, involving </a:t>
            </a:r>
            <a:r>
              <a:rPr lang="en-US" sz="2200" b="1" dirty="0" smtClean="0"/>
              <a:t>all BPHC participants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6 meetings of the committees composing the PAC, </a:t>
            </a:r>
            <a:r>
              <a:rPr lang="en-US" sz="2200" dirty="0"/>
              <a:t>involving </a:t>
            </a:r>
            <a:r>
              <a:rPr lang="en-US" sz="2200" b="1" dirty="0"/>
              <a:t>36</a:t>
            </a:r>
            <a:r>
              <a:rPr lang="en-US" sz="2200" dirty="0"/>
              <a:t> </a:t>
            </a:r>
            <a:r>
              <a:rPr lang="en-US" sz="2200" b="1" dirty="0"/>
              <a:t>individuals</a:t>
            </a:r>
            <a:r>
              <a:rPr lang="en-US" sz="2200" dirty="0"/>
              <a:t> across </a:t>
            </a:r>
            <a:r>
              <a:rPr lang="en-US" sz="2200" b="1" dirty="0"/>
              <a:t>19</a:t>
            </a:r>
            <a:r>
              <a:rPr lang="en-US" sz="2200" dirty="0"/>
              <a:t> </a:t>
            </a:r>
            <a:r>
              <a:rPr lang="en-US" sz="2200" b="1" dirty="0"/>
              <a:t>member organizations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19 </a:t>
            </a:r>
            <a:r>
              <a:rPr lang="en-US" sz="2200" dirty="0"/>
              <a:t>work group </a:t>
            </a:r>
            <a:r>
              <a:rPr lang="en-US" sz="2200" dirty="0" smtClean="0"/>
              <a:t>meetings thus far across the 7 work groups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In total, the 7 work groups involve </a:t>
            </a:r>
            <a:r>
              <a:rPr lang="en-US" sz="2200" b="1" dirty="0" smtClean="0"/>
              <a:t>113</a:t>
            </a:r>
            <a:r>
              <a:rPr lang="en-US" sz="2200" dirty="0" smtClean="0"/>
              <a:t> </a:t>
            </a:r>
            <a:r>
              <a:rPr lang="en-US" sz="2200" b="1" dirty="0"/>
              <a:t>individuals</a:t>
            </a:r>
            <a:r>
              <a:rPr lang="en-US" sz="2200" dirty="0"/>
              <a:t> across </a:t>
            </a:r>
            <a:r>
              <a:rPr lang="en-US" sz="2200" b="1" dirty="0"/>
              <a:t>45</a:t>
            </a:r>
            <a:r>
              <a:rPr lang="en-US" sz="2200" dirty="0"/>
              <a:t> </a:t>
            </a:r>
            <a:r>
              <a:rPr lang="en-US" sz="2200" b="1" dirty="0"/>
              <a:t>member </a:t>
            </a:r>
            <a:r>
              <a:rPr lang="en-US" sz="2200" b="1" dirty="0" smtClean="0"/>
              <a:t>organizations</a:t>
            </a:r>
            <a:endParaRPr lang="en-US" sz="2200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81902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42"/>
          <p:cNvSpPr>
            <a:spLocks noChangeArrowheads="1"/>
          </p:cNvSpPr>
          <p:nvPr/>
        </p:nvSpPr>
        <p:spPr bwMode="auto">
          <a:xfrm>
            <a:off x="333375" y="2846388"/>
            <a:ext cx="8582025" cy="735012"/>
          </a:xfrm>
          <a:prstGeom prst="rect">
            <a:avLst/>
          </a:prstGeom>
          <a:solidFill>
            <a:schemeClr val="bg1"/>
          </a:solidFill>
          <a:ln w="50800">
            <a:solidFill>
              <a:schemeClr val="tx2"/>
            </a:solidFill>
            <a:miter lim="800000"/>
            <a:headEnd/>
            <a:tailEnd/>
          </a:ln>
        </p:spPr>
        <p:txBody>
          <a:bodyPr lIns="91418" tIns="45709" rIns="91418" bIns="45709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Rectangle 41"/>
          <p:cNvSpPr>
            <a:spLocks noChangeArrowheads="1"/>
          </p:cNvSpPr>
          <p:nvPr/>
        </p:nvSpPr>
        <p:spPr bwMode="auto">
          <a:xfrm>
            <a:off x="415925" y="2971800"/>
            <a:ext cx="8423275" cy="51752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1418" tIns="45709" rIns="91418" bIns="45709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6200" y="1869441"/>
            <a:ext cx="1382426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May 15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Letter of Intent due</a:t>
            </a:r>
          </a:p>
        </p:txBody>
      </p:sp>
      <p:sp>
        <p:nvSpPr>
          <p:cNvPr id="8" name="Freeform 7"/>
          <p:cNvSpPr/>
          <p:nvPr/>
        </p:nvSpPr>
        <p:spPr>
          <a:xfrm>
            <a:off x="533400" y="1066800"/>
            <a:ext cx="1600200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June 26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Design Grant Application due</a:t>
            </a:r>
          </a:p>
        </p:txBody>
      </p:sp>
      <p:sp>
        <p:nvSpPr>
          <p:cNvPr id="9" name="Freeform 8"/>
          <p:cNvSpPr/>
          <p:nvPr/>
        </p:nvSpPr>
        <p:spPr>
          <a:xfrm>
            <a:off x="5543767" y="1066800"/>
            <a:ext cx="2152433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December 16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DSRIP Project Plan Application due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15925" y="345836"/>
            <a:ext cx="7966075" cy="523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1" tIns="45681" rIns="91361" bIns="45681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+mj-lt"/>
                <a:ea typeface="ＭＳ Ｐゴシック" pitchFamily="34" charset="-128"/>
                <a:cs typeface="MS PGothic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Calibri" charset="0"/>
                <a:ea typeface="ＭＳ Ｐゴシック" pitchFamily="34" charset="-128"/>
                <a:cs typeface="MS PGothic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Calibri" charset="0"/>
                <a:ea typeface="ＭＳ Ｐゴシック" pitchFamily="34" charset="-128"/>
                <a:cs typeface="MS PGothic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Calibri" charset="0"/>
                <a:ea typeface="ＭＳ Ｐゴシック" pitchFamily="34" charset="-128"/>
                <a:cs typeface="MS PGothic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Calibri" charset="0"/>
                <a:ea typeface="ＭＳ Ｐゴシック" pitchFamily="34" charset="-128"/>
                <a:cs typeface="MS PGothic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2060"/>
                </a:solidFill>
              </a:rPr>
              <a:t>DSRIP Project Planning Timeline (Year 0)</a:t>
            </a:r>
          </a:p>
        </p:txBody>
      </p:sp>
      <p:sp>
        <p:nvSpPr>
          <p:cNvPr id="22" name="Line 52"/>
          <p:cNvSpPr>
            <a:spLocks noChangeShapeType="1"/>
          </p:cNvSpPr>
          <p:nvPr/>
        </p:nvSpPr>
        <p:spPr bwMode="auto">
          <a:xfrm flipH="1">
            <a:off x="805538" y="2667000"/>
            <a:ext cx="0" cy="304800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4" name="Rectangle 54"/>
          <p:cNvSpPr>
            <a:spLocks noChangeArrowheads="1"/>
          </p:cNvSpPr>
          <p:nvPr/>
        </p:nvSpPr>
        <p:spPr bwMode="auto">
          <a:xfrm>
            <a:off x="304800" y="3062445"/>
            <a:ext cx="1219200" cy="30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28" tIns="45665" rIns="91328" bIns="45665" anchor="b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May 2014</a:t>
            </a:r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2057400" y="2971800"/>
            <a:ext cx="1059345" cy="523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28" tIns="45665" rIns="91328" bIns="45665" anchor="b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August 2014</a:t>
            </a:r>
          </a:p>
        </p:txBody>
      </p:sp>
      <p:sp>
        <p:nvSpPr>
          <p:cNvPr id="32" name="Line 52"/>
          <p:cNvSpPr>
            <a:spLocks noChangeShapeType="1"/>
          </p:cNvSpPr>
          <p:nvPr/>
        </p:nvSpPr>
        <p:spPr bwMode="auto">
          <a:xfrm>
            <a:off x="6619983" y="1869441"/>
            <a:ext cx="1" cy="1102359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3" name="Rectangle 54"/>
          <p:cNvSpPr>
            <a:spLocks noChangeArrowheads="1"/>
          </p:cNvSpPr>
          <p:nvPr/>
        </p:nvSpPr>
        <p:spPr bwMode="auto">
          <a:xfrm>
            <a:off x="5867400" y="2971800"/>
            <a:ext cx="1219200" cy="523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28" tIns="45665" rIns="91328" bIns="45665" anchor="b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December 2014</a:t>
            </a:r>
          </a:p>
        </p:txBody>
      </p:sp>
      <p:sp>
        <p:nvSpPr>
          <p:cNvPr id="34" name="Line 6"/>
          <p:cNvSpPr>
            <a:spLocks noChangeShapeType="1"/>
          </p:cNvSpPr>
          <p:nvPr/>
        </p:nvSpPr>
        <p:spPr bwMode="auto">
          <a:xfrm flipV="1">
            <a:off x="1494264" y="862487"/>
            <a:ext cx="5029200" cy="0"/>
          </a:xfrm>
          <a:prstGeom prst="line">
            <a:avLst/>
          </a:prstGeom>
          <a:noFill/>
          <a:ln w="317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square" lIns="82058" tIns="41029" rIns="82058" bIns="41029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5" name="Line 6"/>
          <p:cNvSpPr>
            <a:spLocks noChangeShapeType="1"/>
          </p:cNvSpPr>
          <p:nvPr/>
        </p:nvSpPr>
        <p:spPr bwMode="auto">
          <a:xfrm>
            <a:off x="1468582" y="914400"/>
            <a:ext cx="0" cy="133625"/>
          </a:xfrm>
          <a:prstGeom prst="line">
            <a:avLst/>
          </a:prstGeom>
          <a:noFill/>
          <a:ln w="317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square" lIns="82058" tIns="41029" rIns="82058" bIns="41029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1447800" y="1869441"/>
            <a:ext cx="1516545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August 6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Design Grant Awards made</a:t>
            </a:r>
          </a:p>
        </p:txBody>
      </p:sp>
      <p:sp>
        <p:nvSpPr>
          <p:cNvPr id="41" name="Line 52"/>
          <p:cNvSpPr>
            <a:spLocks noChangeShapeType="1"/>
          </p:cNvSpPr>
          <p:nvPr/>
        </p:nvSpPr>
        <p:spPr bwMode="auto">
          <a:xfrm>
            <a:off x="2243955" y="2629344"/>
            <a:ext cx="0" cy="342456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8" name="Line 52"/>
          <p:cNvSpPr>
            <a:spLocks noChangeShapeType="1"/>
          </p:cNvSpPr>
          <p:nvPr/>
        </p:nvSpPr>
        <p:spPr bwMode="auto">
          <a:xfrm flipH="1">
            <a:off x="1371600" y="1869441"/>
            <a:ext cx="0" cy="1120834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" name="Line 113"/>
          <p:cNvSpPr>
            <a:spLocks noChangeShapeType="1"/>
          </p:cNvSpPr>
          <p:nvPr/>
        </p:nvSpPr>
        <p:spPr bwMode="auto">
          <a:xfrm flipH="1" flipV="1">
            <a:off x="3962400" y="3489321"/>
            <a:ext cx="0" cy="1504319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800600" y="3829871"/>
            <a:ext cx="1516545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C00000"/>
                </a:solidFill>
                <a:latin typeface="Calibri"/>
              </a:rPr>
              <a:t>November 14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C00000"/>
                </a:solidFill>
                <a:latin typeface="Calibri"/>
              </a:rPr>
              <a:t>State releases final electronic DSRIP Project Plan Application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51" name="Line 113"/>
          <p:cNvSpPr>
            <a:spLocks noChangeShapeType="1"/>
          </p:cNvSpPr>
          <p:nvPr/>
        </p:nvSpPr>
        <p:spPr bwMode="auto">
          <a:xfrm flipH="1" flipV="1">
            <a:off x="5562600" y="3475037"/>
            <a:ext cx="0" cy="334962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2" name="Line 6"/>
          <p:cNvSpPr>
            <a:spLocks noChangeShapeType="1"/>
          </p:cNvSpPr>
          <p:nvPr/>
        </p:nvSpPr>
        <p:spPr bwMode="auto">
          <a:xfrm>
            <a:off x="6523464" y="914400"/>
            <a:ext cx="0" cy="133625"/>
          </a:xfrm>
          <a:prstGeom prst="line">
            <a:avLst/>
          </a:prstGeom>
          <a:noFill/>
          <a:ln w="317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square" lIns="82058" tIns="41029" rIns="82058" bIns="41029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850612"/>
            <a:ext cx="27432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solidFill>
                  <a:srgbClr val="000000"/>
                </a:solidFill>
                <a:latin typeface="Calibri"/>
              </a:rPr>
              <a:t>Project Planning</a:t>
            </a:r>
          </a:p>
        </p:txBody>
      </p:sp>
      <p:sp>
        <p:nvSpPr>
          <p:cNvPr id="53" name="Rectangle 54"/>
          <p:cNvSpPr>
            <a:spLocks noChangeArrowheads="1"/>
          </p:cNvSpPr>
          <p:nvPr/>
        </p:nvSpPr>
        <p:spPr bwMode="auto">
          <a:xfrm>
            <a:off x="8001000" y="2971800"/>
            <a:ext cx="838200" cy="523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28" tIns="45665" rIns="91328" bIns="45665" anchor="b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April 2015</a:t>
            </a:r>
          </a:p>
        </p:txBody>
      </p:sp>
      <p:sp>
        <p:nvSpPr>
          <p:cNvPr id="54" name="Line 113"/>
          <p:cNvSpPr>
            <a:spLocks noChangeShapeType="1"/>
          </p:cNvSpPr>
          <p:nvPr/>
        </p:nvSpPr>
        <p:spPr bwMode="auto">
          <a:xfrm flipH="1" flipV="1">
            <a:off x="8420100" y="3494909"/>
            <a:ext cx="0" cy="334962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7928528" y="3886200"/>
            <a:ext cx="1063072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April 1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DSRIP Year 1 begins</a:t>
            </a:r>
          </a:p>
        </p:txBody>
      </p:sp>
      <p:sp>
        <p:nvSpPr>
          <p:cNvPr id="56" name="Line 52"/>
          <p:cNvSpPr>
            <a:spLocks noChangeShapeType="1"/>
          </p:cNvSpPr>
          <p:nvPr/>
        </p:nvSpPr>
        <p:spPr bwMode="auto">
          <a:xfrm>
            <a:off x="8077200" y="2230120"/>
            <a:ext cx="1" cy="741680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7315200" y="1488441"/>
            <a:ext cx="1524000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Early March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DSRIP Project Plan Awards made</a:t>
            </a:r>
          </a:p>
        </p:txBody>
      </p:sp>
      <p:sp>
        <p:nvSpPr>
          <p:cNvPr id="58" name="Freeform 57"/>
          <p:cNvSpPr/>
          <p:nvPr/>
        </p:nvSpPr>
        <p:spPr>
          <a:xfrm>
            <a:off x="6636855" y="3962400"/>
            <a:ext cx="1516545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January 20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Public comments due on DSRIP Project Plan applications</a:t>
            </a:r>
          </a:p>
        </p:txBody>
      </p:sp>
      <p:sp>
        <p:nvSpPr>
          <p:cNvPr id="59" name="Line 113"/>
          <p:cNvSpPr>
            <a:spLocks noChangeShapeType="1"/>
          </p:cNvSpPr>
          <p:nvPr/>
        </p:nvSpPr>
        <p:spPr bwMode="auto">
          <a:xfrm flipH="1" flipV="1">
            <a:off x="7391400" y="3489325"/>
            <a:ext cx="0" cy="334962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257800"/>
            <a:ext cx="3658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Calibri"/>
              </a:rPr>
              <a:t>NOTE: Timeline may change at State’s discretion.</a:t>
            </a:r>
          </a:p>
        </p:txBody>
      </p:sp>
      <p:sp>
        <p:nvSpPr>
          <p:cNvPr id="44" name="Freeform 43"/>
          <p:cNvSpPr/>
          <p:nvPr/>
        </p:nvSpPr>
        <p:spPr>
          <a:xfrm>
            <a:off x="3276600" y="5021442"/>
            <a:ext cx="1516545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C00000"/>
                </a:solidFill>
                <a:latin typeface="Calibri"/>
              </a:rPr>
              <a:t>September 22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C00000"/>
                </a:solidFill>
                <a:latin typeface="Calibri"/>
              </a:rPr>
              <a:t>State releases draft DSRIP Project Plan Application and Application Review Tool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b="1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2209800" y="1066800"/>
            <a:ext cx="1607654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C00000"/>
                </a:solidFill>
                <a:latin typeface="Calibri"/>
              </a:rPr>
              <a:t>August 31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C00000"/>
                </a:solidFill>
                <a:latin typeface="Calibri"/>
              </a:rPr>
              <a:t>State makes baseline data for DSRIP measures available</a:t>
            </a:r>
          </a:p>
        </p:txBody>
      </p:sp>
      <p:sp>
        <p:nvSpPr>
          <p:cNvPr id="38" name="Line 52"/>
          <p:cNvSpPr>
            <a:spLocks noChangeShapeType="1"/>
          </p:cNvSpPr>
          <p:nvPr/>
        </p:nvSpPr>
        <p:spPr bwMode="auto">
          <a:xfrm>
            <a:off x="3039094" y="1935678"/>
            <a:ext cx="8906" cy="1036122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2432338" y="3886199"/>
            <a:ext cx="1530062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C00000"/>
                </a:solidFill>
                <a:latin typeface="Calibri"/>
              </a:rPr>
              <a:t>Early Sept.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C00000"/>
                </a:solidFill>
                <a:latin typeface="Calibri"/>
              </a:rPr>
              <a:t>Initial PPS Attribution Logic Run for </a:t>
            </a:r>
            <a:r>
              <a:rPr lang="en-US" sz="1300" dirty="0" smtClean="0">
                <a:solidFill>
                  <a:srgbClr val="C00000"/>
                </a:solidFill>
                <a:latin typeface="Calibri"/>
              </a:rPr>
              <a:t>PPS*</a:t>
            </a:r>
            <a:endParaRPr lang="en-US" sz="13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5" name="Line 52"/>
          <p:cNvSpPr>
            <a:spLocks noChangeShapeType="1"/>
          </p:cNvSpPr>
          <p:nvPr/>
        </p:nvSpPr>
        <p:spPr bwMode="auto">
          <a:xfrm>
            <a:off x="4495800" y="2648172"/>
            <a:ext cx="0" cy="342456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6" name="Line 52"/>
          <p:cNvSpPr>
            <a:spLocks noChangeShapeType="1"/>
          </p:cNvSpPr>
          <p:nvPr/>
        </p:nvSpPr>
        <p:spPr bwMode="auto">
          <a:xfrm>
            <a:off x="5715000" y="2590799"/>
            <a:ext cx="0" cy="380999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5029200" y="1671767"/>
            <a:ext cx="1371601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Mid-Nov.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PPS to submit final Network Lists</a:t>
            </a:r>
          </a:p>
        </p:txBody>
      </p:sp>
      <p:sp>
        <p:nvSpPr>
          <p:cNvPr id="60" name="Line 113"/>
          <p:cNvSpPr>
            <a:spLocks noChangeShapeType="1"/>
          </p:cNvSpPr>
          <p:nvPr/>
        </p:nvSpPr>
        <p:spPr bwMode="auto">
          <a:xfrm flipH="1" flipV="1">
            <a:off x="6400799" y="3484138"/>
            <a:ext cx="3727" cy="1509502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5646255" y="4993641"/>
            <a:ext cx="1516545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C00000"/>
                </a:solidFill>
                <a:latin typeface="Calibri"/>
              </a:rPr>
              <a:t>Late Nov.-Early Dec.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C00000"/>
                </a:solidFill>
                <a:latin typeface="Calibri"/>
              </a:rPr>
              <a:t>Final attribution will be made available to PPS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4724400"/>
            <a:ext cx="3657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  <a:latin typeface="Calibri"/>
              </a:rPr>
              <a:t>Red text=Pending State </a:t>
            </a:r>
            <a:r>
              <a:rPr lang="en-US" sz="1000" dirty="0" smtClean="0">
                <a:solidFill>
                  <a:srgbClr val="C00000"/>
                </a:solidFill>
                <a:latin typeface="Calibri"/>
              </a:rPr>
              <a:t>deliverables</a:t>
            </a:r>
          </a:p>
          <a:p>
            <a:endParaRPr lang="en-US" sz="1000" dirty="0">
              <a:solidFill>
                <a:srgbClr val="C00000"/>
              </a:solidFill>
              <a:latin typeface="Calibri"/>
            </a:endParaRPr>
          </a:p>
          <a:p>
            <a:r>
              <a:rPr lang="en-US" sz="1000" dirty="0" smtClean="0">
                <a:solidFill>
                  <a:srgbClr val="C00000"/>
                </a:solidFill>
                <a:latin typeface="Calibri"/>
              </a:rPr>
              <a:t>*Date likely to be delayed</a:t>
            </a:r>
            <a:endParaRPr lang="en-US" sz="10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63" name="Line 113"/>
          <p:cNvSpPr>
            <a:spLocks noChangeShapeType="1"/>
          </p:cNvSpPr>
          <p:nvPr/>
        </p:nvSpPr>
        <p:spPr bwMode="auto">
          <a:xfrm flipH="1" flipV="1">
            <a:off x="3200400" y="3475037"/>
            <a:ext cx="0" cy="334962"/>
          </a:xfrm>
          <a:prstGeom prst="line">
            <a:avLst/>
          </a:prstGeom>
          <a:noFill/>
          <a:ln w="25400">
            <a:solidFill>
              <a:srgbClr val="006699"/>
            </a:solidFill>
            <a:round/>
            <a:headEnd type="oval" w="med" len="med"/>
            <a:tailEnd/>
          </a:ln>
        </p:spPr>
        <p:txBody>
          <a:bodyPr lIns="91418" tIns="45709" rIns="91418" bIns="4570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3741255" y="1600200"/>
            <a:ext cx="1516545" cy="721359"/>
          </a:xfrm>
          <a:custGeom>
            <a:avLst/>
            <a:gdLst>
              <a:gd name="connsiteX0" fmla="*/ 0 w 1650875"/>
              <a:gd name="connsiteY0" fmla="*/ 0 h 721359"/>
              <a:gd name="connsiteX1" fmla="*/ 1650875 w 1650875"/>
              <a:gd name="connsiteY1" fmla="*/ 0 h 721359"/>
              <a:gd name="connsiteX2" fmla="*/ 1650875 w 1650875"/>
              <a:gd name="connsiteY2" fmla="*/ 721359 h 721359"/>
              <a:gd name="connsiteX3" fmla="*/ 0 w 1650875"/>
              <a:gd name="connsiteY3" fmla="*/ 721359 h 721359"/>
              <a:gd name="connsiteX4" fmla="*/ 0 w 1650875"/>
              <a:gd name="connsiteY4" fmla="*/ 0 h 72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875" h="721359">
                <a:moveTo>
                  <a:pt x="0" y="0"/>
                </a:moveTo>
                <a:lnTo>
                  <a:pt x="1650875" y="0"/>
                </a:lnTo>
                <a:lnTo>
                  <a:pt x="1650875" y="721359"/>
                </a:lnTo>
                <a:lnTo>
                  <a:pt x="0" y="72135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71120" rIns="71120" bIns="71120" numCol="1" spcCol="1270" anchor="t" anchorCtr="0">
            <a:noAutofit/>
          </a:bodyPr>
          <a:lstStyle/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dirty="0">
                <a:solidFill>
                  <a:srgbClr val="000000"/>
                </a:solidFill>
                <a:latin typeface="Calibri"/>
              </a:rPr>
              <a:t>October 22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Calibri"/>
              </a:rPr>
              <a:t>Public comments due on draft DSRIP Project Plan application</a:t>
            </a:r>
          </a:p>
          <a:p>
            <a:pPr algn="ctr" defTabSz="4445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dirty="0">
              <a:solidFill>
                <a:srgbClr val="C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5188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7" name="Straight Connector 66"/>
          <p:cNvCxnSpPr>
            <a:endCxn id="17" idx="1"/>
          </p:cNvCxnSpPr>
          <p:nvPr/>
        </p:nvCxnSpPr>
        <p:spPr>
          <a:xfrm rot="10800000" flipV="1">
            <a:off x="304801" y="1305630"/>
            <a:ext cx="8310983" cy="16849"/>
          </a:xfrm>
          <a:prstGeom prst="line">
            <a:avLst/>
          </a:prstGeom>
          <a:ln>
            <a:head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308709"/>
            <a:ext cx="7966075" cy="523141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</a:rPr>
              <a:t>The DSRIP Ecosystem: BPHC’s Role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685800" y="1072234"/>
            <a:ext cx="1524000" cy="538196"/>
          </a:xfrm>
          <a:prstGeom prst="roundRect">
            <a:avLst/>
          </a:prstGeom>
          <a:solidFill>
            <a:schemeClr val="tx1"/>
          </a:solidFill>
          <a:ln w="2540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304800" y="1153231"/>
            <a:ext cx="2209800" cy="338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2" rIns="91382" bIns="45692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rgbClr val="7EA9D4"/>
                </a:solidFill>
                <a:cs typeface="MS PGothic"/>
              </a:rPr>
              <a:t>PLAN</a:t>
            </a:r>
            <a:endParaRPr lang="en-US" sz="1600" dirty="0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6705600" y="1072234"/>
            <a:ext cx="1524000" cy="538196"/>
          </a:xfrm>
          <a:prstGeom prst="roundRect">
            <a:avLst/>
          </a:prstGeom>
          <a:solidFill>
            <a:schemeClr val="tx1"/>
          </a:solidFill>
          <a:ln w="2540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6324600" y="1153231"/>
            <a:ext cx="2209800" cy="338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2" rIns="91382" bIns="45692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rgbClr val="7EA9D4"/>
                </a:solidFill>
                <a:cs typeface="MS PGothic"/>
              </a:rPr>
              <a:t>POST-DSRIP</a:t>
            </a:r>
            <a:endParaRPr lang="en-US" sz="1600" dirty="0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2819400" y="1066800"/>
            <a:ext cx="3300397" cy="538196"/>
          </a:xfrm>
          <a:prstGeom prst="roundRect">
            <a:avLst/>
          </a:prstGeom>
          <a:solidFill>
            <a:schemeClr val="tx1"/>
          </a:solidFill>
          <a:ln w="2540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3200400" y="1143000"/>
            <a:ext cx="2519783" cy="338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2" rIns="91382" bIns="45692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rgbClr val="7EA9D4"/>
                </a:solidFill>
                <a:cs typeface="MS PGothic"/>
              </a:rPr>
              <a:t>DSRIP OPERATIONS</a:t>
            </a:r>
            <a:endParaRPr lang="en-US" sz="1600" dirty="0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70" name="Line 72"/>
          <p:cNvSpPr>
            <a:spLocks noChangeShapeType="1"/>
          </p:cNvSpPr>
          <p:nvPr/>
        </p:nvSpPr>
        <p:spPr bwMode="auto">
          <a:xfrm flipV="1">
            <a:off x="5175250" y="4549052"/>
            <a:ext cx="6159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n>
                <a:solidFill>
                  <a:srgbClr val="C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71" name="Title 1"/>
          <p:cNvSpPr txBox="1">
            <a:spLocks/>
          </p:cNvSpPr>
          <p:nvPr/>
        </p:nvSpPr>
        <p:spPr bwMode="auto">
          <a:xfrm>
            <a:off x="5943599" y="1807333"/>
            <a:ext cx="1828801" cy="32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2" rIns="91382" bIns="45692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500" dirty="0" smtClean="0">
                <a:solidFill>
                  <a:srgbClr val="336699"/>
                </a:solidFill>
                <a:cs typeface="MS PGothic"/>
              </a:rPr>
              <a:t>PROVIDERS</a:t>
            </a:r>
          </a:p>
        </p:txBody>
      </p:sp>
      <p:sp>
        <p:nvSpPr>
          <p:cNvPr id="174" name="Title 1"/>
          <p:cNvSpPr txBox="1">
            <a:spLocks/>
          </p:cNvSpPr>
          <p:nvPr/>
        </p:nvSpPr>
        <p:spPr bwMode="auto">
          <a:xfrm>
            <a:off x="5867399" y="3425842"/>
            <a:ext cx="1828801" cy="32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2" rIns="91382" bIns="45692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500" dirty="0" smtClean="0">
                <a:solidFill>
                  <a:srgbClr val="336699"/>
                </a:solidFill>
                <a:cs typeface="MS PGothic"/>
              </a:rPr>
              <a:t>STAKEHOLDERS</a:t>
            </a:r>
          </a:p>
        </p:txBody>
      </p:sp>
      <p:sp>
        <p:nvSpPr>
          <p:cNvPr id="176" name="Title 1"/>
          <p:cNvSpPr txBox="1">
            <a:spLocks/>
          </p:cNvSpPr>
          <p:nvPr/>
        </p:nvSpPr>
        <p:spPr bwMode="auto">
          <a:xfrm>
            <a:off x="5847181" y="2054242"/>
            <a:ext cx="3220619" cy="120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2" rIns="91382" bIns="45692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cs typeface="MS PGothic"/>
              </a:rPr>
              <a:t>Execute contracts agreeing to comply with DSRIP </a:t>
            </a: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program </a:t>
            </a:r>
            <a:r>
              <a:rPr lang="en-US" sz="1200" dirty="0">
                <a:solidFill>
                  <a:srgbClr val="000000"/>
                </a:solidFill>
                <a:cs typeface="MS PGothic"/>
              </a:rPr>
              <a:t>and other requirements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Receive funds </a:t>
            </a:r>
            <a:r>
              <a:rPr lang="en-US" sz="1200" dirty="0">
                <a:solidFill>
                  <a:srgbClr val="000000"/>
                </a:solidFill>
                <a:cs typeface="MS PGothic"/>
              </a:rPr>
              <a:t>to </a:t>
            </a: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support </a:t>
            </a:r>
            <a:r>
              <a:rPr lang="en-US" sz="1200" dirty="0">
                <a:solidFill>
                  <a:srgbClr val="000000"/>
                </a:solidFill>
                <a:cs typeface="MS PGothic"/>
              </a:rPr>
              <a:t>DSRIP </a:t>
            </a: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activities</a:t>
            </a:r>
            <a:endParaRPr lang="en-US" sz="1200" dirty="0">
              <a:solidFill>
                <a:srgbClr val="000000"/>
              </a:solidFill>
              <a:cs typeface="MS PGothic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Agree </a:t>
            </a:r>
            <a:r>
              <a:rPr lang="en-US" sz="1200" dirty="0">
                <a:solidFill>
                  <a:srgbClr val="000000"/>
                </a:solidFill>
                <a:cs typeface="MS PGothic"/>
              </a:rPr>
              <a:t>to follow DSRIP clinical protocols and IT requirements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Agree </a:t>
            </a:r>
            <a:r>
              <a:rPr lang="en-US" sz="1200" dirty="0">
                <a:solidFill>
                  <a:srgbClr val="000000"/>
                </a:solidFill>
                <a:cs typeface="MS PGothic"/>
              </a:rPr>
              <a:t>to DSRIP </a:t>
            </a: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governance rules</a:t>
            </a:r>
            <a:endParaRPr lang="en-US" sz="1200" dirty="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77" name="Title 1"/>
          <p:cNvSpPr txBox="1">
            <a:spLocks/>
          </p:cNvSpPr>
          <p:nvPr/>
        </p:nvSpPr>
        <p:spPr bwMode="auto">
          <a:xfrm>
            <a:off x="5943600" y="3720979"/>
            <a:ext cx="2498904" cy="46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2" rIns="91382" bIns="45692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Refer patients to PPS system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Provide other supports</a:t>
            </a:r>
          </a:p>
        </p:txBody>
      </p:sp>
      <p:sp>
        <p:nvSpPr>
          <p:cNvPr id="188" name="Title 1"/>
          <p:cNvSpPr txBox="1">
            <a:spLocks/>
          </p:cNvSpPr>
          <p:nvPr/>
        </p:nvSpPr>
        <p:spPr bwMode="auto">
          <a:xfrm>
            <a:off x="5837768" y="4645042"/>
            <a:ext cx="3230032" cy="190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2" rIns="91382" bIns="45692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cs typeface="MS PGothic"/>
              </a:rPr>
              <a:t>Provide centralized services, such as: 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Training and workforce development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IT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Centralized data repositories and analytics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Performance monitoring &amp; improvement support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Regional infrastructure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Care/Case management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cs typeface="Arial" pitchFamily="34" charset="0"/>
              </a:rPr>
              <a:t>Act as overall operational and fiscal agent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cs typeface="Arial" pitchFamily="34" charset="0"/>
              </a:rPr>
              <a:t>Provide governance framework for effective decision-making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04800" y="1864332"/>
            <a:ext cx="4870660" cy="4304710"/>
            <a:chOff x="152400" y="1905001"/>
            <a:chExt cx="5486400" cy="4800599"/>
          </a:xfrm>
        </p:grpSpPr>
        <p:sp>
          <p:nvSpPr>
            <p:cNvPr id="163" name="Oval 78"/>
            <p:cNvSpPr>
              <a:spLocks noChangeArrowheads="1"/>
            </p:cNvSpPr>
            <p:nvPr/>
          </p:nvSpPr>
          <p:spPr bwMode="auto">
            <a:xfrm>
              <a:off x="310502" y="2009342"/>
              <a:ext cx="5143330" cy="454385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8100">
              <a:solidFill>
                <a:schemeClr val="accent3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60" name="Oval 78"/>
            <p:cNvSpPr>
              <a:spLocks noChangeArrowheads="1"/>
            </p:cNvSpPr>
            <p:nvPr/>
          </p:nvSpPr>
          <p:spPr bwMode="auto">
            <a:xfrm>
              <a:off x="636029" y="2165776"/>
              <a:ext cx="4166748" cy="431872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>
              <a:solidFill>
                <a:schemeClr val="accent3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5" name="Oval 29"/>
            <p:cNvSpPr>
              <a:spLocks noChangeAspect="1" noChangeArrowheads="1"/>
            </p:cNvSpPr>
            <p:nvPr/>
          </p:nvSpPr>
          <p:spPr bwMode="auto">
            <a:xfrm>
              <a:off x="2106616" y="5781324"/>
              <a:ext cx="405987" cy="428387"/>
            </a:xfrm>
            <a:prstGeom prst="ellipse">
              <a:avLst/>
            </a:prstGeom>
            <a:solidFill>
              <a:srgbClr val="336699"/>
            </a:solidFill>
            <a:ln w="63500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96" name="Picture 4" descr="people icon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1147" y="5838808"/>
              <a:ext cx="296924" cy="313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7" name="Oval 29"/>
            <p:cNvSpPr>
              <a:spLocks noChangeAspect="1" noChangeArrowheads="1"/>
            </p:cNvSpPr>
            <p:nvPr/>
          </p:nvSpPr>
          <p:spPr bwMode="auto">
            <a:xfrm>
              <a:off x="3969766" y="4786612"/>
              <a:ext cx="405987" cy="428387"/>
            </a:xfrm>
            <a:prstGeom prst="ellipse">
              <a:avLst/>
            </a:prstGeom>
            <a:solidFill>
              <a:srgbClr val="336699"/>
            </a:solidFill>
            <a:ln w="63500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99" name="Picture 4" descr="house icon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7327" y="4823527"/>
              <a:ext cx="312794" cy="330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0" name="Oval 29"/>
            <p:cNvSpPr>
              <a:spLocks noChangeAspect="1" noChangeArrowheads="1"/>
            </p:cNvSpPr>
            <p:nvPr/>
          </p:nvSpPr>
          <p:spPr bwMode="auto">
            <a:xfrm>
              <a:off x="961556" y="3737247"/>
              <a:ext cx="405987" cy="428387"/>
            </a:xfrm>
            <a:prstGeom prst="ellipse">
              <a:avLst/>
            </a:prstGeom>
            <a:solidFill>
              <a:srgbClr val="336699"/>
            </a:solidFill>
            <a:ln w="63500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2" name="Oval 29"/>
            <p:cNvSpPr>
              <a:spLocks noChangeAspect="1" noChangeArrowheads="1"/>
            </p:cNvSpPr>
            <p:nvPr/>
          </p:nvSpPr>
          <p:spPr bwMode="auto">
            <a:xfrm>
              <a:off x="1493852" y="2806182"/>
              <a:ext cx="405987" cy="428387"/>
            </a:xfrm>
            <a:prstGeom prst="ellipse">
              <a:avLst/>
            </a:prstGeom>
            <a:solidFill>
              <a:srgbClr val="336699"/>
            </a:solidFill>
            <a:ln w="63500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8" name="Oval 29"/>
            <p:cNvSpPr>
              <a:spLocks noChangeAspect="1" noChangeArrowheads="1"/>
            </p:cNvSpPr>
            <p:nvPr/>
          </p:nvSpPr>
          <p:spPr bwMode="auto">
            <a:xfrm>
              <a:off x="1066334" y="5022409"/>
              <a:ext cx="405987" cy="428387"/>
            </a:xfrm>
            <a:prstGeom prst="ellipse">
              <a:avLst/>
            </a:prstGeom>
            <a:solidFill>
              <a:srgbClr val="336699"/>
            </a:solidFill>
            <a:ln w="63500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10" name="Oval 29"/>
            <p:cNvSpPr>
              <a:spLocks noChangeAspect="1" noChangeArrowheads="1"/>
            </p:cNvSpPr>
            <p:nvPr/>
          </p:nvSpPr>
          <p:spPr bwMode="auto">
            <a:xfrm>
              <a:off x="2559568" y="2431343"/>
              <a:ext cx="405987" cy="428387"/>
            </a:xfrm>
            <a:prstGeom prst="ellipse">
              <a:avLst/>
            </a:prstGeom>
            <a:solidFill>
              <a:srgbClr val="336699"/>
            </a:solidFill>
            <a:ln w="63500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12" name="Oval 29"/>
            <p:cNvSpPr>
              <a:spLocks noChangeAspect="1" noChangeArrowheads="1"/>
            </p:cNvSpPr>
            <p:nvPr/>
          </p:nvSpPr>
          <p:spPr bwMode="auto">
            <a:xfrm>
              <a:off x="3317126" y="5629311"/>
              <a:ext cx="405987" cy="428387"/>
            </a:xfrm>
            <a:prstGeom prst="ellipse">
              <a:avLst/>
            </a:prstGeom>
            <a:solidFill>
              <a:srgbClr val="336699"/>
            </a:solidFill>
            <a:ln w="63500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116" name="Picture 6" descr="Body Brain icon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2304" y="3813375"/>
              <a:ext cx="251754" cy="265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7" name="Picture 10" descr="Hospital icon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937" y="2871657"/>
              <a:ext cx="301815" cy="318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8" name="Picture 2" descr="Wheelchair icon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8550" y="5075362"/>
              <a:ext cx="267582" cy="28234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" name="Picture 16" descr="Drugstore icon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2952" y="2463489"/>
              <a:ext cx="299221" cy="31573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0" name="Picture 2" descr="C:\Users\NIpakchi\Desktop\icons\school-icon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644" y="5653390"/>
              <a:ext cx="314437" cy="3317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9890" y="3236552"/>
              <a:ext cx="2416518" cy="2492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6" name="Oval 78"/>
            <p:cNvSpPr>
              <a:spLocks noChangeArrowheads="1"/>
            </p:cNvSpPr>
            <p:nvPr/>
          </p:nvSpPr>
          <p:spPr bwMode="auto">
            <a:xfrm>
              <a:off x="1509907" y="3133269"/>
              <a:ext cx="2381394" cy="2478173"/>
            </a:xfrm>
            <a:prstGeom prst="ellipse">
              <a:avLst/>
            </a:prstGeom>
            <a:noFill/>
            <a:ln w="76200">
              <a:solidFill>
                <a:srgbClr val="8EB4D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14" name="Oval 29"/>
            <p:cNvSpPr>
              <a:spLocks noChangeAspect="1" noChangeArrowheads="1"/>
            </p:cNvSpPr>
            <p:nvPr/>
          </p:nvSpPr>
          <p:spPr bwMode="auto">
            <a:xfrm>
              <a:off x="4071263" y="3840694"/>
              <a:ext cx="405987" cy="428387"/>
            </a:xfrm>
            <a:prstGeom prst="ellipse">
              <a:avLst/>
            </a:prstGeom>
            <a:solidFill>
              <a:srgbClr val="336699"/>
            </a:solidFill>
            <a:ln w="63500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121" name="Picture 20" descr="Doctor icon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2733" y="3906069"/>
              <a:ext cx="282071" cy="29763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9" name="Line 70"/>
            <p:cNvSpPr>
              <a:spLocks noChangeShapeType="1"/>
            </p:cNvSpPr>
            <p:nvPr/>
          </p:nvSpPr>
          <p:spPr bwMode="auto">
            <a:xfrm flipH="1">
              <a:off x="5027287" y="3790562"/>
              <a:ext cx="306714" cy="22358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</a:endParaRPr>
            </a:p>
          </p:txBody>
        </p:sp>
        <p:sp>
          <p:nvSpPr>
            <p:cNvPr id="104" name="Oval 29"/>
            <p:cNvSpPr>
              <a:spLocks noChangeAspect="1" noChangeArrowheads="1"/>
            </p:cNvSpPr>
            <p:nvPr/>
          </p:nvSpPr>
          <p:spPr bwMode="auto">
            <a:xfrm>
              <a:off x="3574538" y="2859730"/>
              <a:ext cx="405987" cy="428387"/>
            </a:xfrm>
            <a:prstGeom prst="ellipse">
              <a:avLst/>
            </a:prstGeom>
            <a:solidFill>
              <a:srgbClr val="336699"/>
            </a:solidFill>
            <a:ln w="63500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105" name="Picture 4" descr="people icon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9069" y="2917214"/>
              <a:ext cx="296924" cy="313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" name="Line 70"/>
            <p:cNvSpPr>
              <a:spLocks noChangeShapeType="1"/>
            </p:cNvSpPr>
            <p:nvPr/>
          </p:nvSpPr>
          <p:spPr bwMode="auto">
            <a:xfrm flipH="1">
              <a:off x="3242390" y="2035332"/>
              <a:ext cx="776050" cy="8700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</a:endParaRPr>
            </a:p>
          </p:txBody>
        </p:sp>
        <p:pic>
          <p:nvPicPr>
            <p:cNvPr id="1026" name="Picture 2" descr="patient 2 icon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886200"/>
              <a:ext cx="914400" cy="91440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ounded Rectangle 3"/>
            <p:cNvSpPr/>
            <p:nvPr/>
          </p:nvSpPr>
          <p:spPr bwMode="auto">
            <a:xfrm>
              <a:off x="152400" y="1905001"/>
              <a:ext cx="5486400" cy="4800599"/>
            </a:xfrm>
            <a:prstGeom prst="roundRect">
              <a:avLst/>
            </a:prstGeom>
            <a:noFill/>
            <a:ln w="50800" cap="flat" cmpd="sng" algn="ctr">
              <a:solidFill>
                <a:srgbClr val="3366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858" tIns="50929" rIns="101858" bIns="5092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19175" fontAlgn="base">
                <a:spcBef>
                  <a:spcPct val="0"/>
                </a:spcBef>
                <a:spcAft>
                  <a:spcPct val="0"/>
                </a:spcAft>
              </a:pPr>
              <a:endParaRPr lang="en-US" sz="1100" b="1" dirty="0">
                <a:solidFill>
                  <a:srgbClr val="000000"/>
                </a:solidFill>
                <a:latin typeface="Calibri" charset="0"/>
              </a:endParaRPr>
            </a:p>
          </p:txBody>
        </p:sp>
      </p:grpSp>
      <p:sp>
        <p:nvSpPr>
          <p:cNvPr id="168" name="Line 72"/>
          <p:cNvSpPr>
            <a:spLocks noChangeShapeType="1"/>
          </p:cNvSpPr>
          <p:nvPr/>
        </p:nvSpPr>
        <p:spPr bwMode="auto">
          <a:xfrm>
            <a:off x="3724521" y="1987196"/>
            <a:ext cx="2066678" cy="915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n>
                <a:solidFill>
                  <a:srgbClr val="C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66" name="Line 72"/>
          <p:cNvSpPr>
            <a:spLocks noChangeShapeType="1"/>
          </p:cNvSpPr>
          <p:nvPr/>
        </p:nvSpPr>
        <p:spPr bwMode="auto">
          <a:xfrm>
            <a:off x="4896114" y="3546977"/>
            <a:ext cx="895085" cy="1628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n>
                <a:solidFill>
                  <a:srgbClr val="C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5867400" y="4340242"/>
            <a:ext cx="1828801" cy="32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2" rIns="91382" bIns="45692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500" dirty="0" smtClean="0">
                <a:solidFill>
                  <a:srgbClr val="336699"/>
                </a:solidFill>
                <a:cs typeface="MS PGothic"/>
              </a:rPr>
              <a:t>BPHC/SBH</a:t>
            </a:r>
          </a:p>
        </p:txBody>
      </p:sp>
      <p:sp>
        <p:nvSpPr>
          <p:cNvPr id="59" name="Line 30"/>
          <p:cNvSpPr>
            <a:spLocks noChangeShapeType="1"/>
          </p:cNvSpPr>
          <p:nvPr/>
        </p:nvSpPr>
        <p:spPr bwMode="auto">
          <a:xfrm>
            <a:off x="3071797" y="1066800"/>
            <a:ext cx="0" cy="762000"/>
          </a:xfrm>
          <a:prstGeom prst="line">
            <a:avLst/>
          </a:prstGeom>
          <a:noFill/>
          <a:ln w="50800">
            <a:solidFill>
              <a:srgbClr val="3366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5150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Pay for Performance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Annual improvement targets will use a methodology of </a:t>
            </a:r>
            <a:r>
              <a:rPr lang="en-US" b="1" dirty="0" smtClean="0"/>
              <a:t>reducing the gap to the goal by 10%.</a:t>
            </a:r>
          </a:p>
          <a:p>
            <a:r>
              <a:rPr lang="en-US" dirty="0" smtClean="0"/>
              <a:t>For example, if the baseline data for a measure is 52% and the goal is 90%, the gap to the goal is 38. The target for the project’s first year of performance would be a 3.8% increase in the result (target 55.8%).</a:t>
            </a:r>
          </a:p>
          <a:p>
            <a:r>
              <a:rPr lang="en-US" dirty="0" smtClean="0"/>
              <a:t>Each subsequent year would continue to be set with a target using the most recent year’s data. This will account for smaller gains in subsequent years as performance improves toward the goal or measurement ceiling.</a:t>
            </a:r>
          </a:p>
          <a:p>
            <a:r>
              <a:rPr lang="en-US" dirty="0" smtClean="0"/>
              <a:t>Performing Provider Systems may receive </a:t>
            </a:r>
            <a:r>
              <a:rPr lang="en-US" b="1" i="1" dirty="0" smtClean="0"/>
              <a:t>less than their maximum allocation</a:t>
            </a:r>
            <a:r>
              <a:rPr lang="en-US" dirty="0" smtClean="0"/>
              <a:t> if they do not meet metrics and/or if DSRIP funding is reduced because of the statewide penalty.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01000" y="2133600"/>
            <a:ext cx="90479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Process</a:t>
            </a:r>
          </a:p>
          <a:p>
            <a:endParaRPr lang="en-US" b="1" dirty="0" smtClean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r>
              <a:rPr lang="en-US" b="1" dirty="0" err="1" smtClean="0">
                <a:latin typeface="+mj-lt"/>
              </a:rPr>
              <a:t>P4R</a:t>
            </a:r>
            <a:endParaRPr lang="en-US" b="1" dirty="0" smtClean="0">
              <a:latin typeface="+mj-lt"/>
            </a:endParaRPr>
          </a:p>
          <a:p>
            <a:endParaRPr lang="en-US" b="1" dirty="0" smtClean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r>
              <a:rPr lang="en-US" b="1" dirty="0" err="1" smtClean="0">
                <a:latin typeface="+mj-lt"/>
              </a:rPr>
              <a:t>P4P</a:t>
            </a:r>
            <a:endParaRPr lang="en-US" b="1" dirty="0">
              <a:latin typeface="+mj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7010400" cy="444836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7696200" y="2133600"/>
            <a:ext cx="304800" cy="3048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696200" y="2971800"/>
            <a:ext cx="304800" cy="304800"/>
          </a:xfrm>
          <a:prstGeom prst="rect">
            <a:avLst/>
          </a:prstGeom>
          <a:solidFill>
            <a:srgbClr val="66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696200" y="3810000"/>
            <a:ext cx="304800" cy="3048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0888" y="27548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80%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199" y="237309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6</a:t>
            </a:r>
            <a:r>
              <a:rPr lang="en-US" b="1" dirty="0" smtClean="0">
                <a:latin typeface="+mj-lt"/>
              </a:rPr>
              <a:t>0%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45090" y="196722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40%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399" y="167640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2</a:t>
            </a:r>
            <a:r>
              <a:rPr lang="en-US" b="1" dirty="0" smtClean="0">
                <a:latin typeface="+mj-lt"/>
              </a:rPr>
              <a:t>0%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20888" y="510540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0%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62199" y="431732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5%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62199" y="518160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15%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45090" y="324433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15%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5090" y="449616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45%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05399" y="240613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15%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5399" y="411052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65%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53199" y="157300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15%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3199" y="347916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85%</a:t>
            </a: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966075" cy="473075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Main Types of DSRIP Payments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38400" y="6096000"/>
            <a:ext cx="3945311" cy="46166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200" b="1" i="1" dirty="0" smtClean="0">
                <a:latin typeface="+mj-lt"/>
              </a:rPr>
              <a:t>Source:</a:t>
            </a:r>
            <a:r>
              <a:rPr lang="en-US" sz="1200" i="1" dirty="0" smtClean="0">
                <a:latin typeface="+mj-lt"/>
              </a:rPr>
              <a:t> Attachment I – Program Funding and Mechanics</a:t>
            </a:r>
            <a:endParaRPr lang="en-US" sz="1200" b="1" i="1" dirty="0" smtClean="0">
              <a:latin typeface="+mj-lt"/>
            </a:endParaRPr>
          </a:p>
          <a:p>
            <a:pPr algn="ctr"/>
            <a:r>
              <a:rPr lang="en-US" sz="1200" b="1" i="1" dirty="0" smtClean="0">
                <a:latin typeface="+mj-lt"/>
              </a:rPr>
              <a:t>*</a:t>
            </a:r>
            <a:r>
              <a:rPr lang="en-US" sz="1000" b="1" i="1" dirty="0" smtClean="0">
                <a:latin typeface="+mj-lt"/>
              </a:rPr>
              <a:t>Note</a:t>
            </a:r>
            <a:r>
              <a:rPr lang="en-US" sz="1000" i="1" dirty="0" smtClean="0">
                <a:latin typeface="+mj-lt"/>
              </a:rPr>
              <a:t>: percentage of total funds based on hitting 100% of all milestones</a:t>
            </a:r>
            <a:endParaRPr lang="en-US" sz="1000" i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321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</a:rPr>
              <a:t>Statewide Performance and Accountability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Beginning in Year 3, limits on funding available and provider incentive payments may be subject to reductions based on statewide performance.</a:t>
            </a:r>
          </a:p>
          <a:p>
            <a:r>
              <a:rPr lang="en-US" dirty="0" smtClean="0"/>
              <a:t>Statewide performance will be assessed on a pass or fail basis for a set of four milestones.</a:t>
            </a:r>
          </a:p>
          <a:p>
            <a:r>
              <a:rPr lang="en-US" dirty="0" smtClean="0"/>
              <a:t>The state must pass all four milestones to avoid DSRIP reductions.</a:t>
            </a:r>
          </a:p>
          <a:p>
            <a:r>
              <a:rPr lang="en-US" dirty="0" smtClean="0"/>
              <a:t>If penalties are applied, CMS requires the state to reduce funds in an </a:t>
            </a:r>
            <a:r>
              <a:rPr lang="en-US" b="1" u="sng" dirty="0" smtClean="0"/>
              <a:t>equal</a:t>
            </a:r>
            <a:r>
              <a:rPr lang="en-US" dirty="0" smtClean="0"/>
              <a:t> distribution, across all DSRIP projects.</a:t>
            </a:r>
          </a:p>
          <a:p>
            <a:r>
              <a:rPr lang="en-US" dirty="0" smtClean="0"/>
              <a:t>The DSRIP high performance fund will not be affected by any penalties.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2060"/>
                </a:solidFill>
              </a:rPr>
              <a:t>Resources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2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400" b="1" dirty="0" smtClean="0"/>
              <a:t>NYS Delivery System Reform Incentive Payment (DSRIP) Program Web Site: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6400" dirty="0" smtClean="0"/>
              <a:t>	</a:t>
            </a:r>
            <a:r>
              <a:rPr lang="en-US" sz="6400" dirty="0" smtClean="0">
                <a:hlinkClick r:id="rId2"/>
              </a:rPr>
              <a:t>http://www.health.ny.gov/health_care/medicaid/redesign/delivery_system_reform_incentive_payment_program.htm</a:t>
            </a:r>
            <a:endParaRPr lang="en-US" sz="6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4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400" b="1" dirty="0" smtClean="0"/>
              <a:t>Special Terms and Conditions: </a:t>
            </a:r>
            <a:r>
              <a:rPr lang="en-US" sz="6400" dirty="0" smtClean="0">
                <a:hlinkClick r:id="rId3"/>
              </a:rPr>
              <a:t>http://www.health.ny.gov/health_care/medicaid/redesign/docs/special_terms_and_conditions.pdf</a:t>
            </a:r>
            <a:endParaRPr lang="en-US" sz="6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4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400" b="1" dirty="0" smtClean="0"/>
              <a:t>Program Funding and Mechanics Protocol-Attachment I: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6400" dirty="0" smtClean="0"/>
              <a:t>	</a:t>
            </a:r>
            <a:r>
              <a:rPr lang="en-US" sz="6400" dirty="0" smtClean="0">
                <a:hlinkClick r:id="rId4"/>
              </a:rPr>
              <a:t>http://www.health.ny.gov/health_care/medicaid/redesign/docs/program_funding_and_mechanics.pdf</a:t>
            </a:r>
            <a:endParaRPr lang="en-US" sz="6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4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400" b="1" dirty="0" smtClean="0"/>
              <a:t>Strategies and Metrics Menu-Attachment J: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6400" dirty="0" smtClean="0"/>
              <a:t>	</a:t>
            </a:r>
            <a:r>
              <a:rPr lang="en-US" sz="6400" dirty="0" smtClean="0">
                <a:hlinkClick r:id="rId5"/>
              </a:rPr>
              <a:t>http://www.health.ny.gov/health_care/medicaid/redesign/docs/strategies_and_metrics_menu.pdf</a:t>
            </a:r>
            <a:endParaRPr lang="en-US" sz="6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4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400" b="1" dirty="0" smtClean="0"/>
              <a:t>Timeline and Deliverables Schedule: </a:t>
            </a:r>
            <a:r>
              <a:rPr lang="en-US" sz="6400" dirty="0" smtClean="0">
                <a:hlinkClick r:id="rId6"/>
              </a:rPr>
              <a:t>http://www.health.ny.gov/health_care/medicaid/redesign/docs/timeline_deliverables_schedule.pdf</a:t>
            </a:r>
            <a:endParaRPr lang="en-US" sz="6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4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400" b="1" dirty="0" smtClean="0"/>
              <a:t>NYS Waiver Amendment Presentation: </a:t>
            </a:r>
            <a:r>
              <a:rPr lang="en-US" sz="6400" dirty="0" smtClean="0">
                <a:hlinkClick r:id="rId7"/>
              </a:rPr>
              <a:t>http://www.health.ny.gov/health_care/medicaid/redesign/docs/waiver_amendment_update_present.pdf</a:t>
            </a:r>
            <a:endParaRPr lang="en-US" sz="6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4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400" b="1" dirty="0" smtClean="0"/>
          </a:p>
          <a:p>
            <a:endParaRPr lang="en-US" dirty="0"/>
          </a:p>
        </p:txBody>
      </p:sp>
      <p:pic>
        <p:nvPicPr>
          <p:cNvPr id="4" name="Picture 24" descr="Document Copy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04800"/>
            <a:ext cx="979507" cy="9795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34155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Thank You!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37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Please visit our website: </a:t>
            </a:r>
            <a:r>
              <a:rPr lang="en-US" dirty="0" smtClean="0">
                <a:hlinkClick r:id="rId2"/>
              </a:rPr>
              <a:t>www.bronxphc.org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http://www.google.com/url?sa=i&amp;source=images&amp;cd=&amp;docid=l2QAbxXobNTvNM&amp;tbnid=umtuMw3kV9uPZM&amp;ved=0CAUQjBw&amp;url=http%3A%2F%2Ficons.iconarchive.com%2Ficons%2Fyootheme%2Fsocial-bookmark%2F512%2Fsocial-facebook-box-blue-icon.png&amp;ei=y7cyVITOKMiPyAT3pILYCg&amp;psig=AFQjCNEYNYhLtxpPeXmxdfYmfFyLjmhsvg&amp;ust=1412696395758652"/>
          <p:cNvSpPr>
            <a:spLocks noChangeAspect="1" noChangeArrowheads="1"/>
          </p:cNvSpPr>
          <p:nvPr/>
        </p:nvSpPr>
        <p:spPr bwMode="auto">
          <a:xfrm>
            <a:off x="63500" y="-136525"/>
            <a:ext cx="4876800" cy="4876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BPHC-Logo-Stack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524000"/>
            <a:ext cx="6324600" cy="232571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24400" y="5791200"/>
            <a:ext cx="4191000" cy="830997"/>
          </a:xfrm>
          <a:prstGeom prst="rect">
            <a:avLst/>
          </a:prstGeom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Contact </a:t>
            </a:r>
            <a:r>
              <a:rPr lang="en-US" sz="2400" b="1" dirty="0" smtClean="0">
                <a:hlinkClick r:id="rId4"/>
              </a:rPr>
              <a:t>info@bronxphc.org</a:t>
            </a:r>
            <a:r>
              <a:rPr lang="en-US" sz="2400" b="1" dirty="0" smtClean="0"/>
              <a:t> with DSRIP related questions.</a:t>
            </a:r>
            <a:endParaRPr lang="en-US" sz="2400" b="1" dirty="0"/>
          </a:p>
        </p:txBody>
      </p:sp>
      <p:pic>
        <p:nvPicPr>
          <p:cNvPr id="14" name="Picture 13" descr="SBH Logo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1400" y="3886200"/>
            <a:ext cx="1868428" cy="1164338"/>
          </a:xfrm>
          <a:prstGeom prst="rect">
            <a:avLst/>
          </a:prstGeom>
        </p:spPr>
      </p:pic>
      <p:pic>
        <p:nvPicPr>
          <p:cNvPr id="15" name="Picture 14" descr="235618_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14400" y="6172200"/>
            <a:ext cx="457200" cy="454914"/>
          </a:xfrm>
          <a:prstGeom prst="rect">
            <a:avLst/>
          </a:prstGeom>
        </p:spPr>
      </p:pic>
      <p:pic>
        <p:nvPicPr>
          <p:cNvPr id="16" name="Picture 15" descr="linkedin-icon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38400" y="6172200"/>
            <a:ext cx="457200" cy="457200"/>
          </a:xfrm>
          <a:prstGeom prst="rect">
            <a:avLst/>
          </a:prstGeom>
        </p:spPr>
      </p:pic>
      <p:pic>
        <p:nvPicPr>
          <p:cNvPr id="17" name="Picture 16" descr="social-facebook-box-blue-ic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8600" y="6172200"/>
            <a:ext cx="457200" cy="457200"/>
          </a:xfrm>
          <a:prstGeom prst="rect">
            <a:avLst/>
          </a:prstGeom>
        </p:spPr>
      </p:pic>
      <p:pic>
        <p:nvPicPr>
          <p:cNvPr id="18" name="Picture 17" descr="Youtube-ico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676400" y="6172200"/>
            <a:ext cx="457200" cy="457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68275" y="149225"/>
            <a:ext cx="8815388" cy="6556376"/>
          </a:xfrm>
          <a:prstGeom prst="rect">
            <a:avLst/>
          </a:prstGeom>
          <a:solidFill>
            <a:srgbClr val="FAF8EC"/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189485" y="1900514"/>
            <a:ext cx="6477000" cy="161365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1858" tIns="50929" rIns="101858" bIns="50929" anchor="ctr"/>
          <a:lstStyle/>
          <a:p>
            <a:pPr algn="ctr"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08986" y="2078959"/>
            <a:ext cx="1377611" cy="13410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1858" tIns="50929" rIns="101858" bIns="50929" anchor="ctr"/>
          <a:lstStyle/>
          <a:p>
            <a:pPr algn="ctr" defTabSz="1019175">
              <a:defRPr/>
            </a:pP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325239"/>
            <a:ext cx="7966075" cy="47697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b="1" dirty="0" smtClean="0">
                <a:solidFill>
                  <a:srgbClr val="002060"/>
                </a:solidFill>
                <a:latin typeface="+mj-lt"/>
                <a:cs typeface="MS PGothic"/>
              </a:rPr>
              <a:t>Overview</a:t>
            </a:r>
            <a:r>
              <a:rPr lang="en-US" b="1" dirty="0" smtClean="0">
                <a:latin typeface="+mj-lt"/>
                <a:cs typeface="MS PGothic"/>
              </a:rPr>
              <a:t>  </a:t>
            </a:r>
            <a:endParaRPr lang="en-US" b="1" dirty="0">
              <a:latin typeface="+mj-lt"/>
              <a:cs typeface="MS PGothic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78032" y="928462"/>
            <a:ext cx="8034291" cy="792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defTabSz="1019175">
              <a:spcAft>
                <a:spcPts val="600"/>
              </a:spcAft>
            </a:pPr>
            <a:r>
              <a:rPr lang="en-US" sz="1700" dirty="0" smtClean="0">
                <a:solidFill>
                  <a:srgbClr val="000000"/>
                </a:solidFill>
                <a:cs typeface="Calibri" pitchFamily="34" charset="0"/>
              </a:rPr>
              <a:t>New York State (NYS</a:t>
            </a:r>
            <a:r>
              <a:rPr lang="en-US" sz="1700" dirty="0">
                <a:solidFill>
                  <a:srgbClr val="000000"/>
                </a:solidFill>
                <a:cs typeface="Calibri" pitchFamily="34" charset="0"/>
              </a:rPr>
              <a:t>)</a:t>
            </a:r>
            <a:r>
              <a:rPr lang="en-US" sz="1700" dirty="0" smtClean="0">
                <a:solidFill>
                  <a:srgbClr val="000000"/>
                </a:solidFill>
                <a:cs typeface="Calibri" pitchFamily="34" charset="0"/>
              </a:rPr>
              <a:t> received federal approval to </a:t>
            </a:r>
            <a:r>
              <a:rPr lang="en-US" sz="1700" dirty="0">
                <a:solidFill>
                  <a:srgbClr val="000000"/>
                </a:solidFill>
                <a:cs typeface="Calibri" pitchFamily="34" charset="0"/>
              </a:rPr>
              <a:t>implement a Delivery System Reform Incentive Payment (DSRIP) program </a:t>
            </a:r>
            <a:r>
              <a:rPr lang="en-US" sz="1700" dirty="0" smtClean="0">
                <a:solidFill>
                  <a:srgbClr val="000000"/>
                </a:solidFill>
                <a:cs typeface="Calibri" pitchFamily="34" charset="0"/>
              </a:rPr>
              <a:t>that will provide funding for </a:t>
            </a:r>
            <a:r>
              <a:rPr lang="en-US" sz="1700" dirty="0">
                <a:solidFill>
                  <a:srgbClr val="000000"/>
                </a:solidFill>
                <a:cs typeface="Calibri" pitchFamily="34" charset="0"/>
              </a:rPr>
              <a:t>public and safety net </a:t>
            </a:r>
            <a:r>
              <a:rPr lang="en-US" sz="1700" dirty="0" smtClean="0">
                <a:solidFill>
                  <a:srgbClr val="000000"/>
                </a:solidFill>
                <a:cs typeface="Calibri" pitchFamily="34" charset="0"/>
              </a:rPr>
              <a:t>providers to transform the NYS health care delivery system.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35531" y="3630592"/>
            <a:ext cx="8034291" cy="128789"/>
          </a:xfrm>
          <a:prstGeom prst="rect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algn="ctr" defTabSz="1019175"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000000"/>
              </a:solidFill>
            </a:endParaRPr>
          </a:p>
        </p:txBody>
      </p:sp>
      <p:pic>
        <p:nvPicPr>
          <p:cNvPr id="2054" name="Picture 6" descr="http://thumb9.shutterstock.com/photos/thumb_large/748210/14862842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2748"/>
          <a:stretch/>
        </p:blipFill>
        <p:spPr bwMode="auto">
          <a:xfrm>
            <a:off x="574559" y="2080918"/>
            <a:ext cx="1212038" cy="11750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266972" y="1981703"/>
            <a:ext cx="6437312" cy="1373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500" u="sng" dirty="0" smtClean="0">
                <a:cs typeface="Calibri" pitchFamily="34" charset="0"/>
              </a:rPr>
              <a:t>Goals:</a:t>
            </a:r>
          </a:p>
          <a:p>
            <a:pPr marL="342900" indent="-342900" defTabSz="889000">
              <a:lnSpc>
                <a:spcPct val="90000"/>
              </a:lnSpc>
              <a:spcAft>
                <a:spcPct val="35000"/>
              </a:spcAft>
              <a:buFontTx/>
              <a:buAutoNum type="arabicParenBoth"/>
              <a:defRPr/>
            </a:pPr>
            <a:r>
              <a:rPr lang="en-US" sz="1500" dirty="0" smtClean="0">
                <a:cs typeface="Calibri" pitchFamily="34" charset="0"/>
              </a:rPr>
              <a:t>Achieve the Triple AIM :Better Health, Better Health Care, L</a:t>
            </a:r>
            <a:r>
              <a:rPr lang="en-US" sz="1500" dirty="0">
                <a:cs typeface="Calibri" pitchFamily="34" charset="0"/>
              </a:rPr>
              <a:t>ower cost</a:t>
            </a:r>
          </a:p>
          <a:p>
            <a:pPr marL="342900" indent="-342900" defTabSz="889000">
              <a:lnSpc>
                <a:spcPct val="90000"/>
              </a:lnSpc>
              <a:spcAft>
                <a:spcPct val="35000"/>
              </a:spcAft>
              <a:buFontTx/>
              <a:buAutoNum type="arabicParenBoth"/>
              <a:defRPr/>
            </a:pPr>
            <a:r>
              <a:rPr lang="en-US" sz="1500" dirty="0" smtClean="0">
                <a:cs typeface="Calibri" pitchFamily="34" charset="0"/>
              </a:rPr>
              <a:t>Transform Delivery and payment system to incentivize value over volume</a:t>
            </a:r>
            <a:endParaRPr lang="en-US" sz="1500" dirty="0">
              <a:cs typeface="Calibri" pitchFamily="34" charset="0"/>
            </a:endParaRPr>
          </a:p>
          <a:p>
            <a:pPr marL="342900" indent="-342900" defTabSz="889000">
              <a:lnSpc>
                <a:spcPct val="90000"/>
              </a:lnSpc>
              <a:spcAft>
                <a:spcPct val="35000"/>
              </a:spcAft>
              <a:buFontTx/>
              <a:buAutoNum type="arabicParenBoth"/>
              <a:defRPr/>
            </a:pPr>
            <a:r>
              <a:rPr lang="en-US" sz="1500" dirty="0" smtClean="0">
                <a:cs typeface="Calibri" pitchFamily="34" charset="0"/>
              </a:rPr>
              <a:t>Ensure delivery system transformation continues beyond the waiver period through </a:t>
            </a:r>
            <a:r>
              <a:rPr lang="en-US" sz="1500" dirty="0">
                <a:cs typeface="Calibri" pitchFamily="34" charset="0"/>
              </a:rPr>
              <a:t>managed care payment </a:t>
            </a:r>
            <a:r>
              <a:rPr lang="en-US" sz="1500" dirty="0" smtClean="0">
                <a:cs typeface="Calibri" pitchFamily="34" charset="0"/>
              </a:rPr>
              <a:t>reform  </a:t>
            </a:r>
            <a:endParaRPr lang="en-US" sz="1500" dirty="0">
              <a:cs typeface="Calibri" pitchFamily="34" charset="0"/>
            </a:endParaRPr>
          </a:p>
        </p:txBody>
      </p:sp>
      <p:cxnSp>
        <p:nvCxnSpPr>
          <p:cNvPr id="23" name="Straight Connector 15"/>
          <p:cNvCxnSpPr>
            <a:cxnSpLocks noChangeShapeType="1"/>
          </p:cNvCxnSpPr>
          <p:nvPr/>
        </p:nvCxnSpPr>
        <p:spPr bwMode="auto">
          <a:xfrm>
            <a:off x="1832348" y="2786447"/>
            <a:ext cx="266700" cy="0"/>
          </a:xfrm>
          <a:prstGeom prst="line">
            <a:avLst/>
          </a:prstGeom>
          <a:noFill/>
          <a:ln w="19050" algn="ctr">
            <a:solidFill>
              <a:srgbClr val="336699"/>
            </a:solidFill>
            <a:round/>
            <a:headEnd/>
            <a:tailEnd/>
          </a:ln>
        </p:spPr>
      </p:cxnSp>
      <p:sp>
        <p:nvSpPr>
          <p:cNvPr id="24" name="Rectangle 23"/>
          <p:cNvSpPr/>
          <p:nvPr/>
        </p:nvSpPr>
        <p:spPr bwMode="auto">
          <a:xfrm>
            <a:off x="2192822" y="4037753"/>
            <a:ext cx="6477000" cy="188259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1858" tIns="50929" rIns="101858" bIns="50929" anchor="ctr"/>
          <a:lstStyle/>
          <a:p>
            <a:pPr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500" u="sng" dirty="0" smtClean="0">
                <a:solidFill>
                  <a:srgbClr val="000000"/>
                </a:solidFill>
                <a:cs typeface="Calibri" pitchFamily="34" charset="0"/>
              </a:rPr>
              <a:t>Key Program Components:</a:t>
            </a:r>
          </a:p>
          <a:p>
            <a:pPr marL="285750" indent="-285750" defTabSz="88900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§"/>
              <a:defRPr/>
            </a:pPr>
            <a:r>
              <a:rPr lang="en-US" sz="1500" dirty="0" smtClean="0">
                <a:solidFill>
                  <a:srgbClr val="000000"/>
                </a:solidFill>
                <a:cs typeface="Calibri" pitchFamily="34" charset="0"/>
              </a:rPr>
              <a:t>Statewide funding initiative for public hospitals and safety net providers</a:t>
            </a:r>
          </a:p>
          <a:p>
            <a:pPr marL="285750" indent="-285750" defTabSz="88900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§"/>
              <a:defRPr/>
            </a:pPr>
            <a:r>
              <a:rPr lang="en-US" sz="1500" dirty="0" smtClean="0">
                <a:solidFill>
                  <a:srgbClr val="000000"/>
                </a:solidFill>
                <a:cs typeface="Calibri" pitchFamily="34" charset="0"/>
              </a:rPr>
              <a:t>Only coalitions of community/regional health providers are eligible</a:t>
            </a:r>
          </a:p>
          <a:p>
            <a:pPr marL="285750" indent="-285750" defTabSz="88900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§"/>
              <a:defRPr/>
            </a:pPr>
            <a:r>
              <a:rPr lang="en-US" sz="1500" dirty="0" smtClean="0">
                <a:solidFill>
                  <a:srgbClr val="000000"/>
                </a:solidFill>
                <a:cs typeface="Calibri" pitchFamily="34" charset="0"/>
              </a:rPr>
              <a:t>DSRIP projects based on a menu of interventions approved by CMS and NYS</a:t>
            </a:r>
          </a:p>
          <a:p>
            <a:pPr marL="285750" indent="-285750" defTabSz="88900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§"/>
              <a:defRPr/>
            </a:pPr>
            <a:r>
              <a:rPr lang="en-US" sz="1500" dirty="0" smtClean="0">
                <a:solidFill>
                  <a:srgbClr val="000000"/>
                </a:solidFill>
                <a:cs typeface="Calibri" pitchFamily="34" charset="0"/>
              </a:rPr>
              <a:t>Payments to providers based on their performance in meeting outcome milestones and state achieving statewide metrics</a:t>
            </a:r>
          </a:p>
        </p:txBody>
      </p:sp>
      <p:cxnSp>
        <p:nvCxnSpPr>
          <p:cNvPr id="25" name="Straight Connector 15"/>
          <p:cNvCxnSpPr>
            <a:cxnSpLocks noChangeShapeType="1"/>
          </p:cNvCxnSpPr>
          <p:nvPr/>
        </p:nvCxnSpPr>
        <p:spPr bwMode="auto">
          <a:xfrm>
            <a:off x="1868995" y="4979050"/>
            <a:ext cx="266700" cy="0"/>
          </a:xfrm>
          <a:prstGeom prst="line">
            <a:avLst/>
          </a:prstGeom>
          <a:noFill/>
          <a:ln w="19050" algn="ctr">
            <a:solidFill>
              <a:srgbClr val="336699"/>
            </a:solidFill>
            <a:round/>
            <a:headEnd/>
            <a:tailEnd/>
          </a:ln>
        </p:spPr>
      </p:cxnSp>
      <p:sp>
        <p:nvSpPr>
          <p:cNvPr id="26" name="Oval 25"/>
          <p:cNvSpPr/>
          <p:nvPr/>
        </p:nvSpPr>
        <p:spPr bwMode="auto">
          <a:xfrm>
            <a:off x="408986" y="4310074"/>
            <a:ext cx="1377611" cy="1341099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1858" tIns="50929" rIns="101858" bIns="50929" anchor="ctr"/>
          <a:lstStyle/>
          <a:p>
            <a:pPr algn="ctr" defTabSz="1019175">
              <a:defRPr/>
            </a:pPr>
            <a:endParaRPr lang="en-US" sz="1100" b="1" dirty="0">
              <a:solidFill>
                <a:srgbClr val="000000"/>
              </a:solidFill>
            </a:endParaRPr>
          </a:p>
        </p:txBody>
      </p:sp>
      <p:pic>
        <p:nvPicPr>
          <p:cNvPr id="2051" name="Picture 7" descr="Puzzle Pieces Clip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24" y="4595948"/>
            <a:ext cx="784133" cy="78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 bwMode="auto">
          <a:xfrm>
            <a:off x="1447800" y="6019800"/>
            <a:ext cx="5982222" cy="6524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defTabSz="1019175">
              <a:spcAft>
                <a:spcPts val="60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Additional information about the NY State </a:t>
            </a:r>
            <a:r>
              <a:rPr lang="en-US" sz="1200" dirty="0">
                <a:solidFill>
                  <a:srgbClr val="000000"/>
                </a:solidFill>
              </a:rPr>
              <a:t>DSRIP </a:t>
            </a:r>
            <a:r>
              <a:rPr lang="en-US" sz="1200" dirty="0" smtClean="0">
                <a:solidFill>
                  <a:srgbClr val="000000"/>
                </a:solidFill>
              </a:rPr>
              <a:t>program can be accessed here: </a:t>
            </a:r>
            <a:r>
              <a:rPr lang="en-US" sz="120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en-US" sz="1200" dirty="0" smtClean="0">
                <a:solidFill>
                  <a:srgbClr val="000000"/>
                </a:solidFill>
                <a:hlinkClick r:id="rId5"/>
              </a:rPr>
              <a:t>www.health.ny.gov/health_care/medicaid/redesign/delivery_system_reform_incentive_payment_program.htm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4277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002060"/>
                </a:solidFill>
              </a:rPr>
              <a:t>$8 Billion in New Federal Funding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222727" y="3532094"/>
            <a:ext cx="4330473" cy="2554941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graphicFrame>
        <p:nvGraphicFramePr>
          <p:cNvPr id="37" name="Chart 36"/>
          <p:cNvGraphicFramePr/>
          <p:nvPr>
            <p:extLst>
              <p:ext uri="{D42A27DB-BD31-4B8C-83A1-F6EECF244321}">
                <p14:modId xmlns="" xmlns:p14="http://schemas.microsoft.com/office/powerpoint/2010/main" val="4214231369"/>
              </p:ext>
            </p:extLst>
          </p:nvPr>
        </p:nvGraphicFramePr>
        <p:xfrm>
          <a:off x="-1168249" y="1004047"/>
          <a:ext cx="10150884" cy="4954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0" name="Straight Connector 39"/>
          <p:cNvCxnSpPr/>
          <p:nvPr/>
        </p:nvCxnSpPr>
        <p:spPr bwMode="auto">
          <a:xfrm flipV="1">
            <a:off x="7221070" y="1308847"/>
            <a:ext cx="414619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7245720" y="1801905"/>
            <a:ext cx="340659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Right Brace 55"/>
          <p:cNvSpPr/>
          <p:nvPr/>
        </p:nvSpPr>
        <p:spPr bwMode="auto">
          <a:xfrm>
            <a:off x="7329764" y="2070848"/>
            <a:ext cx="172572" cy="3370728"/>
          </a:xfrm>
          <a:prstGeom prst="rightBrace">
            <a:avLst>
              <a:gd name="adj1" fmla="val 17197"/>
              <a:gd name="adj2" fmla="val 4972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410200" y="2133600"/>
            <a:ext cx="1783981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Overall pot to be allocated, depending on application valuation, into Public Hospital and Safety Net Funds</a:t>
            </a:r>
          </a:p>
          <a:p>
            <a:pPr algn="ctr"/>
            <a:endParaRPr lang="en-US" sz="1400" b="1" dirty="0" smtClean="0">
              <a:latin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</a:rPr>
              <a:t>10</a:t>
            </a:r>
            <a:r>
              <a:rPr lang="en-US" sz="1400" b="1" dirty="0">
                <a:latin typeface="Calibri" pitchFamily="34" charset="0"/>
              </a:rPr>
              <a:t>% of each fund set-aside for high performance payments in years 2 through 5</a:t>
            </a:r>
          </a:p>
          <a:p>
            <a:endParaRPr lang="en-US" sz="1300" b="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200" b="0" dirty="0"/>
          </a:p>
        </p:txBody>
      </p:sp>
      <p:sp>
        <p:nvSpPr>
          <p:cNvPr id="64" name="TextBox 63"/>
          <p:cNvSpPr txBox="1"/>
          <p:nvPr/>
        </p:nvSpPr>
        <p:spPr>
          <a:xfrm>
            <a:off x="7586379" y="4889542"/>
            <a:ext cx="150943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Potential Reductions in Federal Funding for Failure to Meet Statewide Metrics,</a:t>
            </a:r>
          </a:p>
          <a:p>
            <a:pPr algn="ctr"/>
            <a:r>
              <a:rPr lang="en-US" sz="1400" b="1" i="1" dirty="0" smtClean="0">
                <a:solidFill>
                  <a:schemeClr val="bg2"/>
                </a:solidFill>
                <a:latin typeface="Calibri" pitchFamily="34" charset="0"/>
              </a:rPr>
              <a:t>$381 million</a:t>
            </a:r>
            <a:endParaRPr lang="en-US" sz="1400" b="1" i="1" dirty="0">
              <a:solidFill>
                <a:schemeClr val="bg2"/>
              </a:solidFill>
              <a:latin typeface="Calibri" pitchFamily="34" charset="0"/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7245720" y="5472952"/>
            <a:ext cx="616327" cy="70373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1631426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sz="3600" b="1" dirty="0" smtClean="0">
                <a:solidFill>
                  <a:srgbClr val="002060"/>
                </a:solidFill>
              </a:rPr>
              <a:t>Performing Provider System (PPS)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2298" y="2079721"/>
            <a:ext cx="834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30000"/>
              </a:spcBef>
            </a:pPr>
            <a:r>
              <a:rPr lang="en-US" sz="2000" dirty="0" smtClean="0">
                <a:solidFill>
                  <a:schemeClr val="bg1"/>
                </a:solidFill>
              </a:rPr>
              <a:t>Only applicants with a triggering event are eligible for a SEP. 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05483" y="497028"/>
            <a:ext cx="7898860" cy="5134583"/>
          </a:xfrm>
          <a:prstGeom prst="rect">
            <a:avLst/>
          </a:prstGeom>
        </p:spPr>
        <p:txBody>
          <a:bodyPr/>
          <a:lstStyle>
            <a:lvl1pPr marL="307975" indent="-307975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EC1608"/>
              </a:buClr>
              <a:buFont typeface="Arial" charset="0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1pPr>
            <a:lvl2pPr marL="354013" indent="-150813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tx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2pPr>
            <a:lvl3pPr marL="668338" indent="-1524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3pPr>
            <a:lvl4pPr marL="971550" indent="-157163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hlink"/>
              </a:buClr>
              <a:buFont typeface="Arial" charset="0"/>
              <a:buChar char="»"/>
              <a:defRPr sz="14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4pPr>
            <a:lvl5pPr marL="1230313" indent="-155575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chemeClr val="accent1"/>
              </a:buClr>
              <a:buFont typeface="Arial" charset="0"/>
              <a:buChar char="&gt;"/>
              <a:defRPr sz="14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5pPr>
            <a:lvl6pPr marL="1687513" indent="-155575" algn="l" rtl="0" fontAlgn="base">
              <a:spcBef>
                <a:spcPct val="0"/>
              </a:spcBef>
              <a:spcAft>
                <a:spcPct val="50000"/>
              </a:spcAft>
              <a:buClr>
                <a:schemeClr val="accent1"/>
              </a:buClr>
              <a:buFont typeface="Arial" charset="0"/>
              <a:buChar char="&gt;"/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144713" indent="-155575" algn="l" rtl="0" fontAlgn="base">
              <a:spcBef>
                <a:spcPct val="0"/>
              </a:spcBef>
              <a:spcAft>
                <a:spcPct val="50000"/>
              </a:spcAft>
              <a:buClr>
                <a:schemeClr val="accent1"/>
              </a:buClr>
              <a:buFont typeface="Arial" charset="0"/>
              <a:buChar char="&gt;"/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601913" indent="-155575" algn="l" rtl="0" fontAlgn="base">
              <a:spcBef>
                <a:spcPct val="0"/>
              </a:spcBef>
              <a:spcAft>
                <a:spcPct val="50000"/>
              </a:spcAft>
              <a:buClr>
                <a:schemeClr val="accent1"/>
              </a:buClr>
              <a:buFont typeface="Arial" charset="0"/>
              <a:buChar char="&gt;"/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059113" indent="-155575" algn="l" rtl="0" fontAlgn="base">
              <a:spcBef>
                <a:spcPct val="0"/>
              </a:spcBef>
              <a:spcAft>
                <a:spcPct val="50000"/>
              </a:spcAft>
              <a:buClr>
                <a:schemeClr val="accent1"/>
              </a:buClr>
              <a:buFont typeface="Arial" charset="0"/>
              <a:buChar char="&gt;"/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Calibri" pitchFamily="34" charset="0"/>
              <a:ea typeface="Calibri"/>
              <a:cs typeface="Calibri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</a:pPr>
            <a:endParaRPr lang="en-US" sz="1750" dirty="0"/>
          </a:p>
        </p:txBody>
      </p:sp>
      <p:cxnSp>
        <p:nvCxnSpPr>
          <p:cNvPr id="10" name="Straight Connector 7"/>
          <p:cNvCxnSpPr>
            <a:cxnSpLocks noChangeShapeType="1"/>
            <a:stCxn id="17" idx="0"/>
          </p:cNvCxnSpPr>
          <p:nvPr/>
        </p:nvCxnSpPr>
        <p:spPr bwMode="auto">
          <a:xfrm flipH="1">
            <a:off x="989983" y="1371600"/>
            <a:ext cx="617" cy="5091482"/>
          </a:xfrm>
          <a:prstGeom prst="line">
            <a:avLst/>
          </a:prstGeom>
          <a:noFill/>
          <a:ln w="5080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914400" y="4736151"/>
            <a:ext cx="152400" cy="169700"/>
          </a:xfrm>
          <a:prstGeom prst="ellipse">
            <a:avLst/>
          </a:prstGeom>
          <a:solidFill>
            <a:srgbClr val="336699"/>
          </a:solidFill>
          <a:ln w="25400" algn="ctr">
            <a:solidFill>
              <a:srgbClr val="FFC000"/>
            </a:solidFill>
            <a:round/>
            <a:headEnd/>
            <a:tailEnd/>
          </a:ln>
        </p:spPr>
        <p:txBody>
          <a:bodyPr lIns="101858" tIns="50929" rIns="101858" bIns="50929" anchor="ctr"/>
          <a:lstStyle/>
          <a:p>
            <a:pPr algn="ctr" defTabSz="1019175"/>
            <a:endParaRPr lang="en-US" sz="1100" b="1" dirty="0">
              <a:solidFill>
                <a:srgbClr val="000000"/>
              </a:solidFill>
              <a:latin typeface="Calibri" pitchFamily="34" charset="0"/>
              <a:ea typeface="ＭＳ Ｐゴシック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947419" y="3867461"/>
            <a:ext cx="152400" cy="169700"/>
          </a:xfrm>
          <a:prstGeom prst="ellipse">
            <a:avLst/>
          </a:prstGeom>
          <a:solidFill>
            <a:srgbClr val="336699"/>
          </a:solidFill>
          <a:ln w="25400" algn="ctr">
            <a:solidFill>
              <a:srgbClr val="FFC000"/>
            </a:solidFill>
            <a:round/>
            <a:headEnd/>
            <a:tailEnd/>
          </a:ln>
        </p:spPr>
        <p:txBody>
          <a:bodyPr lIns="101858" tIns="50929" rIns="101858" bIns="50929" anchor="ctr"/>
          <a:lstStyle/>
          <a:p>
            <a:pPr algn="ctr" defTabSz="1019175"/>
            <a:endParaRPr lang="en-US" sz="1100" b="1" dirty="0">
              <a:solidFill>
                <a:srgbClr val="000000"/>
              </a:solidFill>
              <a:latin typeface="Calibri" pitchFamily="34" charset="0"/>
              <a:ea typeface="ＭＳ Ｐゴシック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920033" y="2481382"/>
            <a:ext cx="152400" cy="169700"/>
          </a:xfrm>
          <a:prstGeom prst="ellipse">
            <a:avLst/>
          </a:prstGeom>
          <a:solidFill>
            <a:srgbClr val="336699"/>
          </a:solidFill>
          <a:ln w="25400" algn="ctr">
            <a:solidFill>
              <a:srgbClr val="FFC000"/>
            </a:solidFill>
            <a:round/>
            <a:headEnd/>
            <a:tailEnd/>
          </a:ln>
        </p:spPr>
        <p:txBody>
          <a:bodyPr lIns="101858" tIns="50929" rIns="101858" bIns="50929" anchor="ctr"/>
          <a:lstStyle/>
          <a:p>
            <a:pPr algn="ctr" defTabSz="1019175"/>
            <a:endParaRPr lang="en-US" sz="1100" b="1" dirty="0">
              <a:solidFill>
                <a:srgbClr val="000000"/>
              </a:solidFill>
              <a:latin typeface="Calibri" pitchFamily="34" charset="0"/>
              <a:ea typeface="ＭＳ Ｐゴシック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914400" y="1371600"/>
            <a:ext cx="152400" cy="169700"/>
          </a:xfrm>
          <a:prstGeom prst="ellipse">
            <a:avLst/>
          </a:prstGeom>
          <a:solidFill>
            <a:srgbClr val="336699"/>
          </a:solidFill>
          <a:ln w="25400" algn="ctr">
            <a:solidFill>
              <a:srgbClr val="FFC000"/>
            </a:solidFill>
            <a:round/>
            <a:headEnd/>
            <a:tailEnd/>
          </a:ln>
        </p:spPr>
        <p:txBody>
          <a:bodyPr lIns="101858" tIns="50929" rIns="101858" bIns="50929" anchor="ctr"/>
          <a:lstStyle/>
          <a:p>
            <a:pPr algn="ctr" defTabSz="1019175"/>
            <a:endParaRPr lang="en-US" sz="1100" b="1" dirty="0">
              <a:solidFill>
                <a:srgbClr val="000000"/>
              </a:solidFill>
              <a:latin typeface="Calibri" pitchFamily="34" charset="0"/>
              <a:ea typeface="ＭＳ Ｐゴシック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1295400"/>
            <a:ext cx="316335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0" dirty="0" smtClean="0"/>
              <a:t>A PPS is a coalition of providers who may submit an application for </a:t>
            </a:r>
            <a:r>
              <a:rPr lang="en-US" sz="1500" b="0" dirty="0" err="1" smtClean="0"/>
              <a:t>DSRIP</a:t>
            </a:r>
            <a:r>
              <a:rPr lang="en-US" sz="1500" b="0" dirty="0" smtClean="0"/>
              <a:t> funding; single providers will not be considered</a:t>
            </a:r>
          </a:p>
          <a:p>
            <a:endParaRPr lang="en-US" sz="1500" b="0" dirty="0"/>
          </a:p>
          <a:p>
            <a:r>
              <a:rPr lang="en-US" sz="1500" b="0" dirty="0" smtClean="0"/>
              <a:t>Each PPS </a:t>
            </a:r>
            <a:r>
              <a:rPr lang="en-US" sz="1500" b="0" dirty="0"/>
              <a:t>must designate a lead </a:t>
            </a:r>
            <a:r>
              <a:rPr lang="en-US" sz="1500" b="0" dirty="0" smtClean="0"/>
              <a:t>safety net (&gt;35% Medicaid patients) coalition </a:t>
            </a:r>
            <a:r>
              <a:rPr lang="en-US" sz="1500" b="0" dirty="0"/>
              <a:t>provider and establish clear relationships with provider </a:t>
            </a:r>
            <a:r>
              <a:rPr lang="en-US" sz="1500" b="0" dirty="0" smtClean="0"/>
              <a:t>partners (lead will report to State and CMS)</a:t>
            </a:r>
            <a:endParaRPr lang="en-US" sz="1500" b="0" dirty="0"/>
          </a:p>
          <a:p>
            <a:pPr marL="285750" indent="-285750">
              <a:buFont typeface="Wingdings" pitchFamily="2" charset="2"/>
              <a:buChar char="§"/>
            </a:pPr>
            <a:endParaRPr lang="en-US" sz="1500" b="0" dirty="0"/>
          </a:p>
          <a:p>
            <a:r>
              <a:rPr lang="en-US" sz="1500" b="0" dirty="0" smtClean="0"/>
              <a:t>Each PPS </a:t>
            </a:r>
            <a:r>
              <a:rPr lang="en-US" sz="1500" b="0" dirty="0"/>
              <a:t>will identify a proposed population whose care they will be responsible for </a:t>
            </a:r>
            <a:r>
              <a:rPr lang="en-US" sz="1500" b="0" dirty="0" smtClean="0"/>
              <a:t>managing </a:t>
            </a:r>
            <a:r>
              <a:rPr lang="en-US" sz="1500" dirty="0" smtClean="0"/>
              <a:t> </a:t>
            </a:r>
          </a:p>
          <a:p>
            <a:endParaRPr lang="en-US" sz="1500" dirty="0"/>
          </a:p>
          <a:p>
            <a:r>
              <a:rPr lang="en-US" sz="1500" b="0" dirty="0" smtClean="0"/>
              <a:t>PPS must establish joint budget, funding distribution plan and data sharing agreement </a:t>
            </a:r>
          </a:p>
          <a:p>
            <a:endParaRPr lang="en-US" sz="1500" b="0" dirty="0"/>
          </a:p>
          <a:p>
            <a:r>
              <a:rPr lang="en-US" sz="1500" b="0" dirty="0" smtClean="0"/>
              <a:t>The non-safety net providers in a PPS as a group may </a:t>
            </a:r>
            <a:r>
              <a:rPr lang="en-US" sz="1500" b="0" dirty="0"/>
              <a:t>not </a:t>
            </a:r>
            <a:r>
              <a:rPr lang="en-US" sz="1500" b="0" dirty="0" smtClean="0"/>
              <a:t>receive </a:t>
            </a:r>
            <a:r>
              <a:rPr lang="en-US" sz="1500" b="0" dirty="0"/>
              <a:t>more than 5% of a project’s total </a:t>
            </a:r>
            <a:r>
              <a:rPr lang="en-US" sz="1500" b="0" dirty="0" smtClean="0"/>
              <a:t>valuation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495649" y="4835904"/>
            <a:ext cx="3043669" cy="102430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4800600" y="1371600"/>
            <a:ext cx="3742241" cy="230169"/>
          </a:xfrm>
          <a:prstGeom prst="roundRect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charset="0"/>
              </a:rPr>
              <a:t>PPS Objectives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76400"/>
            <a:ext cx="3906437" cy="2916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934991" y="5705917"/>
            <a:ext cx="152400" cy="169700"/>
          </a:xfrm>
          <a:prstGeom prst="ellipse">
            <a:avLst/>
          </a:prstGeom>
          <a:solidFill>
            <a:srgbClr val="336699"/>
          </a:solidFill>
          <a:ln w="25400" algn="ctr">
            <a:solidFill>
              <a:srgbClr val="FFC000"/>
            </a:solidFill>
            <a:round/>
            <a:headEnd/>
            <a:tailEnd/>
          </a:ln>
        </p:spPr>
        <p:txBody>
          <a:bodyPr lIns="101858" tIns="50929" rIns="101858" bIns="50929" anchor="ctr"/>
          <a:lstStyle/>
          <a:p>
            <a:pPr algn="ctr" defTabSz="1019175"/>
            <a:endParaRPr lang="en-US" sz="1100" b="1" dirty="0">
              <a:solidFill>
                <a:srgbClr val="000000"/>
              </a:solidFill>
              <a:latin typeface="Calibri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9905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Where do physicians fit into the PPS?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Recognizing the many roles that physicians play in health care, physicians may be involved based upon:</a:t>
            </a:r>
          </a:p>
          <a:p>
            <a:pPr lvl="1"/>
            <a:r>
              <a:rPr lang="en-US" dirty="0" smtClean="0"/>
              <a:t>Role in administration of a health care service provider such as a hospital, clinic, etc</a:t>
            </a:r>
          </a:p>
          <a:p>
            <a:pPr lvl="1"/>
            <a:r>
              <a:rPr lang="en-US" dirty="0" smtClean="0"/>
              <a:t>Role as a physician within a safety net hospital or other facility, FQHC, safety net clinic, Health Home network</a:t>
            </a:r>
          </a:p>
          <a:p>
            <a:pPr lvl="1"/>
            <a:r>
              <a:rPr lang="en-US" dirty="0" smtClean="0"/>
              <a:t>Role as medical director in a Medicaid Managed Care Health Plan</a:t>
            </a:r>
          </a:p>
          <a:p>
            <a:pPr lvl="1"/>
            <a:r>
              <a:rPr lang="en-US" dirty="0" smtClean="0"/>
              <a:t>Role as physician practicing in a practice that meets the safety net definition</a:t>
            </a:r>
          </a:p>
          <a:p>
            <a:pPr lvl="1"/>
            <a:r>
              <a:rPr lang="en-US" dirty="0" smtClean="0"/>
              <a:t>Role as a physician in a non-safety net practice or facility that provides needed services to a PPS</a:t>
            </a:r>
          </a:p>
          <a:p>
            <a:pPr lvl="1"/>
            <a:r>
              <a:rPr lang="en-US" dirty="0" smtClean="0"/>
              <a:t>Role as a physician in a practice or facility that receives a vital access provider exception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436563"/>
            <a:ext cx="8229600" cy="658812"/>
          </a:xfrm>
        </p:spPr>
        <p:txBody>
          <a:bodyPr/>
          <a:lstStyle/>
          <a:p>
            <a:pPr algn="l" eaLnBrk="1" hangingPunct="1"/>
            <a:r>
              <a:rPr lang="en-US" sz="2400" b="1" dirty="0" smtClean="0">
                <a:solidFill>
                  <a:srgbClr val="002060"/>
                </a:solidFill>
              </a:rPr>
              <a:t>What is Bronx Partners for Healthy Communities (BPHC)?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endParaRPr lang="en-US" sz="24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023"/>
          <a:ext cx="8229600" cy="4821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457200" y="995363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BPHC is an emerging Performing Provider System in the Bronx led by SBH Health System. This PPS currently consists of: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rgbClr val="002060"/>
                </a:solidFill>
              </a:rPr>
              <a:t>SBH As Lead Applicant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4763"/>
            <a:ext cx="8229600" cy="827087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solidFill>
                  <a:schemeClr val="tx2"/>
                </a:solidFill>
              </a:rPr>
              <a:t>SBH Health System has received the support and approval to serve as the lead applicant from </a:t>
            </a:r>
            <a:r>
              <a:rPr lang="en-US" dirty="0" smtClean="0">
                <a:solidFill>
                  <a:schemeClr val="tx2"/>
                </a:solidFill>
              </a:rPr>
              <a:t>founding </a:t>
            </a:r>
            <a:r>
              <a:rPr lang="en-US" dirty="0">
                <a:solidFill>
                  <a:schemeClr val="tx2"/>
                </a:solidFill>
              </a:rPr>
              <a:t>members </a:t>
            </a:r>
            <a:r>
              <a:rPr lang="en-US" dirty="0" smtClean="0">
                <a:solidFill>
                  <a:schemeClr val="tx2"/>
                </a:solidFill>
              </a:rPr>
              <a:t>and the BPHC Steering Committee.</a:t>
            </a:r>
            <a:endParaRPr lang="en-US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2058309"/>
          <a:ext cx="8229600" cy="445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http://upload.wikimedia.org/wikipedia/commons/7/74/New_York_City_-_Bronx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4420501" cy="46005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itle 1"/>
          <p:cNvSpPr txBox="1">
            <a:spLocks/>
          </p:cNvSpPr>
          <p:nvPr/>
        </p:nvSpPr>
        <p:spPr bwMode="auto">
          <a:xfrm>
            <a:off x="304800" y="361950"/>
            <a:ext cx="8270875" cy="64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28" tIns="45665" rIns="91328" bIns="45665" anchor="b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5pPr>
            <a:lvl6pPr marL="457092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6pPr>
            <a:lvl7pPr marL="914186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7pPr>
            <a:lvl8pPr marL="1371279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8pPr>
            <a:lvl9pPr marL="1828373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+mj-lt"/>
                <a:cs typeface="MS PGothic"/>
              </a:rPr>
              <a:t>BPHC Geographic Region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4725302" y="1981200"/>
            <a:ext cx="35804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 bwMode="auto">
          <a:xfrm>
            <a:off x="4725303" y="1550424"/>
            <a:ext cx="3580498" cy="43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28" tIns="45665" rIns="91328" bIns="45665" anchor="b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5pPr>
            <a:lvl6pPr marL="457092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6pPr>
            <a:lvl7pPr marL="914186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7pPr>
            <a:lvl8pPr marL="1371279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8pPr>
            <a:lvl9pPr marL="1828373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en-US" sz="2200" dirty="0" smtClean="0">
                <a:solidFill>
                  <a:srgbClr val="000000"/>
                </a:solidFill>
                <a:latin typeface="Calibri"/>
                <a:cs typeface="MS PGothic"/>
              </a:rPr>
              <a:t>The Entire Bronx Borough</a:t>
            </a:r>
          </a:p>
        </p:txBody>
      </p:sp>
      <p:sp>
        <p:nvSpPr>
          <p:cNvPr id="48" name="Title 1"/>
          <p:cNvSpPr txBox="1">
            <a:spLocks/>
          </p:cNvSpPr>
          <p:nvPr/>
        </p:nvSpPr>
        <p:spPr bwMode="auto">
          <a:xfrm>
            <a:off x="4917617" y="2133600"/>
            <a:ext cx="3921583" cy="424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28" tIns="45665" rIns="91328" bIns="45665" anchor="b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  <a:cs typeface="ＭＳ Ｐゴシック"/>
              </a:defRPr>
            </a:lvl5pPr>
            <a:lvl6pPr marL="457092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6pPr>
            <a:lvl7pPr marL="914186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7pPr>
            <a:lvl8pPr marL="1371279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8pPr>
            <a:lvl9pPr marL="1828373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Calibri" charset="0"/>
              </a:defRPr>
            </a:lvl9pPr>
          </a:lstStyle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b="1" dirty="0" smtClean="0">
                <a:solidFill>
                  <a:srgbClr val="000000"/>
                </a:solidFill>
                <a:latin typeface="Calibri"/>
                <a:cs typeface="MS PGothic"/>
              </a:rPr>
              <a:t>Population: </a:t>
            </a:r>
            <a:r>
              <a:rPr lang="en-US" sz="1500" dirty="0" smtClean="0">
                <a:solidFill>
                  <a:srgbClr val="000000"/>
                </a:solidFill>
                <a:latin typeface="Calibri"/>
                <a:cs typeface="MS PGothic"/>
              </a:rPr>
              <a:t>Culturally vibrant community with population of ~1.5 million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1500" dirty="0" smtClean="0">
              <a:solidFill>
                <a:srgbClr val="000000"/>
              </a:solidFill>
              <a:latin typeface="Calibri"/>
              <a:cs typeface="MS PGothic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b="1" dirty="0" smtClean="0">
                <a:solidFill>
                  <a:srgbClr val="000000"/>
                </a:solidFill>
                <a:latin typeface="Calibri"/>
                <a:cs typeface="MS PGothic"/>
              </a:rPr>
              <a:t>Medicaid Coverage: </a:t>
            </a:r>
            <a:r>
              <a:rPr lang="en-US" sz="1500" dirty="0" smtClean="0">
                <a:solidFill>
                  <a:srgbClr val="000000"/>
                </a:solidFill>
                <a:latin typeface="Calibri"/>
                <a:cs typeface="MS PGothic"/>
              </a:rPr>
              <a:t>Highest </a:t>
            </a:r>
            <a:r>
              <a:rPr lang="en-US" sz="1500" dirty="0">
                <a:solidFill>
                  <a:srgbClr val="000000"/>
                </a:solidFill>
                <a:latin typeface="Calibri"/>
                <a:cs typeface="MS PGothic"/>
              </a:rPr>
              <a:t>rates of Medicaid coverage in the State (59% of Bronx residents over the course of a year)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1500" dirty="0" smtClean="0">
              <a:solidFill>
                <a:srgbClr val="000000"/>
              </a:solidFill>
              <a:latin typeface="Calibri"/>
              <a:cs typeface="MS PGothic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b="1" dirty="0" smtClean="0">
                <a:solidFill>
                  <a:srgbClr val="000000"/>
                </a:solidFill>
                <a:latin typeface="Calibri"/>
                <a:cs typeface="MS PGothic"/>
              </a:rPr>
              <a:t>Population Health: </a:t>
            </a:r>
            <a:r>
              <a:rPr lang="en-US" sz="1500" dirty="0" smtClean="0">
                <a:solidFill>
                  <a:srgbClr val="000000"/>
                </a:solidFill>
                <a:latin typeface="Calibri"/>
                <a:cs typeface="MS PGothic"/>
              </a:rPr>
              <a:t>Though </a:t>
            </a:r>
            <a:r>
              <a:rPr lang="en-US" sz="1500" dirty="0">
                <a:solidFill>
                  <a:srgbClr val="000000"/>
                </a:solidFill>
                <a:latin typeface="Calibri"/>
                <a:cs typeface="MS PGothic"/>
              </a:rPr>
              <a:t>the Bronx represents only 7% of the </a:t>
            </a:r>
            <a:r>
              <a:rPr lang="en-US" sz="1500" dirty="0" smtClean="0">
                <a:solidFill>
                  <a:srgbClr val="000000"/>
                </a:solidFill>
                <a:latin typeface="Calibri"/>
                <a:cs typeface="MS PGothic"/>
              </a:rPr>
              <a:t>State’s </a:t>
            </a:r>
            <a:r>
              <a:rPr lang="en-US" sz="1500" dirty="0">
                <a:solidFill>
                  <a:srgbClr val="000000"/>
                </a:solidFill>
                <a:latin typeface="Calibri"/>
                <a:cs typeface="MS PGothic"/>
              </a:rPr>
              <a:t>population, it accounts for 22% of asthma hospitalizations and </a:t>
            </a:r>
            <a:r>
              <a:rPr lang="en-US" sz="1500" dirty="0" smtClean="0">
                <a:solidFill>
                  <a:srgbClr val="000000"/>
                </a:solidFill>
                <a:latin typeface="Calibri"/>
                <a:cs typeface="MS PGothic"/>
              </a:rPr>
              <a:t>the diabetes </a:t>
            </a:r>
            <a:r>
              <a:rPr lang="en-US" sz="1500" dirty="0">
                <a:solidFill>
                  <a:srgbClr val="000000"/>
                </a:solidFill>
                <a:latin typeface="Calibri"/>
                <a:cs typeface="MS PGothic"/>
              </a:rPr>
              <a:t>mortality rate is 60% higher than the State’s </a:t>
            </a:r>
            <a:r>
              <a:rPr lang="en-US" sz="1500" dirty="0" smtClean="0">
                <a:solidFill>
                  <a:srgbClr val="000000"/>
                </a:solidFill>
                <a:latin typeface="Calibri"/>
                <a:cs typeface="MS PGothic"/>
              </a:rPr>
              <a:t>rate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1500" dirty="0" smtClean="0">
              <a:solidFill>
                <a:srgbClr val="000000"/>
              </a:solidFill>
              <a:latin typeface="Calibri"/>
              <a:cs typeface="MS PGothic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b="1" dirty="0" smtClean="0">
                <a:solidFill>
                  <a:srgbClr val="000000"/>
                </a:solidFill>
                <a:latin typeface="Calibri"/>
                <a:cs typeface="MS PGothic"/>
              </a:rPr>
              <a:t>Social Factors: </a:t>
            </a:r>
            <a:r>
              <a:rPr lang="en-US" sz="1500" dirty="0" smtClean="0">
                <a:solidFill>
                  <a:srgbClr val="000000"/>
                </a:solidFill>
                <a:latin typeface="Calibri"/>
                <a:cs typeface="MS PGothic"/>
              </a:rPr>
              <a:t>Poorest </a:t>
            </a:r>
            <a:r>
              <a:rPr lang="en-US" sz="1500" dirty="0">
                <a:solidFill>
                  <a:srgbClr val="000000"/>
                </a:solidFill>
                <a:latin typeface="Calibri"/>
                <a:cs typeface="MS PGothic"/>
              </a:rPr>
              <a:t>county in New York State with approximately 30% of residents living in poverty, and a 12% unemployment rate. Over a third of the population has unaffordable or inadequate </a:t>
            </a:r>
            <a:r>
              <a:rPr lang="en-US" sz="1500" dirty="0" smtClean="0">
                <a:solidFill>
                  <a:srgbClr val="000000"/>
                </a:solidFill>
                <a:latin typeface="Calibri"/>
                <a:cs typeface="MS PGothic"/>
              </a:rPr>
              <a:t>housing. </a:t>
            </a:r>
          </a:p>
        </p:txBody>
      </p:sp>
    </p:spTree>
    <p:extLst>
      <p:ext uri="{BB962C8B-B14F-4D97-AF65-F5344CB8AC3E}">
        <p14:creationId xmlns="" xmlns:p14="http://schemas.microsoft.com/office/powerpoint/2010/main" val="1111186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68275" y="149225"/>
            <a:ext cx="8815388" cy="6535738"/>
          </a:xfrm>
          <a:prstGeom prst="rect">
            <a:avLst/>
          </a:prstGeom>
          <a:solidFill>
            <a:srgbClr val="FAF8EC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/>
            </a:pPr>
            <a:r>
              <a:rPr lang="en-US" b="1" dirty="0" smtClean="0">
                <a:solidFill>
                  <a:srgbClr val="002060"/>
                </a:solidFill>
                <a:ea typeface="ＭＳ Ｐゴシック" pitchFamily="1" charset="-128"/>
                <a:cs typeface="ＭＳ Ｐゴシック" pitchFamily="1" charset="-128"/>
              </a:rPr>
              <a:t>Project Advisory Committee Structure </a:t>
            </a:r>
            <a:r>
              <a:rPr lang="en-US" dirty="0" smtClean="0">
                <a:solidFill>
                  <a:srgbClr val="002060"/>
                </a:solidFill>
                <a:ea typeface="ＭＳ Ｐゴシック" pitchFamily="1" charset="-128"/>
                <a:cs typeface="ＭＳ Ｐゴシック" pitchFamily="1" charset="-128"/>
              </a:rPr>
              <a:t>and Processes</a:t>
            </a:r>
            <a:endParaRPr lang="en-US" sz="2000" dirty="0">
              <a:solidFill>
                <a:srgbClr val="002060"/>
              </a:solidFill>
              <a:cs typeface="MS PGothic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571843444"/>
              </p:ext>
            </p:extLst>
          </p:nvPr>
        </p:nvGraphicFramePr>
        <p:xfrm>
          <a:off x="914400" y="2590800"/>
          <a:ext cx="6629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ounded Rectangle 9"/>
          <p:cNvSpPr/>
          <p:nvPr/>
        </p:nvSpPr>
        <p:spPr bwMode="auto">
          <a:xfrm>
            <a:off x="7010398" y="1481293"/>
            <a:ext cx="1905001" cy="650476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</a:pPr>
            <a:r>
              <a:rPr lang="en-US" sz="1050" b="1" dirty="0" smtClean="0">
                <a:latin typeface="+mj-lt"/>
              </a:rPr>
              <a:t>SBH acts as the fiduciary to the State</a:t>
            </a:r>
            <a:endParaRPr lang="en-US" sz="1050" b="1" dirty="0">
              <a:latin typeface="+mj-lt"/>
            </a:endParaRPr>
          </a:p>
        </p:txBody>
      </p:sp>
      <p:sp>
        <p:nvSpPr>
          <p:cNvPr id="34" name="Right Brace 33"/>
          <p:cNvSpPr/>
          <p:nvPr/>
        </p:nvSpPr>
        <p:spPr bwMode="auto">
          <a:xfrm rot="10800000" flipH="1">
            <a:off x="6705601" y="4705148"/>
            <a:ext cx="380999" cy="1779073"/>
          </a:xfrm>
          <a:prstGeom prst="rightBrace">
            <a:avLst/>
          </a:prstGeom>
          <a:noFill/>
          <a:ln w="28575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37" name="Right Brace 36"/>
          <p:cNvSpPr/>
          <p:nvPr/>
        </p:nvSpPr>
        <p:spPr bwMode="auto">
          <a:xfrm rot="10800000" flipH="1">
            <a:off x="5295900" y="2639364"/>
            <a:ext cx="381000" cy="710445"/>
          </a:xfrm>
          <a:prstGeom prst="rightBrace">
            <a:avLst/>
          </a:prstGeom>
          <a:noFill/>
          <a:ln w="28575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2781300" y="1585369"/>
            <a:ext cx="2514600" cy="44232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540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en-US" b="1" dirty="0" smtClean="0">
                <a:latin typeface="Calibri" pitchFamily="34" charset="0"/>
              </a:rPr>
              <a:t>SBH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7010398" y="2460057"/>
            <a:ext cx="1905000" cy="1088114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</a:pPr>
            <a:r>
              <a:rPr lang="en-US" sz="1050" b="1" dirty="0">
                <a:latin typeface="+mj-lt"/>
              </a:rPr>
              <a:t>Steering Committee </a:t>
            </a:r>
            <a:r>
              <a:rPr lang="en-US" sz="1050" dirty="0">
                <a:latin typeface="+mj-lt"/>
              </a:rPr>
              <a:t>approves all plans brought forward by BOC and </a:t>
            </a:r>
            <a:r>
              <a:rPr lang="en-US" sz="1050" dirty="0" err="1" smtClean="0">
                <a:latin typeface="+mj-lt"/>
              </a:rPr>
              <a:t>CDPP</a:t>
            </a:r>
            <a:endParaRPr lang="en-US" sz="1050" dirty="0">
              <a:latin typeface="+mj-lt"/>
            </a:endParaRPr>
          </a:p>
        </p:txBody>
      </p:sp>
      <p:cxnSp>
        <p:nvCxnSpPr>
          <p:cNvPr id="40" name="Straight Connector 39"/>
          <p:cNvCxnSpPr>
            <a:stCxn id="35" idx="2"/>
          </p:cNvCxnSpPr>
          <p:nvPr/>
        </p:nvCxnSpPr>
        <p:spPr bwMode="auto">
          <a:xfrm>
            <a:off x="4038600" y="2027692"/>
            <a:ext cx="0" cy="715851"/>
          </a:xfrm>
          <a:prstGeom prst="line">
            <a:avLst/>
          </a:prstGeom>
          <a:noFill/>
          <a:ln w="31750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352800" y="4072093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ounded Rectangle 44"/>
          <p:cNvSpPr/>
          <p:nvPr/>
        </p:nvSpPr>
        <p:spPr bwMode="auto">
          <a:xfrm>
            <a:off x="7086600" y="5029102"/>
            <a:ext cx="1828799" cy="1131165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R="0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Clinical work groups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 </a:t>
            </a:r>
            <a:r>
              <a:rPr kumimoji="0" lang="en-US" sz="105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draft project plans to be reviewed by </a:t>
            </a:r>
            <a:r>
              <a:rPr kumimoji="0" lang="en-US" sz="105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CDPP</a:t>
            </a:r>
            <a:endParaRPr kumimoji="0" lang="en-US" sz="105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5715000" y="1698057"/>
            <a:ext cx="1066800" cy="68761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295900" y="1774257"/>
            <a:ext cx="1714498" cy="0"/>
          </a:xfrm>
          <a:prstGeom prst="line">
            <a:avLst/>
          </a:prstGeom>
          <a:noFill/>
          <a:ln w="25400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ight Brace 52"/>
          <p:cNvSpPr/>
          <p:nvPr/>
        </p:nvSpPr>
        <p:spPr bwMode="auto">
          <a:xfrm flipH="1">
            <a:off x="1381927" y="2639366"/>
            <a:ext cx="218273" cy="1420889"/>
          </a:xfrm>
          <a:prstGeom prst="rightBrace">
            <a:avLst>
              <a:gd name="adj1" fmla="val 8333"/>
              <a:gd name="adj2" fmla="val 46828"/>
            </a:avLst>
          </a:prstGeom>
          <a:noFill/>
          <a:ln w="28575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228601" y="2743543"/>
            <a:ext cx="1153326" cy="1212537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R="0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050" dirty="0" smtClean="0">
                <a:latin typeface="Calibri" charset="0"/>
              </a:rPr>
              <a:t>Together, the Steering, BOC, and </a:t>
            </a:r>
            <a:r>
              <a:rPr lang="en-US" sz="1050" dirty="0" err="1" smtClean="0">
                <a:latin typeface="Calibri" charset="0"/>
              </a:rPr>
              <a:t>CDPP</a:t>
            </a:r>
            <a:r>
              <a:rPr lang="en-US" sz="1050" dirty="0" smtClean="0">
                <a:latin typeface="Calibri" charset="0"/>
              </a:rPr>
              <a:t> Committees form the</a:t>
            </a:r>
            <a:r>
              <a:rPr lang="en-US" sz="1050" b="1" dirty="0" smtClean="0">
                <a:latin typeface="Calibri" charset="0"/>
              </a:rPr>
              <a:t> PAC</a:t>
            </a:r>
            <a:endParaRPr kumimoji="0" 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10800000">
            <a:off x="1516742" y="4719867"/>
            <a:ext cx="388257" cy="1092990"/>
          </a:xfrm>
          <a:prstGeom prst="rightBrace">
            <a:avLst/>
          </a:prstGeom>
          <a:noFill/>
          <a:ln w="28575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 flipH="1">
            <a:off x="228600" y="4495800"/>
            <a:ext cx="1291771" cy="1456698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58" tIns="50929" rIns="101858" bIns="50929" numCol="1" rtlCol="0" anchor="ctr" anchorCtr="0" compatLnSpc="1">
            <a:prstTxWarp prst="textNoShape">
              <a:avLst/>
            </a:prstTxWarp>
          </a:bodyPr>
          <a:lstStyle/>
          <a:p>
            <a:pPr defTabSz="1019175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Business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 </a:t>
            </a:r>
            <a:r>
              <a:rPr kumimoji="0" lang="en-US" sz="105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O</a:t>
            </a:r>
            <a:r>
              <a:rPr lang="en-US" sz="1050" b="1" dirty="0" smtClean="0">
                <a:latin typeface="Calibri" charset="0"/>
              </a:rPr>
              <a:t>perations 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work groups*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 </a:t>
            </a:r>
            <a:r>
              <a:rPr kumimoji="0" lang="en-US" sz="105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</a:rPr>
              <a:t>draft plans for </a:t>
            </a:r>
            <a:r>
              <a:rPr lang="en-US" sz="1050" dirty="0">
                <a:latin typeface="Calibri" charset="0"/>
              </a:rPr>
              <a:t>the development of </a:t>
            </a:r>
            <a:r>
              <a:rPr lang="en-US" sz="1050" dirty="0" smtClean="0">
                <a:latin typeface="Calibri" charset="0"/>
              </a:rPr>
              <a:t>centralized services support and infrastructure</a:t>
            </a:r>
            <a:endParaRPr kumimoji="0" lang="en-US" sz="105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5646126" y="2994587"/>
            <a:ext cx="1364272" cy="0"/>
          </a:xfrm>
          <a:prstGeom prst="line">
            <a:avLst/>
          </a:prstGeom>
          <a:noFill/>
          <a:ln w="25400" cap="flat" cmpd="sng" algn="ctr">
            <a:solidFill>
              <a:srgbClr val="3366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19"/>
          <p:cNvGrpSpPr/>
          <p:nvPr/>
        </p:nvGrpSpPr>
        <p:grpSpPr>
          <a:xfrm>
            <a:off x="381000" y="914400"/>
            <a:ext cx="8382000" cy="442369"/>
            <a:chOff x="381000" y="990600"/>
            <a:chExt cx="8382000" cy="732322"/>
          </a:xfrm>
        </p:grpSpPr>
        <p:sp>
          <p:nvSpPr>
            <p:cNvPr id="21" name="Rectangle 20"/>
            <p:cNvSpPr/>
            <p:nvPr/>
          </p:nvSpPr>
          <p:spPr bwMode="auto">
            <a:xfrm>
              <a:off x="381000" y="990600"/>
              <a:ext cx="8305800" cy="732322"/>
            </a:xfrm>
            <a:prstGeom prst="rect">
              <a:avLst/>
            </a:prstGeom>
            <a:solidFill>
              <a:srgbClr val="336699"/>
            </a:solidFill>
            <a:ln w="22225" cap="flat" cmpd="sng" algn="ctr">
              <a:solidFill>
                <a:srgbClr val="3366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1858" tIns="50929" rIns="101858" bIns="50929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charset="0"/>
              </a:endParaRPr>
            </a:p>
          </p:txBody>
        </p:sp>
        <p:sp>
          <p:nvSpPr>
            <p:cNvPr id="22" name="Content Placeholder 2"/>
            <p:cNvSpPr txBox="1">
              <a:spLocks/>
            </p:cNvSpPr>
            <p:nvPr/>
          </p:nvSpPr>
          <p:spPr bwMode="auto">
            <a:xfrm>
              <a:off x="465137" y="1081639"/>
              <a:ext cx="8297863" cy="366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361" tIns="0" rIns="91361" bIns="45681" numCol="1" anchor="t" anchorCtr="0" compatLnSpc="1">
              <a:prstTxWarp prst="textNoShape">
                <a:avLst/>
              </a:prstTxWarp>
            </a:bodyPr>
            <a:lstStyle>
              <a:lvl1pPr marL="307975" indent="-307975" algn="l" rtl="0" eaLnBrk="0" fontAlgn="base" hangingPunct="0">
                <a:spcBef>
                  <a:spcPct val="0"/>
                </a:spcBef>
                <a:spcAft>
                  <a:spcPct val="50000"/>
                </a:spcAft>
                <a:buClr>
                  <a:srgbClr val="EC1608"/>
                </a:buClr>
                <a:buFont typeface="Arial" charset="0"/>
                <a:defRPr>
                  <a:solidFill>
                    <a:schemeClr val="tx1"/>
                  </a:solidFill>
                  <a:latin typeface="+mn-lt"/>
                  <a:ea typeface="ＭＳ Ｐゴシック" pitchFamily="34" charset="-128"/>
                  <a:cs typeface="MS PGothic" charset="0"/>
                </a:defRPr>
              </a:lvl1pPr>
              <a:lvl2pPr marL="354013" indent="-150813" algn="l" rtl="0" eaLnBrk="0" fontAlgn="base" hangingPunct="0">
                <a:spcBef>
                  <a:spcPct val="0"/>
                </a:spcBef>
                <a:spcAft>
                  <a:spcPct val="50000"/>
                </a:spcAft>
                <a:buClr>
                  <a:schemeClr val="tx2"/>
                </a:buClr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+mn-lt"/>
                  <a:ea typeface="ＭＳ Ｐゴシック" pitchFamily="34" charset="-128"/>
                  <a:cs typeface="MS PGothic" charset="0"/>
                </a:defRPr>
              </a:lvl2pPr>
              <a:lvl3pPr marL="668338" indent="-152400" algn="l" rtl="0" eaLnBrk="0" fontAlgn="base" hangingPunct="0">
                <a:spcBef>
                  <a:spcPct val="0"/>
                </a:spcBef>
                <a:spcAft>
                  <a:spcPct val="50000"/>
                </a:spcAft>
                <a:buClr>
                  <a:schemeClr val="accent2"/>
                </a:buClr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+mn-lt"/>
                  <a:ea typeface="ＭＳ Ｐゴシック" pitchFamily="34" charset="-128"/>
                  <a:cs typeface="MS PGothic" charset="0"/>
                </a:defRPr>
              </a:lvl3pPr>
              <a:lvl4pPr marL="971550" indent="-157163" algn="l" rtl="0" eaLnBrk="0" fontAlgn="base" hangingPunct="0">
                <a:spcBef>
                  <a:spcPct val="0"/>
                </a:spcBef>
                <a:spcAft>
                  <a:spcPct val="50000"/>
                </a:spcAft>
                <a:buClr>
                  <a:schemeClr val="hlink"/>
                </a:buClr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+mn-lt"/>
                  <a:ea typeface="ＭＳ Ｐゴシック" pitchFamily="34" charset="-128"/>
                  <a:cs typeface="MS PGothic" charset="0"/>
                </a:defRPr>
              </a:lvl4pPr>
              <a:lvl5pPr marL="1230313" indent="-155575" algn="l" rtl="0" eaLnBrk="0" fontAlgn="base" hangingPunct="0">
                <a:spcBef>
                  <a:spcPct val="0"/>
                </a:spcBef>
                <a:spcAft>
                  <a:spcPct val="50000"/>
                </a:spcAft>
                <a:buClr>
                  <a:schemeClr val="accent1"/>
                </a:buClr>
                <a:buFont typeface="Arial" charset="0"/>
                <a:buChar char="&gt;"/>
                <a:defRPr sz="1400">
                  <a:solidFill>
                    <a:schemeClr val="tx1"/>
                  </a:solidFill>
                  <a:latin typeface="+mn-lt"/>
                  <a:ea typeface="ＭＳ Ｐゴシック" pitchFamily="34" charset="-128"/>
                  <a:cs typeface="MS PGothic" charset="0"/>
                </a:defRPr>
              </a:lvl5pPr>
              <a:lvl6pPr marL="1687513" indent="-155575" algn="l" rtl="0" fontAlgn="base">
                <a:spcBef>
                  <a:spcPct val="0"/>
                </a:spcBef>
                <a:spcAft>
                  <a:spcPct val="50000"/>
                </a:spcAft>
                <a:buClr>
                  <a:schemeClr val="accent1"/>
                </a:buClr>
                <a:buFont typeface="Arial" charset="0"/>
                <a:buChar char="&gt;"/>
                <a:defRPr sz="1400">
                  <a:solidFill>
                    <a:schemeClr val="tx1"/>
                  </a:solidFill>
                  <a:latin typeface="+mn-lt"/>
                  <a:ea typeface="ＭＳ Ｐゴシック" charset="-128"/>
                </a:defRPr>
              </a:lvl6pPr>
              <a:lvl7pPr marL="2144713" indent="-155575" algn="l" rtl="0" fontAlgn="base">
                <a:spcBef>
                  <a:spcPct val="0"/>
                </a:spcBef>
                <a:spcAft>
                  <a:spcPct val="50000"/>
                </a:spcAft>
                <a:buClr>
                  <a:schemeClr val="accent1"/>
                </a:buClr>
                <a:buFont typeface="Arial" charset="0"/>
                <a:buChar char="&gt;"/>
                <a:defRPr sz="1400">
                  <a:solidFill>
                    <a:schemeClr val="tx1"/>
                  </a:solidFill>
                  <a:latin typeface="+mn-lt"/>
                  <a:ea typeface="ＭＳ Ｐゴシック" charset="-128"/>
                </a:defRPr>
              </a:lvl7pPr>
              <a:lvl8pPr marL="2601913" indent="-155575" algn="l" rtl="0" fontAlgn="base">
                <a:spcBef>
                  <a:spcPct val="0"/>
                </a:spcBef>
                <a:spcAft>
                  <a:spcPct val="50000"/>
                </a:spcAft>
                <a:buClr>
                  <a:schemeClr val="accent1"/>
                </a:buClr>
                <a:buFont typeface="Arial" charset="0"/>
                <a:buChar char="&gt;"/>
                <a:defRPr sz="1400">
                  <a:solidFill>
                    <a:schemeClr val="tx1"/>
                  </a:solidFill>
                  <a:latin typeface="+mn-lt"/>
                  <a:ea typeface="ＭＳ Ｐゴシック" charset="-128"/>
                </a:defRPr>
              </a:lvl8pPr>
              <a:lvl9pPr marL="3059113" indent="-155575" algn="l" rtl="0" fontAlgn="base">
                <a:spcBef>
                  <a:spcPct val="0"/>
                </a:spcBef>
                <a:spcAft>
                  <a:spcPct val="50000"/>
                </a:spcAft>
                <a:buClr>
                  <a:schemeClr val="accent1"/>
                </a:buClr>
                <a:buFont typeface="Arial" charset="0"/>
                <a:buChar char="&gt;"/>
                <a:defRPr sz="1400">
                  <a:solidFill>
                    <a:schemeClr val="tx1"/>
                  </a:solidFill>
                  <a:latin typeface="+mn-lt"/>
                  <a:ea typeface="ＭＳ Ｐゴシック" charset="-128"/>
                </a:defRPr>
              </a:lvl9pPr>
            </a:lstStyle>
            <a:p>
              <a:pPr marL="0" indent="0" algn="ctr">
                <a:buClr>
                  <a:schemeClr val="bg1"/>
                </a:buClr>
              </a:pPr>
              <a:r>
                <a:rPr lang="en-US" b="1" dirty="0" smtClean="0">
                  <a:solidFill>
                    <a:schemeClr val="bg1"/>
                  </a:solidFill>
                  <a:latin typeface="+mj-lt"/>
                </a:rPr>
                <a:t>The Project Advisory Committee acts as the planning governance for BPHC.</a:t>
              </a:r>
              <a:endParaRPr lang="en-US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33400" y="6019800"/>
            <a:ext cx="3886200" cy="60016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1100" dirty="0" smtClean="0">
                <a:solidFill>
                  <a:sysClr val="windowText" lastClr="000000"/>
                </a:solidFill>
              </a:rPr>
              <a:t>*45 </a:t>
            </a:r>
            <a:r>
              <a:rPr lang="en-US" sz="1100" dirty="0">
                <a:solidFill>
                  <a:sysClr val="windowText" lastClr="000000"/>
                </a:solidFill>
              </a:rPr>
              <a:t>organizations are </a:t>
            </a:r>
            <a:r>
              <a:rPr lang="en-US" sz="1100" dirty="0" smtClean="0">
                <a:solidFill>
                  <a:sysClr val="windowText" lastClr="000000"/>
                </a:solidFill>
              </a:rPr>
              <a:t>represented on work groups. There is a total of 113 members across the 7 work groups.</a:t>
            </a:r>
            <a:endParaRPr lang="en-US" sz="11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75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Page - Client Presentation">
  <a:themeElements>
    <a:clrScheme name="Title Page - Client Presentation 8">
      <a:dk1>
        <a:srgbClr val="000000"/>
      </a:dk1>
      <a:lt1>
        <a:srgbClr val="FFFFFF"/>
      </a:lt1>
      <a:dk2>
        <a:srgbClr val="F0AB00"/>
      </a:dk2>
      <a:lt2>
        <a:srgbClr val="D52B1E"/>
      </a:lt2>
      <a:accent1>
        <a:srgbClr val="7AB800"/>
      </a:accent1>
      <a:accent2>
        <a:srgbClr val="00A8B4"/>
      </a:accent2>
      <a:accent3>
        <a:srgbClr val="FFFFFF"/>
      </a:accent3>
      <a:accent4>
        <a:srgbClr val="000000"/>
      </a:accent4>
      <a:accent5>
        <a:srgbClr val="BED8AA"/>
      </a:accent5>
      <a:accent6>
        <a:srgbClr val="0098A3"/>
      </a:accent6>
      <a:hlink>
        <a:srgbClr val="666666"/>
      </a:hlink>
      <a:folHlink>
        <a:srgbClr val="4D4D4D"/>
      </a:folHlink>
    </a:clrScheme>
    <a:fontScheme name="Title Page - Client Presentation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858" tIns="50929" rIns="101858" bIns="50929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858" tIns="50929" rIns="101858" bIns="50929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lnDef>
    <a:txDef>
      <a:spPr>
        <a:ln w="6350"/>
      </a:spPr>
      <a:bodyPr wrap="square" rtlCol="0">
        <a:spAutoFit/>
      </a:bodyPr>
      <a:lstStyle>
        <a:defPPr>
          <a:defRPr sz="1050" dirty="0" smtClean="0">
            <a:solidFill>
              <a:sysClr val="windowText" lastClr="000000"/>
            </a:solidFill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>
    <a:extraClrScheme>
      <a:clrScheme name="Title Page - Client Presentation 1">
        <a:dk1>
          <a:srgbClr val="000000"/>
        </a:dk1>
        <a:lt1>
          <a:srgbClr val="FFFFFF"/>
        </a:lt1>
        <a:dk2>
          <a:srgbClr val="EC1608"/>
        </a:dk2>
        <a:lt2>
          <a:srgbClr val="808080"/>
        </a:lt2>
        <a:accent1>
          <a:srgbClr val="FFFFFF"/>
        </a:accent1>
        <a:accent2>
          <a:srgbClr val="EC160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D61306"/>
        </a:accent6>
        <a:hlink>
          <a:srgbClr val="B2B2B2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2">
        <a:dk1>
          <a:srgbClr val="000000"/>
        </a:dk1>
        <a:lt1>
          <a:srgbClr val="FFFFFF"/>
        </a:lt1>
        <a:dk2>
          <a:srgbClr val="EC1608"/>
        </a:dk2>
        <a:lt2>
          <a:srgbClr val="003768"/>
        </a:lt2>
        <a:accent1>
          <a:srgbClr val="93A445"/>
        </a:accent1>
        <a:accent2>
          <a:srgbClr val="4E8ABE"/>
        </a:accent2>
        <a:accent3>
          <a:srgbClr val="FFFFFF"/>
        </a:accent3>
        <a:accent4>
          <a:srgbClr val="000000"/>
        </a:accent4>
        <a:accent5>
          <a:srgbClr val="C8CFB0"/>
        </a:accent5>
        <a:accent6>
          <a:srgbClr val="467DAC"/>
        </a:accent6>
        <a:hlink>
          <a:srgbClr val="E58E1A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3">
        <a:dk1>
          <a:srgbClr val="000000"/>
        </a:dk1>
        <a:lt1>
          <a:srgbClr val="FFFFFF"/>
        </a:lt1>
        <a:dk2>
          <a:srgbClr val="EC1608"/>
        </a:dk2>
        <a:lt2>
          <a:srgbClr val="F0AB32"/>
        </a:lt2>
        <a:accent1>
          <a:srgbClr val="93A445"/>
        </a:accent1>
        <a:accent2>
          <a:srgbClr val="4E8ABE"/>
        </a:accent2>
        <a:accent3>
          <a:srgbClr val="FFFFFF"/>
        </a:accent3>
        <a:accent4>
          <a:srgbClr val="000000"/>
        </a:accent4>
        <a:accent5>
          <a:srgbClr val="C8CFB0"/>
        </a:accent5>
        <a:accent6>
          <a:srgbClr val="467DAC"/>
        </a:accent6>
        <a:hlink>
          <a:srgbClr val="E58E1A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4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5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EDEDE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6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7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8B4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8A3"/>
        </a:accent6>
        <a:hlink>
          <a:srgbClr val="666666"/>
        </a:hlink>
        <a:folHlink>
          <a:srgbClr val="F7F7F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8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8B4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8A3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9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99A5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8A95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10">
        <a:dk1>
          <a:srgbClr val="000000"/>
        </a:dk1>
        <a:lt1>
          <a:srgbClr val="FFFFFF"/>
        </a:lt1>
        <a:dk2>
          <a:srgbClr val="F0AB00"/>
        </a:dk2>
        <a:lt2>
          <a:srgbClr val="D9D9D9"/>
        </a:lt2>
        <a:accent1>
          <a:srgbClr val="7AB800"/>
        </a:accent1>
        <a:accent2>
          <a:srgbClr val="0099A5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8A95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11">
        <a:dk1>
          <a:srgbClr val="000000"/>
        </a:dk1>
        <a:lt1>
          <a:srgbClr val="FFFFFF"/>
        </a:lt1>
        <a:dk2>
          <a:srgbClr val="F0AB00"/>
        </a:dk2>
        <a:lt2>
          <a:srgbClr val="0099A5"/>
        </a:lt2>
        <a:accent1>
          <a:srgbClr val="7AB800"/>
        </a:accent1>
        <a:accent2>
          <a:srgbClr val="D9D9D9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C4C4C4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12">
        <a:dk1>
          <a:srgbClr val="000000"/>
        </a:dk1>
        <a:lt1>
          <a:srgbClr val="FFFFFF"/>
        </a:lt1>
        <a:dk2>
          <a:srgbClr val="F0AB00"/>
        </a:dk2>
        <a:lt2>
          <a:srgbClr val="00A8B4"/>
        </a:lt2>
        <a:accent1>
          <a:srgbClr val="7AB800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C1261A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Title Page - Client Presentation">
  <a:themeElements>
    <a:clrScheme name="Title Page - Client Presentation 8">
      <a:dk1>
        <a:srgbClr val="000000"/>
      </a:dk1>
      <a:lt1>
        <a:srgbClr val="FFFFFF"/>
      </a:lt1>
      <a:dk2>
        <a:srgbClr val="F0AB00"/>
      </a:dk2>
      <a:lt2>
        <a:srgbClr val="D52B1E"/>
      </a:lt2>
      <a:accent1>
        <a:srgbClr val="7AB800"/>
      </a:accent1>
      <a:accent2>
        <a:srgbClr val="00A8B4"/>
      </a:accent2>
      <a:accent3>
        <a:srgbClr val="FFFFFF"/>
      </a:accent3>
      <a:accent4>
        <a:srgbClr val="000000"/>
      </a:accent4>
      <a:accent5>
        <a:srgbClr val="BED8AA"/>
      </a:accent5>
      <a:accent6>
        <a:srgbClr val="0098A3"/>
      </a:accent6>
      <a:hlink>
        <a:srgbClr val="666666"/>
      </a:hlink>
      <a:folHlink>
        <a:srgbClr val="4D4D4D"/>
      </a:folHlink>
    </a:clrScheme>
    <a:fontScheme name="Title Page - Client Presentation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858" tIns="50929" rIns="101858" bIns="50929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01858" tIns="50929" rIns="101858" bIns="50929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lnDef>
  </a:objectDefaults>
  <a:extraClrSchemeLst>
    <a:extraClrScheme>
      <a:clrScheme name="Title Page - Client Presentation 1">
        <a:dk1>
          <a:srgbClr val="000000"/>
        </a:dk1>
        <a:lt1>
          <a:srgbClr val="FFFFFF"/>
        </a:lt1>
        <a:dk2>
          <a:srgbClr val="EC1608"/>
        </a:dk2>
        <a:lt2>
          <a:srgbClr val="808080"/>
        </a:lt2>
        <a:accent1>
          <a:srgbClr val="FFFFFF"/>
        </a:accent1>
        <a:accent2>
          <a:srgbClr val="EC160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D61306"/>
        </a:accent6>
        <a:hlink>
          <a:srgbClr val="B2B2B2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2">
        <a:dk1>
          <a:srgbClr val="000000"/>
        </a:dk1>
        <a:lt1>
          <a:srgbClr val="FFFFFF"/>
        </a:lt1>
        <a:dk2>
          <a:srgbClr val="EC1608"/>
        </a:dk2>
        <a:lt2>
          <a:srgbClr val="003768"/>
        </a:lt2>
        <a:accent1>
          <a:srgbClr val="93A445"/>
        </a:accent1>
        <a:accent2>
          <a:srgbClr val="4E8ABE"/>
        </a:accent2>
        <a:accent3>
          <a:srgbClr val="FFFFFF"/>
        </a:accent3>
        <a:accent4>
          <a:srgbClr val="000000"/>
        </a:accent4>
        <a:accent5>
          <a:srgbClr val="C8CFB0"/>
        </a:accent5>
        <a:accent6>
          <a:srgbClr val="467DAC"/>
        </a:accent6>
        <a:hlink>
          <a:srgbClr val="E58E1A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3">
        <a:dk1>
          <a:srgbClr val="000000"/>
        </a:dk1>
        <a:lt1>
          <a:srgbClr val="FFFFFF"/>
        </a:lt1>
        <a:dk2>
          <a:srgbClr val="EC1608"/>
        </a:dk2>
        <a:lt2>
          <a:srgbClr val="F0AB32"/>
        </a:lt2>
        <a:accent1>
          <a:srgbClr val="93A445"/>
        </a:accent1>
        <a:accent2>
          <a:srgbClr val="4E8ABE"/>
        </a:accent2>
        <a:accent3>
          <a:srgbClr val="FFFFFF"/>
        </a:accent3>
        <a:accent4>
          <a:srgbClr val="000000"/>
        </a:accent4>
        <a:accent5>
          <a:srgbClr val="C8CFB0"/>
        </a:accent5>
        <a:accent6>
          <a:srgbClr val="467DAC"/>
        </a:accent6>
        <a:hlink>
          <a:srgbClr val="E58E1A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4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B2AA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5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EDEDE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6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9E0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9CB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7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8B4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8A3"/>
        </a:accent6>
        <a:hlink>
          <a:srgbClr val="666666"/>
        </a:hlink>
        <a:folHlink>
          <a:srgbClr val="F7F7F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8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A8B4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98A3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9">
        <a:dk1>
          <a:srgbClr val="000000"/>
        </a:dk1>
        <a:lt1>
          <a:srgbClr val="FFFFFF"/>
        </a:lt1>
        <a:dk2>
          <a:srgbClr val="F0AB00"/>
        </a:dk2>
        <a:lt2>
          <a:srgbClr val="D52B1E"/>
        </a:lt2>
        <a:accent1>
          <a:srgbClr val="7AB800"/>
        </a:accent1>
        <a:accent2>
          <a:srgbClr val="0099A5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8A95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10">
        <a:dk1>
          <a:srgbClr val="000000"/>
        </a:dk1>
        <a:lt1>
          <a:srgbClr val="FFFFFF"/>
        </a:lt1>
        <a:dk2>
          <a:srgbClr val="F0AB00"/>
        </a:dk2>
        <a:lt2>
          <a:srgbClr val="D9D9D9"/>
        </a:lt2>
        <a:accent1>
          <a:srgbClr val="7AB800"/>
        </a:accent1>
        <a:accent2>
          <a:srgbClr val="0099A5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008A95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11">
        <a:dk1>
          <a:srgbClr val="000000"/>
        </a:dk1>
        <a:lt1>
          <a:srgbClr val="FFFFFF"/>
        </a:lt1>
        <a:dk2>
          <a:srgbClr val="F0AB00"/>
        </a:dk2>
        <a:lt2>
          <a:srgbClr val="0099A5"/>
        </a:lt2>
        <a:accent1>
          <a:srgbClr val="7AB800"/>
        </a:accent1>
        <a:accent2>
          <a:srgbClr val="D9D9D9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C4C4C4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Page - Client Presentation 12">
        <a:dk1>
          <a:srgbClr val="000000"/>
        </a:dk1>
        <a:lt1>
          <a:srgbClr val="FFFFFF"/>
        </a:lt1>
        <a:dk2>
          <a:srgbClr val="F0AB00"/>
        </a:dk2>
        <a:lt2>
          <a:srgbClr val="00A8B4"/>
        </a:lt2>
        <a:accent1>
          <a:srgbClr val="7AB800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C1261A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1751</Words>
  <Application>Microsoft Office PowerPoint</Application>
  <PresentationFormat>On-screen Show (4:3)</PresentationFormat>
  <Paragraphs>257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Theme</vt:lpstr>
      <vt:lpstr>Title Page - Client Presentation</vt:lpstr>
      <vt:lpstr>1_Office Theme</vt:lpstr>
      <vt:lpstr>1_Title Page - Client Presentation</vt:lpstr>
      <vt:lpstr>DSRIP &amp; Bronx Partners for Healthy Communities: An Overview</vt:lpstr>
      <vt:lpstr>Overview  </vt:lpstr>
      <vt:lpstr>$8 Billion in New Federal Funding</vt:lpstr>
      <vt:lpstr>Performing Provider System (PPS)</vt:lpstr>
      <vt:lpstr>Where do physicians fit into the PPS?</vt:lpstr>
      <vt:lpstr>What is Bronx Partners for Healthy Communities (BPHC)? </vt:lpstr>
      <vt:lpstr>SBH As Lead Applicant</vt:lpstr>
      <vt:lpstr>Slide 8</vt:lpstr>
      <vt:lpstr>Project Advisory Committee Structure and Processes</vt:lpstr>
      <vt:lpstr>Member Participation in Planning Efforts</vt:lpstr>
      <vt:lpstr>Slide 11</vt:lpstr>
      <vt:lpstr>The DSRIP Ecosystem: BPHC’s Role</vt:lpstr>
      <vt:lpstr>Pay for Performance</vt:lpstr>
      <vt:lpstr>Main Types of DSRIP Payments</vt:lpstr>
      <vt:lpstr>Statewide Performance and Accountability</vt:lpstr>
      <vt:lpstr>Resources</vt:lpstr>
      <vt:lpstr>Thank You!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DSRIP and how is SBH Health System involved?</dc:title>
  <dc:creator>lrobertson</dc:creator>
  <cp:lastModifiedBy>lrobertson</cp:lastModifiedBy>
  <cp:revision>53</cp:revision>
  <dcterms:created xsi:type="dcterms:W3CDTF">2014-09-05T14:29:47Z</dcterms:created>
  <dcterms:modified xsi:type="dcterms:W3CDTF">2014-10-30T17:12:10Z</dcterms:modified>
</cp:coreProperties>
</file>