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19"/>
  </p:notesMasterIdLst>
  <p:handoutMasterIdLst>
    <p:handoutMasterId r:id="rId20"/>
  </p:handoutMasterIdLst>
  <p:sldIdLst>
    <p:sldId id="327" r:id="rId4"/>
    <p:sldId id="297" r:id="rId5"/>
    <p:sldId id="295" r:id="rId6"/>
    <p:sldId id="296" r:id="rId7"/>
    <p:sldId id="298" r:id="rId8"/>
    <p:sldId id="299" r:id="rId9"/>
    <p:sldId id="275" r:id="rId10"/>
    <p:sldId id="276" r:id="rId11"/>
    <p:sldId id="291" r:id="rId12"/>
    <p:sldId id="278" r:id="rId13"/>
    <p:sldId id="279" r:id="rId14"/>
    <p:sldId id="284" r:id="rId15"/>
    <p:sldId id="326" r:id="rId16"/>
    <p:sldId id="325" r:id="rId17"/>
    <p:sldId id="321" r:id="rId18"/>
  </p:sldIdLst>
  <p:sldSz cx="9144000" cy="6858000" type="screen4x3"/>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F9BCBB1-7A86-4CA8-B8FE-6B9713439600}">
          <p14:sldIdLst>
            <p14:sldId id="327"/>
            <p14:sldId id="297"/>
            <p14:sldId id="295"/>
            <p14:sldId id="296"/>
            <p14:sldId id="298"/>
            <p14:sldId id="299"/>
            <p14:sldId id="275"/>
            <p14:sldId id="276"/>
            <p14:sldId id="291"/>
            <p14:sldId id="278"/>
            <p14:sldId id="279"/>
            <p14:sldId id="284"/>
            <p14:sldId id="326"/>
            <p14:sldId id="325"/>
            <p14:sldId id="3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EAE6"/>
    <a:srgbClr val="FFFFFF"/>
    <a:srgbClr val="002E6D"/>
    <a:srgbClr val="0000FF"/>
    <a:srgbClr val="D2C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snapToGrid="0" snapToObjects="1">
      <p:cViewPr>
        <p:scale>
          <a:sx n="110" d="100"/>
          <a:sy n="110" d="100"/>
        </p:scale>
        <p:origin x="-78" y="72"/>
      </p:cViewPr>
      <p:guideLst>
        <p:guide orient="horz" pos="2160"/>
        <p:guide pos="5472"/>
      </p:guideLst>
    </p:cSldViewPr>
  </p:slideViewPr>
  <p:notesTextViewPr>
    <p:cViewPr>
      <p:scale>
        <a:sx n="100" d="100"/>
        <a:sy n="100" d="100"/>
      </p:scale>
      <p:origin x="0" y="0"/>
    </p:cViewPr>
  </p:notesTextViewPr>
  <p:sorterViewPr>
    <p:cViewPr>
      <p:scale>
        <a:sx n="100" d="100"/>
        <a:sy n="100" d="100"/>
      </p:scale>
      <p:origin x="0" y="16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0DE09-538F-41AB-916B-80B608D96B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7DEB62-80E5-4F66-82EC-CAB56486A3F5}">
      <dgm:prSet custT="1"/>
      <dgm:spPr>
        <a:solidFill>
          <a:schemeClr val="tx1"/>
        </a:solidFill>
      </dgm:spPr>
      <dgm:t>
        <a:bodyPr/>
        <a:lstStyle/>
        <a:p>
          <a:pPr rtl="0"/>
          <a:r>
            <a:rPr lang="en-US" sz="1800" b="1" dirty="0" smtClean="0"/>
            <a:t>Why are we meeting?</a:t>
          </a:r>
          <a:endParaRPr lang="en-US" sz="1800" dirty="0"/>
        </a:p>
      </dgm:t>
    </dgm:pt>
    <dgm:pt modelId="{0747A465-CFC8-4C7A-B76E-29588702696E}" type="parTrans" cxnId="{BD3174BA-C359-4B62-BE25-AEA71EA8CB80}">
      <dgm:prSet/>
      <dgm:spPr/>
      <dgm:t>
        <a:bodyPr/>
        <a:lstStyle/>
        <a:p>
          <a:endParaRPr lang="en-US"/>
        </a:p>
      </dgm:t>
    </dgm:pt>
    <dgm:pt modelId="{233290D0-97DB-4F2D-932A-41E28784F31C}" type="sibTrans" cxnId="{BD3174BA-C359-4B62-BE25-AEA71EA8CB80}">
      <dgm:prSet/>
      <dgm:spPr/>
      <dgm:t>
        <a:bodyPr/>
        <a:lstStyle/>
        <a:p>
          <a:endParaRPr lang="en-US"/>
        </a:p>
      </dgm:t>
    </dgm:pt>
    <dgm:pt modelId="{FBEA09D1-4F61-482D-98A5-92BA244A5AAF}">
      <dgm:prSet custT="1"/>
      <dgm:spPr/>
      <dgm:t>
        <a:bodyPr/>
        <a:lstStyle/>
        <a:p>
          <a:pPr rtl="0"/>
          <a:r>
            <a:rPr lang="en-US" sz="1800" dirty="0" smtClean="0"/>
            <a:t>Provide forum for frontline physicians to develop understanding around the DSRIP program</a:t>
          </a:r>
          <a:endParaRPr lang="en-US" sz="1800" dirty="0"/>
        </a:p>
      </dgm:t>
    </dgm:pt>
    <dgm:pt modelId="{8129B1FB-FA1F-450B-8C85-DD95AFCF6702}" type="parTrans" cxnId="{B733541D-D52E-45DB-A8DC-DC3100972115}">
      <dgm:prSet/>
      <dgm:spPr/>
      <dgm:t>
        <a:bodyPr/>
        <a:lstStyle/>
        <a:p>
          <a:endParaRPr lang="en-US"/>
        </a:p>
      </dgm:t>
    </dgm:pt>
    <dgm:pt modelId="{A29FDD84-3280-4740-965A-399F12AC130D}" type="sibTrans" cxnId="{B733541D-D52E-45DB-A8DC-DC3100972115}">
      <dgm:prSet/>
      <dgm:spPr/>
      <dgm:t>
        <a:bodyPr/>
        <a:lstStyle/>
        <a:p>
          <a:endParaRPr lang="en-US"/>
        </a:p>
      </dgm:t>
    </dgm:pt>
    <dgm:pt modelId="{0B6AB1D9-CBD7-4B78-846F-91C90FA169E1}">
      <dgm:prSet custT="1"/>
      <dgm:spPr>
        <a:solidFill>
          <a:schemeClr val="tx2"/>
        </a:solidFill>
      </dgm:spPr>
      <dgm:t>
        <a:bodyPr/>
        <a:lstStyle/>
        <a:p>
          <a:pPr rtl="0"/>
          <a:r>
            <a:rPr lang="en-US" sz="1800" dirty="0" smtClean="0"/>
            <a:t>Physicians were selected for their history of leadership and from departments that are directly impacted by DSRIP projects</a:t>
          </a:r>
          <a:endParaRPr lang="en-US" sz="1800" dirty="0"/>
        </a:p>
      </dgm:t>
    </dgm:pt>
    <dgm:pt modelId="{D631A686-E1E1-48CE-859B-E25E7C883493}" type="parTrans" cxnId="{D8DFB61C-D98E-4F3D-8EA6-1DF84762EA5C}">
      <dgm:prSet/>
      <dgm:spPr/>
      <dgm:t>
        <a:bodyPr/>
        <a:lstStyle/>
        <a:p>
          <a:endParaRPr lang="en-US"/>
        </a:p>
      </dgm:t>
    </dgm:pt>
    <dgm:pt modelId="{B644CCC5-CBDD-4BFD-9763-24F71737CD9B}" type="sibTrans" cxnId="{D8DFB61C-D98E-4F3D-8EA6-1DF84762EA5C}">
      <dgm:prSet/>
      <dgm:spPr/>
      <dgm:t>
        <a:bodyPr/>
        <a:lstStyle/>
        <a:p>
          <a:endParaRPr lang="en-US"/>
        </a:p>
      </dgm:t>
    </dgm:pt>
    <dgm:pt modelId="{F1FF37C5-D060-4807-AC58-F305B1AA6801}">
      <dgm:prSet custT="1"/>
      <dgm:spPr>
        <a:solidFill>
          <a:schemeClr val="tx2"/>
        </a:solidFill>
      </dgm:spPr>
      <dgm:t>
        <a:bodyPr/>
        <a:lstStyle/>
        <a:p>
          <a:pPr algn="l" rtl="0"/>
          <a:r>
            <a:rPr lang="en-US" sz="1800" dirty="0" smtClean="0"/>
            <a:t>First session with SBH physicians occurred in May</a:t>
          </a:r>
        </a:p>
        <a:p>
          <a:pPr algn="ctr" rtl="0"/>
          <a:r>
            <a:rPr lang="en-US" sz="1000" b="1" dirty="0" smtClean="0"/>
            <a:t>Guido Macchiavello MD, Primary Care</a:t>
          </a:r>
        </a:p>
        <a:p>
          <a:pPr algn="ctr"/>
          <a:r>
            <a:rPr lang="en-US" sz="1000" b="1" dirty="0" smtClean="0"/>
            <a:t>Bhawesh Patel MD, Primary Care</a:t>
          </a:r>
        </a:p>
        <a:p>
          <a:pPr algn="ctr"/>
          <a:r>
            <a:rPr lang="en-US" sz="1000" b="1" dirty="0" smtClean="0"/>
            <a:t>Dylan Payne MD, Behavioral Health</a:t>
          </a:r>
        </a:p>
        <a:p>
          <a:pPr algn="ctr"/>
          <a:r>
            <a:rPr lang="en-US" sz="1000" b="1" dirty="0" smtClean="0"/>
            <a:t>Jeffrey Lazar MD, ED</a:t>
          </a:r>
        </a:p>
        <a:p>
          <a:pPr algn="ctr"/>
          <a:r>
            <a:rPr lang="en-US" sz="1000" b="1" dirty="0" smtClean="0"/>
            <a:t>Mohammad Azam MD, Inpatient</a:t>
          </a:r>
          <a:endParaRPr lang="en-US" sz="1000" dirty="0"/>
        </a:p>
      </dgm:t>
    </dgm:pt>
    <dgm:pt modelId="{3A495CF9-0ABD-4AFF-99C6-F3E35B4BE0AC}" type="parTrans" cxnId="{DB2B3E23-7EA0-4744-A10E-7FA3EBB33CD0}">
      <dgm:prSet/>
      <dgm:spPr/>
      <dgm:t>
        <a:bodyPr/>
        <a:lstStyle/>
        <a:p>
          <a:endParaRPr lang="en-US"/>
        </a:p>
      </dgm:t>
    </dgm:pt>
    <dgm:pt modelId="{C094A35C-BC39-4B0E-932E-A02FCF102C6E}" type="sibTrans" cxnId="{DB2B3E23-7EA0-4744-A10E-7FA3EBB33CD0}">
      <dgm:prSet/>
      <dgm:spPr/>
      <dgm:t>
        <a:bodyPr/>
        <a:lstStyle/>
        <a:p>
          <a:endParaRPr lang="en-US"/>
        </a:p>
      </dgm:t>
    </dgm:pt>
    <dgm:pt modelId="{E4C32BD0-D889-4CB1-82DA-0446E1CD89F8}">
      <dgm:prSet custT="1"/>
      <dgm:spPr/>
      <dgm:t>
        <a:bodyPr/>
        <a:lstStyle/>
        <a:p>
          <a:pPr rtl="0"/>
          <a:r>
            <a:rPr lang="en-US" sz="1800" dirty="0" smtClean="0"/>
            <a:t>Explore ideas on how to best share information about DSRIP and BPHC with physicians</a:t>
          </a:r>
          <a:endParaRPr lang="en-US" sz="1800" dirty="0"/>
        </a:p>
      </dgm:t>
    </dgm:pt>
    <dgm:pt modelId="{9703C0EA-5587-420C-B9C2-01CC710D7544}" type="parTrans" cxnId="{069FA174-9C5F-49AF-8DAF-7D674F039E3D}">
      <dgm:prSet/>
      <dgm:spPr/>
      <dgm:t>
        <a:bodyPr/>
        <a:lstStyle/>
        <a:p>
          <a:endParaRPr lang="en-US"/>
        </a:p>
      </dgm:t>
    </dgm:pt>
    <dgm:pt modelId="{8DADA259-6565-42C4-9774-D979DEE5043C}" type="sibTrans" cxnId="{069FA174-9C5F-49AF-8DAF-7D674F039E3D}">
      <dgm:prSet/>
      <dgm:spPr/>
      <dgm:t>
        <a:bodyPr/>
        <a:lstStyle/>
        <a:p>
          <a:endParaRPr lang="en-US"/>
        </a:p>
      </dgm:t>
    </dgm:pt>
    <dgm:pt modelId="{0CF112CC-18A2-4999-8588-1E0D4BFD1B6F}" type="pres">
      <dgm:prSet presAssocID="{1E70DE09-538F-41AB-916B-80B608D96B4A}" presName="linear" presStyleCnt="0">
        <dgm:presLayoutVars>
          <dgm:animLvl val="lvl"/>
          <dgm:resizeHandles val="exact"/>
        </dgm:presLayoutVars>
      </dgm:prSet>
      <dgm:spPr/>
      <dgm:t>
        <a:bodyPr/>
        <a:lstStyle/>
        <a:p>
          <a:endParaRPr lang="en-US"/>
        </a:p>
      </dgm:t>
    </dgm:pt>
    <dgm:pt modelId="{C2E2C86F-EB18-455B-A887-65F0E231835E}" type="pres">
      <dgm:prSet presAssocID="{9A7DEB62-80E5-4F66-82EC-CAB56486A3F5}" presName="parentText" presStyleLbl="node1" presStyleIdx="0" presStyleCnt="3" custScaleY="66974">
        <dgm:presLayoutVars>
          <dgm:chMax val="0"/>
          <dgm:bulletEnabled val="1"/>
        </dgm:presLayoutVars>
      </dgm:prSet>
      <dgm:spPr/>
      <dgm:t>
        <a:bodyPr/>
        <a:lstStyle/>
        <a:p>
          <a:endParaRPr lang="en-US"/>
        </a:p>
      </dgm:t>
    </dgm:pt>
    <dgm:pt modelId="{F183BCD6-8FA7-47F2-ABD2-8E0E02AB6D11}" type="pres">
      <dgm:prSet presAssocID="{9A7DEB62-80E5-4F66-82EC-CAB56486A3F5}" presName="childText" presStyleLbl="revTx" presStyleIdx="0" presStyleCnt="1" custScaleY="164507">
        <dgm:presLayoutVars>
          <dgm:bulletEnabled val="1"/>
        </dgm:presLayoutVars>
      </dgm:prSet>
      <dgm:spPr/>
      <dgm:t>
        <a:bodyPr/>
        <a:lstStyle/>
        <a:p>
          <a:endParaRPr lang="en-US"/>
        </a:p>
      </dgm:t>
    </dgm:pt>
    <dgm:pt modelId="{1875AC00-7341-4CCB-A5AE-E3E4A838AE29}" type="pres">
      <dgm:prSet presAssocID="{0B6AB1D9-CBD7-4B78-846F-91C90FA169E1}" presName="parentText" presStyleLbl="node1" presStyleIdx="1" presStyleCnt="3" custScaleY="72684">
        <dgm:presLayoutVars>
          <dgm:chMax val="0"/>
          <dgm:bulletEnabled val="1"/>
        </dgm:presLayoutVars>
      </dgm:prSet>
      <dgm:spPr/>
      <dgm:t>
        <a:bodyPr/>
        <a:lstStyle/>
        <a:p>
          <a:endParaRPr lang="en-US"/>
        </a:p>
      </dgm:t>
    </dgm:pt>
    <dgm:pt modelId="{1177F0E2-B1F6-4C7F-AEFD-FA1C7BE08E1D}" type="pres">
      <dgm:prSet presAssocID="{B644CCC5-CBDD-4BFD-9763-24F71737CD9B}" presName="spacer" presStyleCnt="0"/>
      <dgm:spPr/>
    </dgm:pt>
    <dgm:pt modelId="{DF13E5EB-4E30-45A3-AB12-46668BDE290A}" type="pres">
      <dgm:prSet presAssocID="{F1FF37C5-D060-4807-AC58-F305B1AA6801}" presName="parentText" presStyleLbl="node1" presStyleIdx="2" presStyleCnt="3" custLinFactNeighborY="-59906">
        <dgm:presLayoutVars>
          <dgm:chMax val="0"/>
          <dgm:bulletEnabled val="1"/>
        </dgm:presLayoutVars>
      </dgm:prSet>
      <dgm:spPr/>
      <dgm:t>
        <a:bodyPr/>
        <a:lstStyle/>
        <a:p>
          <a:endParaRPr lang="en-US"/>
        </a:p>
      </dgm:t>
    </dgm:pt>
  </dgm:ptLst>
  <dgm:cxnLst>
    <dgm:cxn modelId="{B733541D-D52E-45DB-A8DC-DC3100972115}" srcId="{9A7DEB62-80E5-4F66-82EC-CAB56486A3F5}" destId="{FBEA09D1-4F61-482D-98A5-92BA244A5AAF}" srcOrd="0" destOrd="0" parTransId="{8129B1FB-FA1F-450B-8C85-DD95AFCF6702}" sibTransId="{A29FDD84-3280-4740-965A-399F12AC130D}"/>
    <dgm:cxn modelId="{15F0EA73-FEFA-4B12-BD38-5FE2B6FD6939}" type="presOf" srcId="{FBEA09D1-4F61-482D-98A5-92BA244A5AAF}" destId="{F183BCD6-8FA7-47F2-ABD2-8E0E02AB6D11}" srcOrd="0" destOrd="0" presId="urn:microsoft.com/office/officeart/2005/8/layout/vList2"/>
    <dgm:cxn modelId="{41BD5F50-1B45-407E-B0DA-9D6A57680558}" type="presOf" srcId="{0B6AB1D9-CBD7-4B78-846F-91C90FA169E1}" destId="{1875AC00-7341-4CCB-A5AE-E3E4A838AE29}" srcOrd="0" destOrd="0" presId="urn:microsoft.com/office/officeart/2005/8/layout/vList2"/>
    <dgm:cxn modelId="{09132DA7-872B-4499-8FA0-3EA770E277F7}" type="presOf" srcId="{1E70DE09-538F-41AB-916B-80B608D96B4A}" destId="{0CF112CC-18A2-4999-8588-1E0D4BFD1B6F}" srcOrd="0" destOrd="0" presId="urn:microsoft.com/office/officeart/2005/8/layout/vList2"/>
    <dgm:cxn modelId="{B5D2FC3E-F256-4BFA-B9DE-BC6EFFB5F785}" type="presOf" srcId="{F1FF37C5-D060-4807-AC58-F305B1AA6801}" destId="{DF13E5EB-4E30-45A3-AB12-46668BDE290A}" srcOrd="0" destOrd="0" presId="urn:microsoft.com/office/officeart/2005/8/layout/vList2"/>
    <dgm:cxn modelId="{BD3174BA-C359-4B62-BE25-AEA71EA8CB80}" srcId="{1E70DE09-538F-41AB-916B-80B608D96B4A}" destId="{9A7DEB62-80E5-4F66-82EC-CAB56486A3F5}" srcOrd="0" destOrd="0" parTransId="{0747A465-CFC8-4C7A-B76E-29588702696E}" sibTransId="{233290D0-97DB-4F2D-932A-41E28784F31C}"/>
    <dgm:cxn modelId="{069FA174-9C5F-49AF-8DAF-7D674F039E3D}" srcId="{9A7DEB62-80E5-4F66-82EC-CAB56486A3F5}" destId="{E4C32BD0-D889-4CB1-82DA-0446E1CD89F8}" srcOrd="1" destOrd="0" parTransId="{9703C0EA-5587-420C-B9C2-01CC710D7544}" sibTransId="{8DADA259-6565-42C4-9774-D979DEE5043C}"/>
    <dgm:cxn modelId="{DB2B3E23-7EA0-4744-A10E-7FA3EBB33CD0}" srcId="{1E70DE09-538F-41AB-916B-80B608D96B4A}" destId="{F1FF37C5-D060-4807-AC58-F305B1AA6801}" srcOrd="2" destOrd="0" parTransId="{3A495CF9-0ABD-4AFF-99C6-F3E35B4BE0AC}" sibTransId="{C094A35C-BC39-4B0E-932E-A02FCF102C6E}"/>
    <dgm:cxn modelId="{B361945F-605C-468F-BFB1-4EE89A275618}" type="presOf" srcId="{E4C32BD0-D889-4CB1-82DA-0446E1CD89F8}" destId="{F183BCD6-8FA7-47F2-ABD2-8E0E02AB6D11}" srcOrd="0" destOrd="1" presId="urn:microsoft.com/office/officeart/2005/8/layout/vList2"/>
    <dgm:cxn modelId="{D8DFB61C-D98E-4F3D-8EA6-1DF84762EA5C}" srcId="{1E70DE09-538F-41AB-916B-80B608D96B4A}" destId="{0B6AB1D9-CBD7-4B78-846F-91C90FA169E1}" srcOrd="1" destOrd="0" parTransId="{D631A686-E1E1-48CE-859B-E25E7C883493}" sibTransId="{B644CCC5-CBDD-4BFD-9763-24F71737CD9B}"/>
    <dgm:cxn modelId="{493128E1-EAA9-458D-8E8E-C1DA2398E3A0}" type="presOf" srcId="{9A7DEB62-80E5-4F66-82EC-CAB56486A3F5}" destId="{C2E2C86F-EB18-455B-A887-65F0E231835E}" srcOrd="0" destOrd="0" presId="urn:microsoft.com/office/officeart/2005/8/layout/vList2"/>
    <dgm:cxn modelId="{E36CC353-4C3C-4FF7-8DD2-AA147DDE8BAF}" type="presParOf" srcId="{0CF112CC-18A2-4999-8588-1E0D4BFD1B6F}" destId="{C2E2C86F-EB18-455B-A887-65F0E231835E}" srcOrd="0" destOrd="0" presId="urn:microsoft.com/office/officeart/2005/8/layout/vList2"/>
    <dgm:cxn modelId="{2D6C11B2-A45E-4525-9630-243A2D978629}" type="presParOf" srcId="{0CF112CC-18A2-4999-8588-1E0D4BFD1B6F}" destId="{F183BCD6-8FA7-47F2-ABD2-8E0E02AB6D11}" srcOrd="1" destOrd="0" presId="urn:microsoft.com/office/officeart/2005/8/layout/vList2"/>
    <dgm:cxn modelId="{E0F7F26E-387D-4AB8-AC35-C54D41A828D5}" type="presParOf" srcId="{0CF112CC-18A2-4999-8588-1E0D4BFD1B6F}" destId="{1875AC00-7341-4CCB-A5AE-E3E4A838AE29}" srcOrd="2" destOrd="0" presId="urn:microsoft.com/office/officeart/2005/8/layout/vList2"/>
    <dgm:cxn modelId="{894AA513-7327-48F7-B506-01A829183FB6}" type="presParOf" srcId="{0CF112CC-18A2-4999-8588-1E0D4BFD1B6F}" destId="{1177F0E2-B1F6-4C7F-AEFD-FA1C7BE08E1D}" srcOrd="3" destOrd="0" presId="urn:microsoft.com/office/officeart/2005/8/layout/vList2"/>
    <dgm:cxn modelId="{CF680027-50C5-4C39-9863-FAF09809C971}" type="presParOf" srcId="{0CF112CC-18A2-4999-8588-1E0D4BFD1B6F}" destId="{DF13E5EB-4E30-45A3-AB12-46668BDE290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E2C86F-EB18-455B-A887-65F0E231835E}">
      <dsp:nvSpPr>
        <dsp:cNvPr id="0" name=""/>
        <dsp:cNvSpPr/>
      </dsp:nvSpPr>
      <dsp:spPr>
        <a:xfrm>
          <a:off x="0" y="1732"/>
          <a:ext cx="8229600" cy="89516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Why are we meeting?</a:t>
          </a:r>
          <a:endParaRPr lang="en-US" sz="1800" kern="1200" dirty="0"/>
        </a:p>
      </dsp:txBody>
      <dsp:txXfrm>
        <a:off x="0" y="1732"/>
        <a:ext cx="8229600" cy="895164"/>
      </dsp:txXfrm>
    </dsp:sp>
    <dsp:sp modelId="{F183BCD6-8FA7-47F2-ABD2-8E0E02AB6D11}">
      <dsp:nvSpPr>
        <dsp:cNvPr id="0" name=""/>
        <dsp:cNvSpPr/>
      </dsp:nvSpPr>
      <dsp:spPr>
        <a:xfrm>
          <a:off x="0" y="896896"/>
          <a:ext cx="8229600" cy="1138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Provide forum for frontline physicians to develop understanding around the DSRIP program</a:t>
          </a:r>
          <a:endParaRPr lang="en-US" sz="1800" kern="1200" dirty="0"/>
        </a:p>
        <a:p>
          <a:pPr marL="171450" lvl="1" indent="-171450" algn="l" defTabSz="800100" rtl="0">
            <a:lnSpc>
              <a:spcPct val="90000"/>
            </a:lnSpc>
            <a:spcBef>
              <a:spcPct val="0"/>
            </a:spcBef>
            <a:spcAft>
              <a:spcPct val="20000"/>
            </a:spcAft>
            <a:buChar char="••"/>
          </a:pPr>
          <a:r>
            <a:rPr lang="en-US" sz="1800" kern="1200" dirty="0" smtClean="0"/>
            <a:t>Explore ideas on how to best share information about DSRIP and BPHC with physicians</a:t>
          </a:r>
          <a:endParaRPr lang="en-US" sz="1800" kern="1200" dirty="0"/>
        </a:p>
      </dsp:txBody>
      <dsp:txXfrm>
        <a:off x="0" y="896896"/>
        <a:ext cx="8229600" cy="1138996"/>
      </dsp:txXfrm>
    </dsp:sp>
    <dsp:sp modelId="{1875AC00-7341-4CCB-A5AE-E3E4A838AE29}">
      <dsp:nvSpPr>
        <dsp:cNvPr id="0" name=""/>
        <dsp:cNvSpPr/>
      </dsp:nvSpPr>
      <dsp:spPr>
        <a:xfrm>
          <a:off x="0" y="2035892"/>
          <a:ext cx="8229600" cy="971483"/>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Physicians were selected for their history of leadership and from departments that are directly impacted by DSRIP projects</a:t>
          </a:r>
          <a:endParaRPr lang="en-US" sz="1800" kern="1200" dirty="0"/>
        </a:p>
      </dsp:txBody>
      <dsp:txXfrm>
        <a:off x="0" y="2035892"/>
        <a:ext cx="8229600" cy="971483"/>
      </dsp:txXfrm>
    </dsp:sp>
    <dsp:sp modelId="{DF13E5EB-4E30-45A3-AB12-46668BDE290A}">
      <dsp:nvSpPr>
        <dsp:cNvPr id="0" name=""/>
        <dsp:cNvSpPr/>
      </dsp:nvSpPr>
      <dsp:spPr>
        <a:xfrm>
          <a:off x="0" y="3010952"/>
          <a:ext cx="8229600" cy="13365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First session with SBH physicians occurred in May</a:t>
          </a:r>
        </a:p>
        <a:p>
          <a:pPr lvl="0" algn="ctr" defTabSz="800100" rtl="0">
            <a:lnSpc>
              <a:spcPct val="90000"/>
            </a:lnSpc>
            <a:spcBef>
              <a:spcPct val="0"/>
            </a:spcBef>
            <a:spcAft>
              <a:spcPct val="35000"/>
            </a:spcAft>
          </a:pPr>
          <a:r>
            <a:rPr lang="en-US" sz="1000" b="1" kern="1200" dirty="0" smtClean="0"/>
            <a:t>Guido Macchiavello MD, Primary Care</a:t>
          </a:r>
        </a:p>
        <a:p>
          <a:pPr lvl="0" algn="ctr" defTabSz="800100">
            <a:lnSpc>
              <a:spcPct val="90000"/>
            </a:lnSpc>
            <a:spcBef>
              <a:spcPct val="0"/>
            </a:spcBef>
            <a:spcAft>
              <a:spcPct val="35000"/>
            </a:spcAft>
          </a:pPr>
          <a:r>
            <a:rPr lang="en-US" sz="1000" b="1" kern="1200" dirty="0" smtClean="0"/>
            <a:t>Bhawesh Patel MD, Primary Care</a:t>
          </a:r>
        </a:p>
        <a:p>
          <a:pPr lvl="0" algn="ctr" defTabSz="800100">
            <a:lnSpc>
              <a:spcPct val="90000"/>
            </a:lnSpc>
            <a:spcBef>
              <a:spcPct val="0"/>
            </a:spcBef>
            <a:spcAft>
              <a:spcPct val="35000"/>
            </a:spcAft>
          </a:pPr>
          <a:r>
            <a:rPr lang="en-US" sz="1000" b="1" kern="1200" dirty="0" smtClean="0"/>
            <a:t>Dylan Payne MD, Behavioral Health</a:t>
          </a:r>
        </a:p>
        <a:p>
          <a:pPr lvl="0" algn="ctr" defTabSz="800100">
            <a:lnSpc>
              <a:spcPct val="90000"/>
            </a:lnSpc>
            <a:spcBef>
              <a:spcPct val="0"/>
            </a:spcBef>
            <a:spcAft>
              <a:spcPct val="35000"/>
            </a:spcAft>
          </a:pPr>
          <a:r>
            <a:rPr lang="en-US" sz="1000" b="1" kern="1200" dirty="0" smtClean="0"/>
            <a:t>Jeffrey Lazar MD, ED</a:t>
          </a:r>
        </a:p>
        <a:p>
          <a:pPr lvl="0" algn="ctr" defTabSz="800100">
            <a:lnSpc>
              <a:spcPct val="90000"/>
            </a:lnSpc>
            <a:spcBef>
              <a:spcPct val="0"/>
            </a:spcBef>
            <a:spcAft>
              <a:spcPct val="35000"/>
            </a:spcAft>
          </a:pPr>
          <a:r>
            <a:rPr lang="en-US" sz="1000" b="1" kern="1200" dirty="0" smtClean="0"/>
            <a:t>Mohammad Azam MD, Inpatient</a:t>
          </a:r>
          <a:endParaRPr lang="en-US" sz="1000" kern="1200" dirty="0"/>
        </a:p>
      </dsp:txBody>
      <dsp:txXfrm>
        <a:off x="0" y="3010952"/>
        <a:ext cx="8229600" cy="13365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019" cy="347624"/>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5231947" y="1"/>
            <a:ext cx="4002019" cy="347624"/>
          </a:xfrm>
          <a:prstGeom prst="rect">
            <a:avLst/>
          </a:prstGeom>
        </p:spPr>
        <p:txBody>
          <a:bodyPr vert="horz" lIns="91435" tIns="45717" rIns="91435" bIns="45717" rtlCol="0"/>
          <a:lstStyle>
            <a:lvl1pPr algn="r">
              <a:defRPr sz="1200"/>
            </a:lvl1pPr>
          </a:lstStyle>
          <a:p>
            <a:fld id="{E501087F-5151-458A-824D-40C5BADD7D8C}" type="datetimeFigureOut">
              <a:rPr lang="en-US" smtClean="0"/>
              <a:pPr/>
              <a:t>6/10/2015</a:t>
            </a:fld>
            <a:endParaRPr lang="en-US"/>
          </a:p>
        </p:txBody>
      </p:sp>
      <p:sp>
        <p:nvSpPr>
          <p:cNvPr id="4" name="Footer Placeholder 3"/>
          <p:cNvSpPr>
            <a:spLocks noGrp="1"/>
          </p:cNvSpPr>
          <p:nvPr>
            <p:ph type="ftr" sz="quarter" idx="2"/>
          </p:nvPr>
        </p:nvSpPr>
        <p:spPr>
          <a:xfrm>
            <a:off x="0" y="6601258"/>
            <a:ext cx="4002019" cy="347624"/>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8"/>
            <a:ext cx="4002019" cy="347624"/>
          </a:xfrm>
          <a:prstGeom prst="rect">
            <a:avLst/>
          </a:prstGeom>
        </p:spPr>
        <p:txBody>
          <a:bodyPr vert="horz" lIns="91435" tIns="45717" rIns="91435" bIns="45717" rtlCol="0" anchor="b"/>
          <a:lstStyle>
            <a:lvl1pPr algn="r">
              <a:defRPr sz="1200"/>
            </a:lvl1pPr>
          </a:lstStyle>
          <a:p>
            <a:fld id="{B52AB470-2E7C-4A73-B5EA-17CBEB06B290}" type="slidenum">
              <a:rPr lang="en-US" smtClean="0"/>
              <a:pPr/>
              <a:t>‹#›</a:t>
            </a:fld>
            <a:endParaRPr lang="en-US"/>
          </a:p>
        </p:txBody>
      </p:sp>
    </p:spTree>
    <p:extLst>
      <p:ext uri="{BB962C8B-B14F-4D97-AF65-F5344CB8AC3E}">
        <p14:creationId xmlns:p14="http://schemas.microsoft.com/office/powerpoint/2010/main" xmlns="" val="86857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5231641" y="0"/>
            <a:ext cx="4002299" cy="347504"/>
          </a:xfrm>
          <a:prstGeom prst="rect">
            <a:avLst/>
          </a:prstGeom>
        </p:spPr>
        <p:txBody>
          <a:bodyPr vert="horz" lIns="92486" tIns="46243" rIns="92486" bIns="46243" rtlCol="0"/>
          <a:lstStyle>
            <a:lvl1pPr algn="r">
              <a:defRPr sz="1200"/>
            </a:lvl1pPr>
          </a:lstStyle>
          <a:p>
            <a:fld id="{8B15CBF9-D7B0-4D83-B358-CC287F1D4156}" type="datetimeFigureOut">
              <a:rPr lang="en-US" smtClean="0"/>
              <a:pPr/>
              <a:t>6/10/2015</a:t>
            </a:fld>
            <a:endParaRPr lang="en-US"/>
          </a:p>
        </p:txBody>
      </p:sp>
      <p:sp>
        <p:nvSpPr>
          <p:cNvPr id="4" name="Slide Image Placeholder 3"/>
          <p:cNvSpPr>
            <a:spLocks noGrp="1" noRot="1" noChangeAspect="1"/>
          </p:cNvSpPr>
          <p:nvPr>
            <p:ph type="sldImg" idx="2"/>
          </p:nvPr>
        </p:nvSpPr>
        <p:spPr>
          <a:xfrm>
            <a:off x="2879725" y="520700"/>
            <a:ext cx="3476625" cy="2606675"/>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6" tIns="46243" rIns="92486"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5"/>
            <a:ext cx="4002299" cy="34750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5231641" y="6601365"/>
            <a:ext cx="4002299" cy="347504"/>
          </a:xfrm>
          <a:prstGeom prst="rect">
            <a:avLst/>
          </a:prstGeom>
        </p:spPr>
        <p:txBody>
          <a:bodyPr vert="horz" lIns="92486" tIns="46243" rIns="92486" bIns="46243" rtlCol="0" anchor="b"/>
          <a:lstStyle>
            <a:lvl1pPr algn="r">
              <a:defRPr sz="1200"/>
            </a:lvl1pPr>
          </a:lstStyle>
          <a:p>
            <a:fld id="{C79D69A6-B26D-4F67-A02C-6342DB415C5D}" type="slidenum">
              <a:rPr lang="en-US" smtClean="0"/>
              <a:pPr/>
              <a:t>‹#›</a:t>
            </a:fld>
            <a:endParaRPr lang="en-US"/>
          </a:p>
        </p:txBody>
      </p:sp>
    </p:spTree>
    <p:extLst>
      <p:ext uri="{BB962C8B-B14F-4D97-AF65-F5344CB8AC3E}">
        <p14:creationId xmlns:p14="http://schemas.microsoft.com/office/powerpoint/2010/main" xmlns="" val="218475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EDDEF-E386-41F4-9C07-6BD14E1744CB}" type="slidenum">
              <a:rPr lang="en-US" smtClean="0"/>
              <a:pPr/>
              <a:t>1</a:t>
            </a:fld>
            <a:endParaRPr lang="en-US"/>
          </a:p>
        </p:txBody>
      </p:sp>
    </p:spTree>
    <p:extLst>
      <p:ext uri="{BB962C8B-B14F-4D97-AF65-F5344CB8AC3E}">
        <p14:creationId xmlns:p14="http://schemas.microsoft.com/office/powerpoint/2010/main" xmlns="" val="267127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3</a:t>
            </a:fld>
            <a:endParaRPr lang="en-US"/>
          </a:p>
        </p:txBody>
      </p:sp>
    </p:spTree>
    <p:extLst>
      <p:ext uri="{BB962C8B-B14F-4D97-AF65-F5344CB8AC3E}">
        <p14:creationId xmlns:p14="http://schemas.microsoft.com/office/powerpoint/2010/main" xmlns="" val="90085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want to</a:t>
            </a:r>
            <a:r>
              <a:rPr lang="en-US" baseline="0" dirty="0" smtClean="0"/>
              <a:t> add language about PQI,PPR,PPV, PDI</a:t>
            </a:r>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5</a:t>
            </a:fld>
            <a:endParaRPr lang="en-US"/>
          </a:p>
        </p:txBody>
      </p:sp>
    </p:spTree>
    <p:extLst>
      <p:ext uri="{BB962C8B-B14F-4D97-AF65-F5344CB8AC3E}">
        <p14:creationId xmlns:p14="http://schemas.microsoft.com/office/powerpoint/2010/main" xmlns="" val="390443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9</a:t>
            </a:fld>
            <a:endParaRPr lang="en-US"/>
          </a:p>
        </p:txBody>
      </p:sp>
    </p:spTree>
    <p:extLst>
      <p:ext uri="{BB962C8B-B14F-4D97-AF65-F5344CB8AC3E}">
        <p14:creationId xmlns:p14="http://schemas.microsoft.com/office/powerpoint/2010/main" xmlns="" val="419450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to drive selection of projects</a:t>
            </a:r>
            <a:endParaRPr lang="en-US" dirty="0"/>
          </a:p>
        </p:txBody>
      </p:sp>
      <p:sp>
        <p:nvSpPr>
          <p:cNvPr id="4" name="Slide Number Placeholder 3"/>
          <p:cNvSpPr>
            <a:spLocks noGrp="1"/>
          </p:cNvSpPr>
          <p:nvPr>
            <p:ph type="sldNum" sz="quarter" idx="10"/>
          </p:nvPr>
        </p:nvSpPr>
        <p:spPr/>
        <p:txBody>
          <a:bodyPr/>
          <a:lstStyle/>
          <a:p>
            <a:fld id="{C79D69A6-B26D-4F67-A02C-6342DB415C5D}" type="slidenum">
              <a:rPr lang="en-US" smtClean="0"/>
              <a:pPr/>
              <a:t>10</a:t>
            </a:fld>
            <a:endParaRPr lang="en-US"/>
          </a:p>
        </p:txBody>
      </p:sp>
    </p:spTree>
    <p:extLst>
      <p:ext uri="{BB962C8B-B14F-4D97-AF65-F5344CB8AC3E}">
        <p14:creationId xmlns:p14="http://schemas.microsoft.com/office/powerpoint/2010/main" xmlns="" val="54125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3BAC9-48D8-45C2-8441-1CED581739C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164921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C2417-9080-4BE8-897E-3A4B9F4C32C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3669719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BPHC-BC-Back.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4722106"/>
            <a:ext cx="7772400" cy="823368"/>
          </a:xfrm>
        </p:spPr>
        <p:txBody>
          <a:bodyPr>
            <a:normAutofit/>
          </a:bodyPr>
          <a:lstStyle>
            <a:lvl1pPr algn="ctr">
              <a:defRPr sz="4000">
                <a:solidFill>
                  <a:srgbClr val="D2C828"/>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624031"/>
            <a:ext cx="6400800" cy="608166"/>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xmlns="" val="206356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793"/>
            <a:ext cx="1132871" cy="182563"/>
          </a:xfrm>
          <a:prstGeom prst="rect">
            <a:avLst/>
          </a:prstGeom>
        </p:spPr>
        <p:txBody>
          <a:bodyPr/>
          <a:lstStyle>
            <a:lvl1pPr>
              <a:defRPr sz="1200"/>
            </a:lvl1pPr>
          </a:lstStyle>
          <a:p>
            <a:fld id="{C01ECC0A-87C8-A745-BFF2-BAEAF82D0EE7}" type="datetimeFigureOut">
              <a:rPr lang="en-US" smtClean="0"/>
              <a:pPr/>
              <a:t>6/10/2015</a:t>
            </a:fld>
            <a:endParaRPr lang="en-US" dirty="0"/>
          </a:p>
        </p:txBody>
      </p:sp>
      <p:sp>
        <p:nvSpPr>
          <p:cNvPr id="4" name="Footer Placeholder 3"/>
          <p:cNvSpPr>
            <a:spLocks noGrp="1"/>
          </p:cNvSpPr>
          <p:nvPr>
            <p:ph type="ftr" sz="quarter" idx="11"/>
          </p:nvPr>
        </p:nvSpPr>
        <p:spPr>
          <a:xfrm>
            <a:off x="4559808" y="6356350"/>
            <a:ext cx="2895600" cy="365125"/>
          </a:xfrm>
          <a:prstGeom prst="rect">
            <a:avLst/>
          </a:prstGeom>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25001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092131046"/>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68660940"/>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6337273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4932890"/>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48373505"/>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xmlns="" val="2662838717"/>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99518164"/>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33673601"/>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21012279"/>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53312"/>
            <a:ext cx="8229600" cy="4354613"/>
          </a:xfrm>
        </p:spPr>
        <p:txBody>
          <a:bodyPr>
            <a:normAutofit/>
          </a:bodyPr>
          <a:lstStyle>
            <a:lvl1pPr marL="228600" indent="-228600">
              <a:buFont typeface="Wingdings" pitchFamily="2" charset="2"/>
              <a:buChar cha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06D849-1187-F24F-8261-E6211F3F0369}" type="slidenum">
              <a:rPr lang="en-US" smtClean="0"/>
              <a:pPr/>
              <a:t>‹#›</a:t>
            </a:fld>
            <a:endParaRPr lang="en-US" dirty="0"/>
          </a:p>
        </p:txBody>
      </p:sp>
    </p:spTree>
    <p:extLst>
      <p:ext uri="{BB962C8B-B14F-4D97-AF65-F5344CB8AC3E}">
        <p14:creationId xmlns:p14="http://schemas.microsoft.com/office/powerpoint/2010/main" xmlns="" val="2092793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684189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1594942"/>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793245298"/>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96936360"/>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527603628"/>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7513" y="1344613"/>
            <a:ext cx="4079875"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44613"/>
            <a:ext cx="4079875"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2494521"/>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21080196"/>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64864044"/>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7069612"/>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2590279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7" name="Rectangle 6"/>
          <p:cNvSpPr/>
          <p:nvPr userDrawn="1"/>
        </p:nvSpPr>
        <p:spPr>
          <a:xfrm>
            <a:off x="0" y="5788153"/>
            <a:ext cx="9144000" cy="10698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611733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12" name="Picture 11" descr="SBH Logo.png"/>
          <p:cNvPicPr>
            <a:picLocks noChangeAspect="1"/>
          </p:cNvPicPr>
          <p:nvPr userDrawn="1"/>
        </p:nvPicPr>
        <p:blipFill>
          <a:blip r:embed="rId2"/>
          <a:stretch>
            <a:fillRect/>
          </a:stretch>
        </p:blipFill>
        <p:spPr>
          <a:xfrm>
            <a:off x="7873438" y="6279184"/>
            <a:ext cx="803424" cy="500665"/>
          </a:xfrm>
          <a:prstGeom prst="rect">
            <a:avLst/>
          </a:prstGeom>
        </p:spPr>
      </p:pic>
      <p:pic>
        <p:nvPicPr>
          <p:cNvPr id="14" name="Picture 13" descr="BPHC-Logo-Left.png"/>
          <p:cNvPicPr>
            <a:picLocks noChangeAspect="1"/>
          </p:cNvPicPr>
          <p:nvPr userDrawn="1"/>
        </p:nvPicPr>
        <p:blipFill>
          <a:blip r:embed="rId3"/>
          <a:stretch>
            <a:fillRect/>
          </a:stretch>
        </p:blipFill>
        <p:spPr>
          <a:xfrm>
            <a:off x="284607" y="6172200"/>
            <a:ext cx="3600450" cy="685800"/>
          </a:xfrm>
          <a:prstGeom prst="rect">
            <a:avLst/>
          </a:prstGeom>
        </p:spPr>
      </p:pic>
      <p:sp>
        <p:nvSpPr>
          <p:cNvPr id="15" name="Content Placeholder 2"/>
          <p:cNvSpPr>
            <a:spLocks noGrp="1"/>
          </p:cNvSpPr>
          <p:nvPr>
            <p:ph idx="1"/>
          </p:nvPr>
        </p:nvSpPr>
        <p:spPr>
          <a:xfrm>
            <a:off x="457200" y="1353312"/>
            <a:ext cx="8229600" cy="4354613"/>
          </a:xfrm>
        </p:spPr>
        <p:txBody>
          <a:bodyPr>
            <a:normAutofit/>
          </a:bodyPr>
          <a:lstStyle>
            <a:lvl1pPr marL="228600" indent="-228600">
              <a:buFont typeface="Wingdings" pitchFamily="2" charset="2"/>
              <a:buChar cha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42908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90840641"/>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342900"/>
            <a:ext cx="2078038" cy="570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513" y="342900"/>
            <a:ext cx="6081712"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42186603"/>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7" name="Rectangle 6"/>
          <p:cNvSpPr/>
          <p:nvPr userDrawn="1"/>
        </p:nvSpPr>
        <p:spPr>
          <a:xfrm>
            <a:off x="0" y="5788153"/>
            <a:ext cx="9144000" cy="10698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57200" y="611733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12" name="Picture 11" descr="SBH Logo.png"/>
          <p:cNvPicPr>
            <a:picLocks noChangeAspect="1"/>
          </p:cNvPicPr>
          <p:nvPr userDrawn="1"/>
        </p:nvPicPr>
        <p:blipFill>
          <a:blip r:embed="rId2"/>
          <a:stretch>
            <a:fillRect/>
          </a:stretch>
        </p:blipFill>
        <p:spPr>
          <a:xfrm>
            <a:off x="7873438" y="6279184"/>
            <a:ext cx="803424" cy="500665"/>
          </a:xfrm>
          <a:prstGeom prst="rect">
            <a:avLst/>
          </a:prstGeom>
        </p:spPr>
      </p:pic>
      <p:pic>
        <p:nvPicPr>
          <p:cNvPr id="14" name="Picture 13" descr="BPHC-Logo-Left.png"/>
          <p:cNvPicPr>
            <a:picLocks noChangeAspect="1"/>
          </p:cNvPicPr>
          <p:nvPr userDrawn="1"/>
        </p:nvPicPr>
        <p:blipFill>
          <a:blip r:embed="rId3"/>
          <a:stretch>
            <a:fillRect/>
          </a:stretch>
        </p:blipFill>
        <p:spPr>
          <a:xfrm>
            <a:off x="284607" y="6172200"/>
            <a:ext cx="3600450" cy="685800"/>
          </a:xfrm>
          <a:prstGeom prst="rect">
            <a:avLst/>
          </a:prstGeom>
        </p:spPr>
      </p:pic>
      <p:sp>
        <p:nvSpPr>
          <p:cNvPr id="15" name="Content Placeholder 2"/>
          <p:cNvSpPr>
            <a:spLocks noGrp="1"/>
          </p:cNvSpPr>
          <p:nvPr>
            <p:ph idx="1"/>
          </p:nvPr>
        </p:nvSpPr>
        <p:spPr>
          <a:xfrm>
            <a:off x="457200" y="1536192"/>
            <a:ext cx="8229600" cy="4171733"/>
          </a:xfrm>
          <a:solidFill>
            <a:schemeClr val="bg2"/>
          </a:solidFill>
        </p:spPr>
        <p:txBody>
          <a:bodyPr>
            <a:normAutofit/>
          </a:bodyPr>
          <a:lstStyle>
            <a:lvl1pPr marL="347663" indent="-228600">
              <a:buFont typeface="Wingdings" pitchFamily="2" charset="2"/>
              <a:buChar char="§"/>
              <a:defRPr sz="1800"/>
            </a:lvl1pPr>
            <a:lvl2pPr marL="576263" indent="-228600">
              <a:defRPr sz="1800"/>
            </a:lvl2pPr>
            <a:lvl3pPr marL="804863" indent="-228600">
              <a:defRPr sz="1800"/>
            </a:lvl3pPr>
            <a:lvl4pPr marL="1143000" indent="-228600">
              <a:defRPr sz="1800"/>
            </a:lvl4pPr>
            <a:lvl5pPr marL="1371600" indent="-2286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1"/>
          </p:nvPr>
        </p:nvSpPr>
        <p:spPr>
          <a:xfrm>
            <a:off x="457200" y="997077"/>
            <a:ext cx="8220075" cy="383667"/>
          </a:xfrm>
        </p:spPr>
        <p:txBody>
          <a:bodyPr/>
          <a:lstStyle>
            <a:lvl1pPr>
              <a:buNone/>
              <a:defRPr sz="1800"/>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284439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2728"/>
            <a:ext cx="4038600" cy="4379975"/>
          </a:xfrm>
          <a:solidFill>
            <a:schemeClr val="bg2"/>
          </a:solidFill>
        </p:spPr>
        <p:txBody>
          <a:bodyPr>
            <a:normAutofit/>
          </a:bodyPr>
          <a:lstStyle>
            <a:lvl1pPr marL="342900" indent="-223838">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C06D849-1187-F24F-8261-E6211F3F0369}" type="slidenum">
              <a:rPr lang="en-US" smtClean="0"/>
              <a:pPr/>
              <a:t>‹#›</a:t>
            </a:fld>
            <a:endParaRPr lang="en-US"/>
          </a:p>
        </p:txBody>
      </p:sp>
      <p:sp>
        <p:nvSpPr>
          <p:cNvPr id="6" name="Content Placeholder 2"/>
          <p:cNvSpPr>
            <a:spLocks noGrp="1"/>
          </p:cNvSpPr>
          <p:nvPr>
            <p:ph sz="half" idx="13"/>
          </p:nvPr>
        </p:nvSpPr>
        <p:spPr>
          <a:xfrm>
            <a:off x="4737160" y="1248156"/>
            <a:ext cx="4038600" cy="4379975"/>
          </a:xfrm>
          <a:solidFill>
            <a:schemeClr val="bg2"/>
          </a:solidFill>
        </p:spPr>
        <p:txBody>
          <a:bodyPr>
            <a:normAutofit/>
          </a:bodyPr>
          <a:lstStyle>
            <a:lvl1pPr marL="342900" indent="-223838">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9079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C06D849-1187-F24F-8261-E6211F3F0369}" type="slidenum">
              <a:rPr lang="en-US" smtClean="0"/>
              <a:pPr/>
              <a:t>‹#›</a:t>
            </a:fld>
            <a:endParaRPr lang="en-US" dirty="0"/>
          </a:p>
        </p:txBody>
      </p:sp>
      <p:sp>
        <p:nvSpPr>
          <p:cNvPr id="6" name="Title 1"/>
          <p:cNvSpPr>
            <a:spLocks noGrp="1"/>
          </p:cNvSpPr>
          <p:nvPr>
            <p:ph type="title" hasCustomPrompt="1"/>
          </p:nvPr>
        </p:nvSpPr>
        <p:spPr>
          <a:xfrm>
            <a:off x="457200" y="274638"/>
            <a:ext cx="8229600" cy="648906"/>
          </a:xfrm>
        </p:spPr>
        <p:txBody>
          <a:bodyPr/>
          <a:lstStyle>
            <a:lvl1pPr>
              <a:defRPr/>
            </a:lvl1pPr>
          </a:lstStyle>
          <a:p>
            <a:r>
              <a:rPr lang="en-US" dirty="0" smtClean="0"/>
              <a:t>Agenda</a:t>
            </a:r>
            <a:endParaRPr lang="en-US" dirty="0"/>
          </a:p>
        </p:txBody>
      </p:sp>
      <p:cxnSp>
        <p:nvCxnSpPr>
          <p:cNvPr id="8" name="Straight Connector 7"/>
          <p:cNvCxnSpPr/>
          <p:nvPr userDrawn="1"/>
        </p:nvCxnSpPr>
        <p:spPr>
          <a:xfrm>
            <a:off x="566928" y="1613916"/>
            <a:ext cx="0" cy="3935348"/>
          </a:xfrm>
          <a:prstGeom prst="line">
            <a:avLst/>
          </a:prstGeom>
          <a:ln w="2540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719328" y="1613916"/>
            <a:ext cx="0" cy="3935348"/>
          </a:xfrm>
          <a:prstGeom prst="line">
            <a:avLst/>
          </a:prstGeom>
          <a:ln w="2540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819722" y="163277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19" name="Text Placeholder 17"/>
          <p:cNvSpPr>
            <a:spLocks noGrp="1"/>
          </p:cNvSpPr>
          <p:nvPr>
            <p:ph type="body" sz="quarter" idx="12"/>
          </p:nvPr>
        </p:nvSpPr>
        <p:spPr>
          <a:xfrm>
            <a:off x="819722" y="297831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0" name="Text Placeholder 17"/>
          <p:cNvSpPr>
            <a:spLocks noGrp="1"/>
          </p:cNvSpPr>
          <p:nvPr>
            <p:ph type="body" sz="quarter" idx="13"/>
          </p:nvPr>
        </p:nvSpPr>
        <p:spPr>
          <a:xfrm>
            <a:off x="819722" y="230554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1" name="Text Placeholder 17"/>
          <p:cNvSpPr>
            <a:spLocks noGrp="1"/>
          </p:cNvSpPr>
          <p:nvPr>
            <p:ph type="body" sz="quarter" idx="14"/>
          </p:nvPr>
        </p:nvSpPr>
        <p:spPr>
          <a:xfrm>
            <a:off x="819722" y="3651086"/>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2" name="Text Placeholder 17"/>
          <p:cNvSpPr>
            <a:spLocks noGrp="1"/>
          </p:cNvSpPr>
          <p:nvPr>
            <p:ph type="body" sz="quarter" idx="15"/>
          </p:nvPr>
        </p:nvSpPr>
        <p:spPr>
          <a:xfrm>
            <a:off x="819722" y="4996624"/>
            <a:ext cx="7702550" cy="552640"/>
          </a:xfrm>
        </p:spPr>
        <p:txBody>
          <a:bodyPr>
            <a:normAutofit/>
          </a:bodyPr>
          <a:lstStyle>
            <a:lvl1pPr>
              <a:buNone/>
              <a:defRPr sz="2400"/>
            </a:lvl1pPr>
          </a:lstStyle>
          <a:p>
            <a:pPr lvl="0"/>
            <a:r>
              <a:rPr lang="en-US" dirty="0" smtClean="0"/>
              <a:t>Click to edit Master text styles</a:t>
            </a:r>
            <a:endParaRPr lang="en-US" dirty="0"/>
          </a:p>
        </p:txBody>
      </p:sp>
      <p:sp>
        <p:nvSpPr>
          <p:cNvPr id="23" name="Text Placeholder 17"/>
          <p:cNvSpPr>
            <a:spLocks noGrp="1"/>
          </p:cNvSpPr>
          <p:nvPr>
            <p:ph type="body" sz="quarter" idx="16"/>
          </p:nvPr>
        </p:nvSpPr>
        <p:spPr>
          <a:xfrm>
            <a:off x="819722" y="4323856"/>
            <a:ext cx="7702550" cy="552640"/>
          </a:xfrm>
        </p:spPr>
        <p:txBody>
          <a:bodyPr>
            <a:normAutofit/>
          </a:bodyPr>
          <a:lstStyle>
            <a:lvl1pPr>
              <a:buNone/>
              <a:defRPr sz="2400"/>
            </a:lvl1pPr>
          </a:lstStyle>
          <a:p>
            <a:pPr lvl="0"/>
            <a:r>
              <a:rPr lang="en-US" dirty="0" smtClean="0"/>
              <a:t>Click to edit Master text styles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5936"/>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1574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36508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C06D849-1187-F24F-8261-E6211F3F0369}" type="slidenum">
              <a:rPr lang="en-US" smtClean="0"/>
              <a:pPr/>
              <a:t>‹#›</a:t>
            </a:fld>
            <a:endParaRPr lang="en-US"/>
          </a:p>
        </p:txBody>
      </p:sp>
    </p:spTree>
    <p:extLst>
      <p:ext uri="{BB962C8B-B14F-4D97-AF65-F5344CB8AC3E}">
        <p14:creationId xmlns:p14="http://schemas.microsoft.com/office/powerpoint/2010/main" xmlns="" val="71386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PHC-BC-Back2.png"/>
          <p:cNvPicPr>
            <a:picLocks noChangeAspect="1"/>
          </p:cNvPicPr>
          <p:nvPr userDrawn="1"/>
        </p:nvPicPr>
        <p:blipFill>
          <a:blip r:embed="rId1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648906"/>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304"/>
            <a:ext cx="8229600" cy="4418621"/>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75760" y="0"/>
            <a:ext cx="368240" cy="283654"/>
          </a:xfrm>
          <a:prstGeom prst="rect">
            <a:avLst/>
          </a:prstGeom>
        </p:spPr>
        <p:txBody>
          <a:bodyPr vert="horz" lIns="91440" tIns="45720" rIns="91440" bIns="45720" rtlCol="0" anchor="ctr"/>
          <a:lstStyle>
            <a:lvl1pPr algn="r">
              <a:defRPr sz="1100">
                <a:solidFill>
                  <a:srgbClr val="002E6D"/>
                </a:solidFill>
                <a:latin typeface="Times"/>
                <a:cs typeface="Times"/>
              </a:defRPr>
            </a:lvl1pPr>
          </a:lstStyle>
          <a:p>
            <a:fld id="{EC06D849-1187-F24F-8261-E6211F3F0369}" type="slidenum">
              <a:rPr lang="en-US" smtClean="0"/>
              <a:pPr/>
              <a:t>‹#›</a:t>
            </a:fld>
            <a:endParaRPr lang="en-US" dirty="0"/>
          </a:p>
        </p:txBody>
      </p:sp>
      <p:cxnSp>
        <p:nvCxnSpPr>
          <p:cNvPr id="9" name="Straight Connector 8"/>
          <p:cNvCxnSpPr/>
          <p:nvPr userDrawn="1"/>
        </p:nvCxnSpPr>
        <p:spPr>
          <a:xfrm>
            <a:off x="457200" y="996696"/>
            <a:ext cx="8229600" cy="0"/>
          </a:xfrm>
          <a:prstGeom prst="line">
            <a:avLst/>
          </a:prstGeom>
          <a:ln w="158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089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2" r:id="rId6"/>
    <p:sldLayoutId id="2147483662" r:id="rId7"/>
    <p:sldLayoutId id="2147483651" r:id="rId8"/>
    <p:sldLayoutId id="2147483653" r:id="rId9"/>
    <p:sldLayoutId id="2147483654" r:id="rId10"/>
  </p:sldLayoutIdLst>
  <p:txStyles>
    <p:titleStyle>
      <a:lvl1pPr algn="l" defTabSz="457200" rtl="0" eaLnBrk="1" latinLnBrk="0" hangingPunct="1">
        <a:spcBef>
          <a:spcPct val="0"/>
        </a:spcBef>
        <a:buNone/>
        <a:defRPr sz="3600" kern="1200">
          <a:solidFill>
            <a:srgbClr val="002E6D"/>
          </a:solidFill>
          <a:latin typeface="Times"/>
          <a:ea typeface="+mj-ea"/>
          <a:cs typeface="Times"/>
        </a:defRPr>
      </a:lvl1pPr>
    </p:titleStyle>
    <p:bodyStyle>
      <a:lvl1pPr marL="342900" indent="-342900" algn="l" defTabSz="457200" rtl="0" eaLnBrk="1" latinLnBrk="0" hangingPunct="1">
        <a:spcBef>
          <a:spcPct val="20000"/>
        </a:spcBef>
        <a:buFont typeface="Arial"/>
        <a:buChar char="•"/>
        <a:defRPr sz="3200" kern="1200">
          <a:solidFill>
            <a:srgbClr val="002E6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2E6D"/>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2E6D"/>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2E6D"/>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E6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15925" y="358775"/>
            <a:ext cx="79660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1" tIns="45681" rIns="91361" bIns="45681" numCol="1" anchor="b"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15925" y="1344613"/>
            <a:ext cx="8450263"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1" tIns="0" rIns="91361" bIns="456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Text Box 13"/>
          <p:cNvSpPr txBox="1">
            <a:spLocks noChangeArrowheads="1"/>
          </p:cNvSpPr>
          <p:nvPr/>
        </p:nvSpPr>
        <p:spPr bwMode="auto">
          <a:xfrm>
            <a:off x="8575675" y="595313"/>
            <a:ext cx="241300" cy="223837"/>
          </a:xfrm>
          <a:prstGeom prst="rect">
            <a:avLst/>
          </a:prstGeom>
          <a:solidFill>
            <a:schemeClr val="tx2"/>
          </a:solidFill>
          <a:ln>
            <a:noFill/>
          </a:ln>
          <a:extLst/>
        </p:spPr>
        <p:txBody>
          <a:bodyPr wrap="none" lIns="0" tIns="0" rIns="0" bIns="0" anchor="ctr" anchorCtr="1"/>
          <a:lstStyle>
            <a:lvl1pPr defTabSz="646113">
              <a:defRPr sz="900">
                <a:solidFill>
                  <a:schemeClr val="tx1"/>
                </a:solidFill>
                <a:latin typeface="Arial" pitchFamily="34" charset="0"/>
                <a:ea typeface="MS PGothic" pitchFamily="34" charset="-128"/>
              </a:defRPr>
            </a:lvl1pPr>
            <a:lvl2pPr marL="742950" indent="-285750" defTabSz="646113">
              <a:defRPr sz="900">
                <a:solidFill>
                  <a:schemeClr val="tx1"/>
                </a:solidFill>
                <a:latin typeface="Arial" pitchFamily="34" charset="0"/>
                <a:ea typeface="MS PGothic" pitchFamily="34" charset="-128"/>
              </a:defRPr>
            </a:lvl2pPr>
            <a:lvl3pPr marL="1143000" indent="-228600" defTabSz="646113">
              <a:defRPr sz="900">
                <a:solidFill>
                  <a:schemeClr val="tx1"/>
                </a:solidFill>
                <a:latin typeface="Arial" pitchFamily="34" charset="0"/>
                <a:ea typeface="MS PGothic" pitchFamily="34" charset="-128"/>
              </a:defRPr>
            </a:lvl3pPr>
            <a:lvl4pPr marL="1600200" indent="-228600" defTabSz="646113">
              <a:defRPr sz="900">
                <a:solidFill>
                  <a:schemeClr val="tx1"/>
                </a:solidFill>
                <a:latin typeface="Arial" pitchFamily="34" charset="0"/>
                <a:ea typeface="MS PGothic" pitchFamily="34" charset="-128"/>
              </a:defRPr>
            </a:lvl4pPr>
            <a:lvl5pPr marL="2057400" indent="-228600" defTabSz="646113">
              <a:defRPr sz="900">
                <a:solidFill>
                  <a:schemeClr val="tx1"/>
                </a:solidFill>
                <a:latin typeface="Arial" pitchFamily="34" charset="0"/>
                <a:ea typeface="MS PGothic" pitchFamily="34" charset="-128"/>
              </a:defRPr>
            </a:lvl5pPr>
            <a:lvl6pPr marL="25146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6pPr>
            <a:lvl7pPr marL="29718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7pPr>
            <a:lvl8pPr marL="34290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8pPr>
            <a:lvl9pPr marL="38862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9pPr>
          </a:lstStyle>
          <a:p>
            <a:pPr algn="ctr" fontAlgn="base">
              <a:spcBef>
                <a:spcPct val="50000"/>
              </a:spcBef>
              <a:spcAft>
                <a:spcPct val="90000"/>
              </a:spcAft>
              <a:buClr>
                <a:srgbClr val="B2B2B2"/>
              </a:buClr>
              <a:buSzPct val="80000"/>
              <a:buFont typeface="Arial" pitchFamily="34" charset="0"/>
              <a:buNone/>
              <a:defRPr/>
            </a:pPr>
            <a:fld id="{8E3F3B86-98C9-4D4E-8820-530481685DC2}" type="slidenum">
              <a:rPr lang="en-US" sz="1000">
                <a:solidFill>
                  <a:srgbClr val="FFFFFF"/>
                </a:solidFill>
                <a:latin typeface="Franklin Gothic Medium" pitchFamily="34" charset="0"/>
                <a:cs typeface="Arial" pitchFamily="34" charset="0"/>
              </a:rPr>
              <a:pPr algn="ctr" fontAlgn="base">
                <a:spcBef>
                  <a:spcPct val="50000"/>
                </a:spcBef>
                <a:spcAft>
                  <a:spcPct val="90000"/>
                </a:spcAft>
                <a:buClr>
                  <a:srgbClr val="B2B2B2"/>
                </a:buClr>
                <a:buSzPct val="80000"/>
                <a:buFont typeface="Arial" pitchFamily="34" charset="0"/>
                <a:buNone/>
                <a:defRPr/>
              </a:pPr>
              <a:t>‹#›</a:t>
            </a:fld>
            <a:endParaRPr lang="en-US" sz="1000" dirty="0">
              <a:solidFill>
                <a:srgbClr val="FFFFFF"/>
              </a:solidFill>
              <a:latin typeface="Franklin Gothic Medium" pitchFamily="34" charset="0"/>
              <a:cs typeface="Arial" pitchFamily="34" charset="0"/>
            </a:endParaRPr>
          </a:p>
        </p:txBody>
      </p:sp>
      <p:sp>
        <p:nvSpPr>
          <p:cNvPr id="4101"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xmlns="">
                <a:noFill/>
              </a14:hiddenFill>
            </a:ext>
          </a:extLst>
        </p:spPr>
        <p:txBody>
          <a:bodyPr lIns="96661" tIns="48331" rIns="96661" bIns="48331"/>
          <a:lstStyle/>
          <a:p>
            <a:pPr defTabSz="914400" fontAlgn="base">
              <a:spcBef>
                <a:spcPct val="0"/>
              </a:spcBef>
              <a:spcAft>
                <a:spcPct val="0"/>
              </a:spcAft>
            </a:pPr>
            <a:endParaRPr lang="en-US" dirty="0">
              <a:solidFill>
                <a:srgbClr val="000000"/>
              </a:solidFill>
              <a:latin typeface="Calibri" pitchFamily="34" charset="0"/>
              <a:cs typeface="Arial" pitchFamily="34" charset="0"/>
            </a:endParaRPr>
          </a:p>
        </p:txBody>
      </p:sp>
      <p:pic>
        <p:nvPicPr>
          <p:cNvPr id="9" name="Picture 2" descr="image001"/>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2700" y="6172200"/>
            <a:ext cx="2581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2229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5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2500" b="1">
          <a:solidFill>
            <a:schemeClr val="tx1"/>
          </a:solidFill>
          <a:latin typeface="Calibri" charset="0"/>
          <a:ea typeface="MS PGothic" pitchFamily="34" charset="-128"/>
          <a:cs typeface="MS PGothic" charset="0"/>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pitchFamily="34" charset="0"/>
        <a:defRPr>
          <a:solidFill>
            <a:schemeClr val="tx1"/>
          </a:solidFill>
          <a:latin typeface="+mn-lt"/>
          <a:ea typeface="MS PGothic" pitchFamily="34" charset="-128"/>
          <a:cs typeface="MS PGothic" charset="0"/>
        </a:defRPr>
      </a:lvl1pPr>
      <a:lvl2pPr marL="354013" indent="-150813" algn="l" rtl="0" eaLnBrk="0" fontAlgn="base" hangingPunct="0">
        <a:spcBef>
          <a:spcPct val="0"/>
        </a:spcBef>
        <a:spcAft>
          <a:spcPct val="50000"/>
        </a:spcAft>
        <a:buClr>
          <a:schemeClr val="tx2"/>
        </a:buClr>
        <a:buFont typeface="Wingdings" pitchFamily="2" charset="2"/>
        <a:buChar char="§"/>
        <a:defRPr sz="1400">
          <a:solidFill>
            <a:schemeClr val="tx1"/>
          </a:solidFill>
          <a:latin typeface="+mn-lt"/>
          <a:ea typeface="MS PGothic" pitchFamily="34" charset="-128"/>
          <a:cs typeface="MS PGothic" charset="0"/>
        </a:defRPr>
      </a:lvl2pPr>
      <a:lvl3pPr marL="668338" indent="-152400" algn="l" rtl="0" eaLnBrk="0" fontAlgn="base" hangingPunct="0">
        <a:spcBef>
          <a:spcPct val="0"/>
        </a:spcBef>
        <a:spcAft>
          <a:spcPct val="50000"/>
        </a:spcAft>
        <a:buClr>
          <a:schemeClr val="accent2"/>
        </a:buClr>
        <a:buFont typeface="Arial" pitchFamily="34" charset="0"/>
        <a:buChar char="–"/>
        <a:defRPr sz="1400">
          <a:solidFill>
            <a:schemeClr val="tx1"/>
          </a:solidFill>
          <a:latin typeface="+mn-lt"/>
          <a:ea typeface="MS PGothic" pitchFamily="34" charset="-128"/>
          <a:cs typeface="MS PGothic" charset="0"/>
        </a:defRPr>
      </a:lvl3pPr>
      <a:lvl4pPr marL="971550" indent="-157163" algn="l" rtl="0" eaLnBrk="0" fontAlgn="base" hangingPunct="0">
        <a:spcBef>
          <a:spcPct val="0"/>
        </a:spcBef>
        <a:spcAft>
          <a:spcPct val="50000"/>
        </a:spcAft>
        <a:buClr>
          <a:schemeClr val="hlink"/>
        </a:buClr>
        <a:buFont typeface="Arial" pitchFamily="34" charset="0"/>
        <a:buChar char="»"/>
        <a:defRPr sz="1400">
          <a:solidFill>
            <a:schemeClr val="tx1"/>
          </a:solidFill>
          <a:latin typeface="+mn-lt"/>
          <a:ea typeface="MS PGothic" pitchFamily="34" charset="-128"/>
          <a:cs typeface="MS PGothic" charset="0"/>
        </a:defRPr>
      </a:lvl4pPr>
      <a:lvl5pPr marL="1230313" indent="-155575" algn="l" rtl="0" eaLnBrk="0" fontAlgn="base" hangingPunct="0">
        <a:spcBef>
          <a:spcPct val="0"/>
        </a:spcBef>
        <a:spcAft>
          <a:spcPct val="50000"/>
        </a:spcAft>
        <a:buClr>
          <a:schemeClr val="accent1"/>
        </a:buClr>
        <a:buFont typeface="Arial" pitchFamily="34" charset="0"/>
        <a:buChar char="&gt;"/>
        <a:defRPr sz="1400">
          <a:solidFill>
            <a:schemeClr val="tx1"/>
          </a:solidFill>
          <a:latin typeface="+mn-lt"/>
          <a:ea typeface="MS PGothic" pitchFamily="34" charset="-128"/>
          <a:cs typeface="MS PGothic" charset="0"/>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17513" y="342900"/>
            <a:ext cx="796448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417513" y="1344613"/>
            <a:ext cx="8312150" cy="470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2" tIns="0" rIns="91382" bIns="45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Text Box 13"/>
          <p:cNvSpPr txBox="1">
            <a:spLocks noChangeArrowheads="1"/>
          </p:cNvSpPr>
          <p:nvPr/>
        </p:nvSpPr>
        <p:spPr bwMode="auto">
          <a:xfrm>
            <a:off x="8564563" y="646113"/>
            <a:ext cx="165100" cy="160337"/>
          </a:xfrm>
          <a:prstGeom prst="rect">
            <a:avLst/>
          </a:prstGeom>
          <a:solidFill>
            <a:schemeClr val="tx2"/>
          </a:solidFill>
          <a:ln w="9525" algn="ctr">
            <a:noFill/>
            <a:miter lim="800000"/>
            <a:headEnd/>
            <a:tailEnd/>
          </a:ln>
        </p:spPr>
        <p:txBody>
          <a:bodyPr wrap="none" lIns="0" tIns="0" rIns="0" bIns="0" anchor="ctr" anchorCtr="1"/>
          <a:lstStyle>
            <a:lvl1pPr defTabSz="646113">
              <a:defRPr>
                <a:solidFill>
                  <a:schemeClr val="tx1"/>
                </a:solidFill>
                <a:latin typeface="Arial" charset="0"/>
              </a:defRPr>
            </a:lvl1pPr>
            <a:lvl2pPr marL="742950" indent="-285750" defTabSz="646113">
              <a:defRPr>
                <a:solidFill>
                  <a:schemeClr val="tx1"/>
                </a:solidFill>
                <a:latin typeface="Arial" charset="0"/>
              </a:defRPr>
            </a:lvl2pPr>
            <a:lvl3pPr marL="1143000" indent="-228600" defTabSz="646113">
              <a:defRPr>
                <a:solidFill>
                  <a:schemeClr val="tx1"/>
                </a:solidFill>
                <a:latin typeface="Arial" charset="0"/>
              </a:defRPr>
            </a:lvl3pPr>
            <a:lvl4pPr marL="1600200" indent="-228600" defTabSz="646113">
              <a:defRPr>
                <a:solidFill>
                  <a:schemeClr val="tx1"/>
                </a:solidFill>
                <a:latin typeface="Arial" charset="0"/>
              </a:defRPr>
            </a:lvl4pPr>
            <a:lvl5pPr marL="2057400" indent="-228600" defTabSz="646113">
              <a:defRPr>
                <a:solidFill>
                  <a:schemeClr val="tx1"/>
                </a:solidFill>
                <a:latin typeface="Arial" charset="0"/>
              </a:defRPr>
            </a:lvl5pPr>
            <a:lvl6pPr marL="2514600" indent="-228600" defTabSz="646113" fontAlgn="base">
              <a:spcBef>
                <a:spcPct val="0"/>
              </a:spcBef>
              <a:spcAft>
                <a:spcPct val="0"/>
              </a:spcAft>
              <a:defRPr>
                <a:solidFill>
                  <a:schemeClr val="tx1"/>
                </a:solidFill>
                <a:latin typeface="Arial" charset="0"/>
              </a:defRPr>
            </a:lvl6pPr>
            <a:lvl7pPr marL="2971800" indent="-228600" defTabSz="646113" fontAlgn="base">
              <a:spcBef>
                <a:spcPct val="0"/>
              </a:spcBef>
              <a:spcAft>
                <a:spcPct val="0"/>
              </a:spcAft>
              <a:defRPr>
                <a:solidFill>
                  <a:schemeClr val="tx1"/>
                </a:solidFill>
                <a:latin typeface="Arial" charset="0"/>
              </a:defRPr>
            </a:lvl7pPr>
            <a:lvl8pPr marL="3429000" indent="-228600" defTabSz="646113" fontAlgn="base">
              <a:spcBef>
                <a:spcPct val="0"/>
              </a:spcBef>
              <a:spcAft>
                <a:spcPct val="0"/>
              </a:spcAft>
              <a:defRPr>
                <a:solidFill>
                  <a:schemeClr val="tx1"/>
                </a:solidFill>
                <a:latin typeface="Arial" charset="0"/>
              </a:defRPr>
            </a:lvl8pPr>
            <a:lvl9pPr marL="3886200" indent="-228600" defTabSz="646113" fontAlgn="base">
              <a:spcBef>
                <a:spcPct val="0"/>
              </a:spcBef>
              <a:spcAft>
                <a:spcPct val="0"/>
              </a:spcAft>
              <a:defRPr>
                <a:solidFill>
                  <a:schemeClr val="tx1"/>
                </a:solidFill>
                <a:latin typeface="Arial" charset="0"/>
              </a:defRPr>
            </a:lvl9pPr>
          </a:lstStyle>
          <a:p>
            <a:pPr algn="ctr" fontAlgn="base">
              <a:spcBef>
                <a:spcPct val="50000"/>
              </a:spcBef>
              <a:spcAft>
                <a:spcPct val="90000"/>
              </a:spcAft>
              <a:buClr>
                <a:srgbClr val="B2B2B2"/>
              </a:buClr>
              <a:buSzPct val="80000"/>
              <a:buFont typeface="Arial" charset="0"/>
              <a:buNone/>
              <a:defRPr/>
            </a:pPr>
            <a:fld id="{FF9193B8-2FB4-43E2-8A53-F449B39EC3DD}" type="slidenum">
              <a:rPr lang="en-US" sz="900" smtClean="0">
                <a:solidFill>
                  <a:srgbClr val="FFFFFF"/>
                </a:solidFill>
                <a:latin typeface="Franklin Gothic Medium" pitchFamily="34" charset="0"/>
                <a:cs typeface="Times New Roman" pitchFamily="18" charset="0"/>
              </a:rPr>
              <a:pPr algn="ctr" fontAlgn="base">
                <a:spcBef>
                  <a:spcPct val="50000"/>
                </a:spcBef>
                <a:spcAft>
                  <a:spcPct val="90000"/>
                </a:spcAft>
                <a:buClr>
                  <a:srgbClr val="B2B2B2"/>
                </a:buClr>
                <a:buSzPct val="80000"/>
                <a:buFont typeface="Arial" charset="0"/>
                <a:buNone/>
                <a:defRPr/>
              </a:pPr>
              <a:t>‹#›</a:t>
            </a:fld>
            <a:endParaRPr lang="en-US" sz="900" dirty="0" smtClean="0">
              <a:solidFill>
                <a:srgbClr val="FFFFFF"/>
              </a:solidFill>
              <a:latin typeface="Franklin Gothic Medium" pitchFamily="34" charset="0"/>
              <a:cs typeface="Times New Roman" pitchFamily="18" charset="0"/>
            </a:endParaRPr>
          </a:p>
        </p:txBody>
      </p:sp>
      <p:sp>
        <p:nvSpPr>
          <p:cNvPr id="3077" name="Line 12"/>
          <p:cNvSpPr>
            <a:spLocks noChangeShapeType="1"/>
          </p:cNvSpPr>
          <p:nvPr/>
        </p:nvSpPr>
        <p:spPr bwMode="auto">
          <a:xfrm>
            <a:off x="417513" y="806450"/>
            <a:ext cx="8312150" cy="0"/>
          </a:xfrm>
          <a:prstGeom prst="line">
            <a:avLst/>
          </a:prstGeom>
          <a:noFill/>
          <a:ln w="25400">
            <a:solidFill>
              <a:schemeClr val="tx2"/>
            </a:solidFill>
            <a:round/>
            <a:headEnd/>
            <a:tailEnd/>
          </a:ln>
          <a:extLst>
            <a:ext uri="{909E8E84-426E-40DD-AFC4-6F175D3DCCD1}">
              <a14:hiddenFill xmlns:a14="http://schemas.microsoft.com/office/drawing/2010/main" xmlns="">
                <a:noFill/>
              </a14:hiddenFill>
            </a:ext>
          </a:extLst>
        </p:spPr>
        <p:txBody>
          <a:bodyPr lIns="96661" tIns="48331" rIns="96661" bIns="48331"/>
          <a:lstStyle/>
          <a:p>
            <a:pPr defTabSz="914400" fontAlgn="base">
              <a:spcBef>
                <a:spcPct val="0"/>
              </a:spcBef>
              <a:spcAft>
                <a:spcPct val="0"/>
              </a:spcAft>
            </a:pPr>
            <a:endParaRPr lang="en-US" sz="1400" b="1" dirty="0">
              <a:solidFill>
                <a:srgbClr val="000000"/>
              </a:solidFill>
              <a:cs typeface="Arial" pitchFamily="34" charset="0"/>
            </a:endParaRPr>
          </a:p>
        </p:txBody>
      </p:sp>
      <p:pic>
        <p:nvPicPr>
          <p:cNvPr id="6" name="Picture 2" descr="image001"/>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2700" y="6172200"/>
            <a:ext cx="25812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2791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fade/>
  </p:transition>
  <p:timing>
    <p:tnLst>
      <p:par>
        <p:cTn id="1" dur="indefinite" restart="never" nodeType="tmRoot"/>
      </p:par>
    </p:tnLst>
  </p:timing>
  <p:hf sldNum="0" hd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p:titleStyle>
    <p:bodyStyle>
      <a:lvl1pPr marL="307975" indent="-307975" algn="l" rtl="0" eaLnBrk="0" fontAlgn="base" hangingPunct="0">
        <a:spcBef>
          <a:spcPct val="0"/>
        </a:spcBef>
        <a:spcAft>
          <a:spcPct val="10000"/>
        </a:spcAft>
        <a:buClr>
          <a:schemeClr val="tx1"/>
        </a:buClr>
        <a:buFont typeface="Wingdings" pitchFamily="2" charset="2"/>
        <a:buChar char="§"/>
        <a:defRPr sz="2200">
          <a:solidFill>
            <a:schemeClr val="tx1"/>
          </a:solidFill>
          <a:latin typeface="+mn-lt"/>
          <a:ea typeface="+mn-ea"/>
          <a:cs typeface="+mn-cs"/>
        </a:defRPr>
      </a:lvl1pPr>
      <a:lvl2pPr marL="635000" indent="-212725" algn="l" rtl="0" eaLnBrk="0" fontAlgn="base" hangingPunct="0">
        <a:spcBef>
          <a:spcPct val="0"/>
        </a:spcBef>
        <a:spcAft>
          <a:spcPct val="10000"/>
        </a:spcAft>
        <a:buClr>
          <a:schemeClr val="tx1"/>
        </a:buClr>
        <a:buFont typeface="Arial" charset="0"/>
        <a:buChar char="−"/>
        <a:defRPr sz="2800">
          <a:solidFill>
            <a:schemeClr val="tx1"/>
          </a:solidFill>
          <a:latin typeface="+mn-lt"/>
        </a:defRPr>
      </a:lvl2pPr>
      <a:lvl3pPr marL="1028700" indent="-279400" algn="l" rtl="0" eaLnBrk="0" fontAlgn="base" hangingPunct="0">
        <a:spcBef>
          <a:spcPct val="0"/>
        </a:spcBef>
        <a:spcAft>
          <a:spcPct val="10000"/>
        </a:spcAft>
        <a:buClr>
          <a:schemeClr val="tx1"/>
        </a:buClr>
        <a:buChar char="•"/>
        <a:defRPr sz="1600">
          <a:solidFill>
            <a:schemeClr val="tx1"/>
          </a:solidFill>
          <a:latin typeface="+mn-lt"/>
        </a:defRPr>
      </a:lvl3pPr>
      <a:lvl4pPr marL="1300163" indent="-157163" algn="l" rtl="0" eaLnBrk="0" fontAlgn="base" hangingPunct="0">
        <a:spcBef>
          <a:spcPct val="0"/>
        </a:spcBef>
        <a:spcAft>
          <a:spcPct val="10000"/>
        </a:spcAft>
        <a:buClr>
          <a:schemeClr val="tx1"/>
        </a:buClr>
        <a:buFont typeface="Arial" charset="0"/>
        <a:buChar char="»"/>
        <a:defRPr sz="1400">
          <a:solidFill>
            <a:schemeClr val="tx1"/>
          </a:solidFill>
          <a:latin typeface="+mn-lt"/>
        </a:defRPr>
      </a:lvl4pPr>
      <a:lvl5pPr marL="1570038" indent="-155575" algn="l" rtl="0" eaLnBrk="0" fontAlgn="base" hangingPunct="0">
        <a:spcBef>
          <a:spcPct val="0"/>
        </a:spcBef>
        <a:spcAft>
          <a:spcPct val="10000"/>
        </a:spcAft>
        <a:buClr>
          <a:schemeClr val="tx1"/>
        </a:buClr>
        <a:buFont typeface="Arial" charset="0"/>
        <a:buChar char="&gt;"/>
        <a:defRPr sz="1400">
          <a:solidFill>
            <a:schemeClr val="tx1"/>
          </a:solidFill>
          <a:latin typeface="+mn-lt"/>
        </a:defRPr>
      </a:lvl5pPr>
      <a:lvl6pPr marL="2027238" indent="-155575" algn="l" rtl="0" fontAlgn="base">
        <a:spcBef>
          <a:spcPct val="0"/>
        </a:spcBef>
        <a:spcAft>
          <a:spcPct val="10000"/>
        </a:spcAft>
        <a:buClr>
          <a:schemeClr val="tx1"/>
        </a:buClr>
        <a:buFont typeface="Arial" charset="0"/>
        <a:buChar char="&gt;"/>
        <a:defRPr sz="1400">
          <a:solidFill>
            <a:schemeClr val="tx1"/>
          </a:solidFill>
          <a:latin typeface="+mn-lt"/>
        </a:defRPr>
      </a:lvl6pPr>
      <a:lvl7pPr marL="2484438" indent="-155575" algn="l" rtl="0" fontAlgn="base">
        <a:spcBef>
          <a:spcPct val="0"/>
        </a:spcBef>
        <a:spcAft>
          <a:spcPct val="10000"/>
        </a:spcAft>
        <a:buClr>
          <a:schemeClr val="tx1"/>
        </a:buClr>
        <a:buFont typeface="Arial" charset="0"/>
        <a:buChar char="&gt;"/>
        <a:defRPr sz="1400">
          <a:solidFill>
            <a:schemeClr val="tx1"/>
          </a:solidFill>
          <a:latin typeface="+mn-lt"/>
        </a:defRPr>
      </a:lvl7pPr>
      <a:lvl8pPr marL="2941638" indent="-155575" algn="l" rtl="0" fontAlgn="base">
        <a:spcBef>
          <a:spcPct val="0"/>
        </a:spcBef>
        <a:spcAft>
          <a:spcPct val="10000"/>
        </a:spcAft>
        <a:buClr>
          <a:schemeClr val="tx1"/>
        </a:buClr>
        <a:buFont typeface="Arial" charset="0"/>
        <a:buChar char="&gt;"/>
        <a:defRPr sz="1400">
          <a:solidFill>
            <a:schemeClr val="tx1"/>
          </a:solidFill>
          <a:latin typeface="+mn-lt"/>
        </a:defRPr>
      </a:lvl8pPr>
      <a:lvl9pPr marL="3398838" indent="-155575" algn="l" rtl="0" fontAlgn="base">
        <a:spcBef>
          <a:spcPct val="0"/>
        </a:spcBef>
        <a:spcAft>
          <a:spcPct val="10000"/>
        </a:spcAft>
        <a:buClr>
          <a:schemeClr val="tx1"/>
        </a:buClr>
        <a:buFont typeface="Arial"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www.bronxphc.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275" y="149225"/>
            <a:ext cx="8815388" cy="6556376"/>
          </a:xfrm>
          <a:prstGeom prst="rect">
            <a:avLst/>
          </a:prstGeom>
          <a:solidFill>
            <a:srgbClr val="F0EAE6"/>
          </a:solidFill>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ctrTitle"/>
          </p:nvPr>
        </p:nvSpPr>
        <p:spPr>
          <a:xfrm>
            <a:off x="296863" y="1945859"/>
            <a:ext cx="8686800" cy="1470025"/>
          </a:xfrm>
        </p:spPr>
        <p:txBody>
          <a:bodyPr>
            <a:noAutofit/>
          </a:bodyPr>
          <a:lstStyle/>
          <a:p>
            <a:r>
              <a:rPr lang="en-US" sz="4800" b="1" dirty="0" smtClean="0">
                <a:solidFill>
                  <a:srgbClr val="002060"/>
                </a:solidFill>
              </a:rPr>
              <a:t>DSRIP Overview for SBH Physicians</a:t>
            </a:r>
            <a:br>
              <a:rPr lang="en-US" sz="4800" b="1" dirty="0" smtClean="0">
                <a:solidFill>
                  <a:srgbClr val="002060"/>
                </a:solidFill>
              </a:rPr>
            </a:br>
            <a:r>
              <a:rPr lang="en-US" sz="2800" b="1" dirty="0" smtClean="0">
                <a:solidFill>
                  <a:srgbClr val="002060"/>
                </a:solidFill>
              </a:rPr>
              <a:t>June 10</a:t>
            </a:r>
            <a:r>
              <a:rPr lang="en-US" sz="2800" b="1" baseline="30000" dirty="0" smtClean="0">
                <a:solidFill>
                  <a:srgbClr val="002060"/>
                </a:solidFill>
              </a:rPr>
              <a:t>th</a:t>
            </a:r>
            <a:r>
              <a:rPr lang="en-US" sz="2800" b="1" dirty="0" smtClean="0">
                <a:solidFill>
                  <a:srgbClr val="002060"/>
                </a:solidFill>
              </a:rPr>
              <a:t> 2015, 8-9 am</a:t>
            </a:r>
            <a:br>
              <a:rPr lang="en-US" sz="2800" b="1" dirty="0" smtClean="0">
                <a:solidFill>
                  <a:srgbClr val="002060"/>
                </a:solidFill>
              </a:rPr>
            </a:br>
            <a:r>
              <a:rPr lang="en-US" sz="2800" b="1" dirty="0" smtClean="0">
                <a:solidFill>
                  <a:srgbClr val="002060"/>
                </a:solidFill>
              </a:rPr>
              <a:t>Braker Board Room</a:t>
            </a:r>
            <a:endParaRPr lang="en-US" sz="2800" b="1" dirty="0">
              <a:solidFill>
                <a:srgbClr val="002060"/>
              </a:solidFill>
            </a:endParaRPr>
          </a:p>
        </p:txBody>
      </p:sp>
      <p:pic>
        <p:nvPicPr>
          <p:cNvPr id="6" name="Picture 5" descr="SBH Logo.png"/>
          <p:cNvPicPr>
            <a:picLocks noChangeAspect="1"/>
          </p:cNvPicPr>
          <p:nvPr/>
        </p:nvPicPr>
        <p:blipFill>
          <a:blip r:embed="rId3" cstate="print"/>
          <a:stretch>
            <a:fillRect/>
          </a:stretch>
        </p:blipFill>
        <p:spPr>
          <a:xfrm>
            <a:off x="7772400" y="5943600"/>
            <a:ext cx="1143000" cy="712277"/>
          </a:xfrm>
          <a:prstGeom prst="rect">
            <a:avLst/>
          </a:prstGeom>
        </p:spPr>
      </p:pic>
      <p:pic>
        <p:nvPicPr>
          <p:cNvPr id="7" name="Picture 6" descr="BPHC-Logo-Left.png"/>
          <p:cNvPicPr>
            <a:picLocks noChangeAspect="1"/>
          </p:cNvPicPr>
          <p:nvPr/>
        </p:nvPicPr>
        <p:blipFill>
          <a:blip r:embed="rId4"/>
          <a:stretch>
            <a:fillRect/>
          </a:stretch>
        </p:blipFill>
        <p:spPr>
          <a:xfrm>
            <a:off x="228600" y="5943600"/>
            <a:ext cx="3600450" cy="685800"/>
          </a:xfrm>
          <a:prstGeom prst="rect">
            <a:avLst/>
          </a:prstGeom>
        </p:spPr>
      </p:pic>
    </p:spTree>
    <p:extLst>
      <p:ext uri="{BB962C8B-B14F-4D97-AF65-F5344CB8AC3E}">
        <p14:creationId xmlns:p14="http://schemas.microsoft.com/office/powerpoint/2010/main" xmlns="" val="31734812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729274"/>
            <a:ext cx="3810000" cy="1092607"/>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Among the Medicaid population, </a:t>
            </a:r>
            <a:r>
              <a:rPr lang="en-US" sz="1300" b="1" i="1" dirty="0">
                <a:latin typeface="Helvetica" pitchFamily="34" charset="0"/>
                <a:cs typeface="Helvetica" pitchFamily="34" charset="0"/>
              </a:rPr>
              <a:t>the Bronx ranks highest among all boroughs in NYC in the rate of potentially preventable inpatient admissions</a:t>
            </a:r>
            <a:r>
              <a:rPr lang="en-US" sz="1300" i="1" dirty="0">
                <a:latin typeface="Helvetica" pitchFamily="34" charset="0"/>
                <a:cs typeface="Helvetica" pitchFamily="34" charset="0"/>
              </a:rPr>
              <a:t>, including for chronic conditions </a:t>
            </a:r>
            <a:r>
              <a:rPr lang="en-US" sz="1300" i="1" dirty="0" smtClean="0">
                <a:latin typeface="Helvetica" pitchFamily="34" charset="0"/>
                <a:cs typeface="Helvetica" pitchFamily="34" charset="0"/>
              </a:rPr>
              <a:t>overall.</a:t>
            </a:r>
            <a:endParaRPr lang="en-US" sz="1300" i="1" dirty="0">
              <a:latin typeface="Helvetica" pitchFamily="34" charset="0"/>
              <a:cs typeface="Helvetica" pitchFamily="34" charset="0"/>
            </a:endParaRPr>
          </a:p>
        </p:txBody>
      </p:sp>
      <p:sp>
        <p:nvSpPr>
          <p:cNvPr id="3" name="Rectangle 2"/>
          <p:cNvSpPr/>
          <p:nvPr/>
        </p:nvSpPr>
        <p:spPr>
          <a:xfrm>
            <a:off x="361951" y="1870946"/>
            <a:ext cx="3905250" cy="1692771"/>
          </a:xfrm>
          <a:prstGeom prst="rect">
            <a:avLst/>
          </a:prstGeom>
        </p:spPr>
        <p:txBody>
          <a:bodyPr wrap="square">
            <a:spAutoFit/>
          </a:bodyPr>
          <a:lstStyle/>
          <a:p>
            <a:pPr marL="285750" indent="-285750">
              <a:buFont typeface="Arial" panose="020B0604020202020204" pitchFamily="34" charset="0"/>
              <a:buChar char="•"/>
            </a:pPr>
            <a:r>
              <a:rPr lang="en-US" sz="1300" i="1" dirty="0" smtClean="0">
                <a:latin typeface="Helvetica" pitchFamily="34" charset="0"/>
                <a:cs typeface="Helvetica" pitchFamily="34" charset="0"/>
              </a:rPr>
              <a:t>The Bronx is </a:t>
            </a:r>
            <a:r>
              <a:rPr lang="en-US" sz="1300" i="1" dirty="0">
                <a:latin typeface="Helvetica" pitchFamily="34" charset="0"/>
                <a:cs typeface="Helvetica" pitchFamily="34" charset="0"/>
              </a:rPr>
              <a:t>the </a:t>
            </a:r>
            <a:r>
              <a:rPr lang="en-US" sz="1300" b="1" i="1" dirty="0">
                <a:latin typeface="Helvetica" pitchFamily="34" charset="0"/>
                <a:cs typeface="Helvetica" pitchFamily="34" charset="0"/>
              </a:rPr>
              <a:t>least healthy county in New York </a:t>
            </a:r>
            <a:r>
              <a:rPr lang="en-US" sz="1300" b="1" i="1" dirty="0" smtClean="0">
                <a:latin typeface="Helvetica" pitchFamily="34" charset="0"/>
                <a:cs typeface="Helvetica" pitchFamily="34" charset="0"/>
              </a:rPr>
              <a:t>State </a:t>
            </a:r>
            <a:r>
              <a:rPr lang="en-US" sz="1300" i="1" dirty="0" smtClean="0">
                <a:latin typeface="Helvetica" pitchFamily="34" charset="0"/>
                <a:cs typeface="Helvetica" pitchFamily="34" charset="0"/>
              </a:rPr>
              <a:t>with high </a:t>
            </a:r>
            <a:r>
              <a:rPr lang="en-US" sz="1300" i="1" dirty="0">
                <a:latin typeface="Helvetica" pitchFamily="34" charset="0"/>
                <a:cs typeface="Helvetica" pitchFamily="34" charset="0"/>
              </a:rPr>
              <a:t>rates of chronic disease </a:t>
            </a:r>
            <a:r>
              <a:rPr lang="en-US" sz="1300" i="1" dirty="0" smtClean="0">
                <a:latin typeface="Helvetica" pitchFamily="34" charset="0"/>
                <a:cs typeface="Helvetica" pitchFamily="34" charset="0"/>
              </a:rPr>
              <a:t>such as:</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Diabetes</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Cardiovascular disease</a:t>
            </a:r>
          </a:p>
          <a:p>
            <a:pPr marL="742950" lvl="1" indent="-285750">
              <a:buFont typeface="Arial" panose="020B0604020202020204" pitchFamily="34" charset="0"/>
              <a:buChar char="•"/>
            </a:pPr>
            <a:r>
              <a:rPr lang="en-US" sz="1300" i="1" dirty="0" smtClean="0">
                <a:latin typeface="Helvetica" pitchFamily="34" charset="0"/>
                <a:cs typeface="Helvetica" pitchFamily="34" charset="0"/>
              </a:rPr>
              <a:t>Respiratory </a:t>
            </a:r>
            <a:r>
              <a:rPr lang="en-US" sz="1300" i="1" dirty="0">
                <a:latin typeface="Helvetica" pitchFamily="34" charset="0"/>
                <a:cs typeface="Helvetica" pitchFamily="34" charset="0"/>
              </a:rPr>
              <a:t>disease including </a:t>
            </a:r>
            <a:r>
              <a:rPr lang="en-US" sz="1300" i="1" dirty="0" smtClean="0">
                <a:latin typeface="Helvetica" pitchFamily="34" charset="0"/>
                <a:cs typeface="Helvetica" pitchFamily="34" charset="0"/>
              </a:rPr>
              <a:t>asthma/</a:t>
            </a:r>
            <a:r>
              <a:rPr lang="en-US" sz="1300" i="1" dirty="0" err="1" smtClean="0">
                <a:latin typeface="Helvetica" pitchFamily="34" charset="0"/>
                <a:cs typeface="Helvetica" pitchFamily="34" charset="0"/>
              </a:rPr>
              <a:t>COPD</a:t>
            </a:r>
            <a:endParaRPr lang="en-US" sz="1300" i="1" dirty="0">
              <a:latin typeface="Helvetica" pitchFamily="34" charset="0"/>
              <a:cs typeface="Helvetica" pitchFamily="34" charset="0"/>
            </a:endParaRPr>
          </a:p>
          <a:p>
            <a:pPr marL="742950" lvl="1" indent="-285750">
              <a:buFont typeface="Arial" panose="020B0604020202020204" pitchFamily="34" charset="0"/>
              <a:buChar char="•"/>
            </a:pPr>
            <a:r>
              <a:rPr lang="en-US" sz="1300" i="1" dirty="0" smtClean="0">
                <a:latin typeface="Helvetica" pitchFamily="34" charset="0"/>
                <a:cs typeface="Helvetica" pitchFamily="34" charset="0"/>
              </a:rPr>
              <a:t>Cancer </a:t>
            </a:r>
            <a:r>
              <a:rPr lang="en-US" sz="1300" i="1" dirty="0">
                <a:latin typeface="Helvetica" pitchFamily="34" charset="0"/>
                <a:cs typeface="Helvetica" pitchFamily="34" charset="0"/>
              </a:rPr>
              <a:t>and high rates of obesity</a:t>
            </a:r>
          </a:p>
        </p:txBody>
      </p:sp>
      <p:sp>
        <p:nvSpPr>
          <p:cNvPr id="4" name="Rectangle 3"/>
          <p:cNvSpPr/>
          <p:nvPr/>
        </p:nvSpPr>
        <p:spPr bwMode="auto">
          <a:xfrm>
            <a:off x="361951" y="1437972"/>
            <a:ext cx="3905250" cy="381000"/>
          </a:xfrm>
          <a:prstGeom prst="rect">
            <a:avLst/>
          </a:prstGeom>
          <a:solidFill>
            <a:srgbClr val="2D5C8B"/>
          </a:solidFill>
          <a:ln w="25400" cap="flat" cmpd="sng" algn="ctr">
            <a:solidFill>
              <a:srgbClr val="FFC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smtClean="0">
                <a:solidFill>
                  <a:schemeClr val="bg1"/>
                </a:solidFill>
                <a:latin typeface="Helvetica" pitchFamily="34" charset="0"/>
                <a:cs typeface="Helvetica" pitchFamily="34" charset="0"/>
              </a:rPr>
              <a:t>Health in the Bronx</a:t>
            </a:r>
            <a:endParaRPr kumimoji="0" lang="en-US" sz="1600" b="1" i="0" u="none" strike="noStrike" cap="none" normalizeH="0" baseline="0" dirty="0">
              <a:ln>
                <a:noFill/>
              </a:ln>
              <a:solidFill>
                <a:schemeClr val="bg1"/>
              </a:solidFill>
              <a:effectLst/>
              <a:latin typeface="Helvetica" pitchFamily="34" charset="0"/>
              <a:cs typeface="Helvetica" pitchFamily="34" charset="0"/>
            </a:endParaRPr>
          </a:p>
        </p:txBody>
      </p:sp>
      <p:sp>
        <p:nvSpPr>
          <p:cNvPr id="5" name="Rectangle 4"/>
          <p:cNvSpPr/>
          <p:nvPr/>
        </p:nvSpPr>
        <p:spPr>
          <a:xfrm>
            <a:off x="381000" y="317543"/>
            <a:ext cx="8305800" cy="584775"/>
          </a:xfrm>
          <a:prstGeom prst="rect">
            <a:avLst/>
          </a:prstGeom>
        </p:spPr>
        <p:txBody>
          <a:bodyPr wrap="square">
            <a:spAutoFit/>
          </a:bodyPr>
          <a:lstStyle/>
          <a:p>
            <a:pPr eaLnBrk="0" fontAlgn="base" hangingPunct="0">
              <a:spcBef>
                <a:spcPct val="0"/>
              </a:spcBef>
              <a:spcAft>
                <a:spcPct val="0"/>
              </a:spcAft>
              <a:defRPr/>
            </a:pPr>
            <a:r>
              <a:rPr lang="en-US" sz="3200" dirty="0" smtClean="0">
                <a:solidFill>
                  <a:srgbClr val="002060"/>
                </a:solidFill>
                <a:latin typeface="Times" pitchFamily="18" charset="0"/>
                <a:ea typeface="ＭＳ Ｐゴシック" pitchFamily="34" charset="-128"/>
                <a:cs typeface="Times" pitchFamily="18" charset="0"/>
              </a:rPr>
              <a:t>Community Needs Assessment (CNA) </a:t>
            </a:r>
            <a:r>
              <a:rPr lang="en-US" sz="3200" dirty="0">
                <a:solidFill>
                  <a:srgbClr val="002060"/>
                </a:solidFill>
                <a:latin typeface="Times" pitchFamily="18" charset="0"/>
                <a:ea typeface="ＭＳ Ｐゴシック" pitchFamily="34" charset="-128"/>
                <a:cs typeface="Times" pitchFamily="18" charset="0"/>
              </a:rPr>
              <a:t>Highlights</a:t>
            </a:r>
          </a:p>
        </p:txBody>
      </p:sp>
      <p:sp>
        <p:nvSpPr>
          <p:cNvPr id="6" name="Rectangle 5"/>
          <p:cNvSpPr/>
          <p:nvPr/>
        </p:nvSpPr>
        <p:spPr bwMode="auto">
          <a:xfrm>
            <a:off x="4743451" y="1437972"/>
            <a:ext cx="3962400" cy="381000"/>
          </a:xfrm>
          <a:prstGeom prst="rect">
            <a:avLst/>
          </a:prstGeom>
          <a:solidFill>
            <a:srgbClr val="2D5C8B"/>
          </a:solid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Helvetica" pitchFamily="34" charset="0"/>
                <a:cs typeface="Helvetica" pitchFamily="34" charset="0"/>
              </a:rPr>
              <a:t>Socioeconomic</a:t>
            </a:r>
            <a:r>
              <a:rPr kumimoji="0" lang="en-US" sz="1600" b="1" i="0" u="none" strike="noStrike" cap="none" normalizeH="0" dirty="0" smtClean="0">
                <a:ln>
                  <a:noFill/>
                </a:ln>
                <a:solidFill>
                  <a:schemeClr val="bg1"/>
                </a:solidFill>
                <a:effectLst/>
                <a:latin typeface="Helvetica" pitchFamily="34" charset="0"/>
                <a:cs typeface="Helvetica" pitchFamily="34" charset="0"/>
              </a:rPr>
              <a:t> Factors </a:t>
            </a:r>
            <a:endParaRPr kumimoji="0" lang="en-US" sz="1600" b="1" i="0" u="none" strike="noStrike" cap="none" normalizeH="0" baseline="0" dirty="0">
              <a:ln>
                <a:noFill/>
              </a:ln>
              <a:solidFill>
                <a:schemeClr val="bg1"/>
              </a:solidFill>
              <a:effectLst/>
              <a:latin typeface="Helvetica" pitchFamily="34" charset="0"/>
              <a:cs typeface="Helvetica" pitchFamily="34" charset="0"/>
            </a:endParaRPr>
          </a:p>
        </p:txBody>
      </p:sp>
      <p:sp>
        <p:nvSpPr>
          <p:cNvPr id="7" name="Rectangle 6"/>
          <p:cNvSpPr/>
          <p:nvPr/>
        </p:nvSpPr>
        <p:spPr>
          <a:xfrm>
            <a:off x="4743451" y="1900442"/>
            <a:ext cx="3962400" cy="492443"/>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The Bronx </a:t>
            </a:r>
            <a:r>
              <a:rPr lang="en-US" sz="1300" i="1" dirty="0" smtClean="0">
                <a:latin typeface="Helvetica" pitchFamily="34" charset="0"/>
                <a:cs typeface="Helvetica" pitchFamily="34" charset="0"/>
              </a:rPr>
              <a:t>outpaces </a:t>
            </a:r>
            <a:r>
              <a:rPr lang="en-US" sz="1300" i="1" dirty="0">
                <a:latin typeface="Helvetica" pitchFamily="34" charset="0"/>
                <a:cs typeface="Helvetica" pitchFamily="34" charset="0"/>
              </a:rPr>
              <a:t>NYC overall in </a:t>
            </a:r>
            <a:r>
              <a:rPr lang="en-US" sz="1300" b="1" i="1" dirty="0">
                <a:latin typeface="Helvetica" pitchFamily="34" charset="0"/>
                <a:cs typeface="Helvetica" pitchFamily="34" charset="0"/>
              </a:rPr>
              <a:t>household poverty and low educational </a:t>
            </a:r>
            <a:r>
              <a:rPr lang="en-US" sz="1300" b="1" i="1" dirty="0" smtClean="0">
                <a:latin typeface="Helvetica" pitchFamily="34" charset="0"/>
                <a:cs typeface="Helvetica" pitchFamily="34" charset="0"/>
              </a:rPr>
              <a:t>attainment.</a:t>
            </a:r>
            <a:endParaRPr lang="en-US" sz="1300" b="1" i="1" dirty="0">
              <a:latin typeface="Helvetica" pitchFamily="34" charset="0"/>
              <a:cs typeface="Helvetica" pitchFamily="34" charset="0"/>
            </a:endParaRPr>
          </a:p>
        </p:txBody>
      </p:sp>
      <p:sp>
        <p:nvSpPr>
          <p:cNvPr id="9" name="Rectangle 8"/>
          <p:cNvSpPr/>
          <p:nvPr/>
        </p:nvSpPr>
        <p:spPr>
          <a:xfrm>
            <a:off x="4743451" y="2533557"/>
            <a:ext cx="3962400" cy="1492716"/>
          </a:xfrm>
          <a:prstGeom prst="rect">
            <a:avLst/>
          </a:prstGeom>
        </p:spPr>
        <p:txBody>
          <a:bodyPr wrap="square">
            <a:spAutoFit/>
          </a:bodyPr>
          <a:lstStyle/>
          <a:p>
            <a:pPr marL="285750" indent="-285750">
              <a:buFont typeface="Arial" panose="020B0604020202020204" pitchFamily="34" charset="0"/>
              <a:buChar char="•"/>
            </a:pPr>
            <a:r>
              <a:rPr lang="en-US" sz="1300" b="1" i="1" dirty="0">
                <a:latin typeface="Helvetica" pitchFamily="34" charset="0"/>
                <a:ea typeface="Calibri"/>
                <a:cs typeface="Helvetica" pitchFamily="34" charset="0"/>
              </a:rPr>
              <a:t>More than half of the Bronx population speaks a language other than English </a:t>
            </a:r>
            <a:r>
              <a:rPr lang="en-US" sz="1300" i="1" dirty="0">
                <a:latin typeface="Helvetica" pitchFamily="34" charset="0"/>
                <a:ea typeface="Calibri"/>
                <a:cs typeface="Helvetica" pitchFamily="34" charset="0"/>
              </a:rPr>
              <a:t>in the </a:t>
            </a:r>
            <a:r>
              <a:rPr lang="en-US" sz="1300" i="1" dirty="0" smtClean="0">
                <a:latin typeface="Helvetica" pitchFamily="34" charset="0"/>
                <a:ea typeface="Calibri"/>
                <a:cs typeface="Helvetica" pitchFamily="34" charset="0"/>
              </a:rPr>
              <a:t>home.</a:t>
            </a:r>
            <a:endParaRPr lang="en-US" sz="1300" i="1" dirty="0">
              <a:latin typeface="Helvetica" pitchFamily="34" charset="0"/>
              <a:ea typeface="Calibri"/>
              <a:cs typeface="Helvetica" pitchFamily="34" charset="0"/>
            </a:endParaRPr>
          </a:p>
          <a:p>
            <a:pPr marL="742950" lvl="1" indent="-285750">
              <a:buFont typeface="Arial" panose="020B0604020202020204" pitchFamily="34" charset="0"/>
              <a:buChar char="•"/>
            </a:pPr>
            <a:r>
              <a:rPr lang="en-US" sz="1300" i="1" dirty="0" smtClean="0">
                <a:latin typeface="Helvetica" pitchFamily="34" charset="0"/>
                <a:ea typeface="Calibri"/>
                <a:cs typeface="Helvetica" pitchFamily="34" charset="0"/>
              </a:rPr>
              <a:t>Many of these people are immigrants</a:t>
            </a:r>
            <a:r>
              <a:rPr lang="en-US" sz="1300" i="1" dirty="0">
                <a:latin typeface="Helvetica" pitchFamily="34" charset="0"/>
                <a:ea typeface="Calibri"/>
                <a:cs typeface="Helvetica" pitchFamily="34" charset="0"/>
              </a:rPr>
              <a:t>, presenting possible additional cultural and </a:t>
            </a:r>
            <a:r>
              <a:rPr lang="en-US" sz="1300" i="1" dirty="0" smtClean="0">
                <a:latin typeface="Helvetica" pitchFamily="34" charset="0"/>
                <a:ea typeface="Calibri"/>
                <a:cs typeface="Helvetica" pitchFamily="34" charset="0"/>
              </a:rPr>
              <a:t>legal challenges </a:t>
            </a:r>
            <a:r>
              <a:rPr lang="en-US" sz="1300" i="1" dirty="0">
                <a:latin typeface="Helvetica" pitchFamily="34" charset="0"/>
                <a:ea typeface="Calibri"/>
                <a:cs typeface="Helvetica" pitchFamily="34" charset="0"/>
              </a:rPr>
              <a:t>to health care </a:t>
            </a:r>
            <a:r>
              <a:rPr lang="en-US" sz="1300" i="1" dirty="0" smtClean="0">
                <a:latin typeface="Helvetica" pitchFamily="34" charset="0"/>
                <a:ea typeface="Calibri"/>
                <a:cs typeface="Helvetica" pitchFamily="34" charset="0"/>
              </a:rPr>
              <a:t>access.</a:t>
            </a:r>
            <a:endParaRPr lang="en-US" sz="1300" i="1" dirty="0">
              <a:latin typeface="Helvetica" pitchFamily="34" charset="0"/>
              <a:cs typeface="Helvetica" pitchFamily="34" charset="0"/>
            </a:endParaRPr>
          </a:p>
        </p:txBody>
      </p:sp>
      <p:sp>
        <p:nvSpPr>
          <p:cNvPr id="10" name="Rectangle 9"/>
          <p:cNvSpPr/>
          <p:nvPr/>
        </p:nvSpPr>
        <p:spPr>
          <a:xfrm>
            <a:off x="4743451" y="3914623"/>
            <a:ext cx="3962400" cy="1692771"/>
          </a:xfrm>
          <a:prstGeom prst="rect">
            <a:avLst/>
          </a:prstGeom>
        </p:spPr>
        <p:txBody>
          <a:bodyPr wrap="square">
            <a:spAutoFit/>
          </a:bodyPr>
          <a:lstStyle/>
          <a:p>
            <a:pPr marL="285750" indent="-285750">
              <a:buFont typeface="Arial" panose="020B0604020202020204" pitchFamily="34" charset="0"/>
              <a:buChar char="•"/>
            </a:pPr>
            <a:r>
              <a:rPr lang="en-US" sz="1300" i="1" dirty="0" smtClean="0">
                <a:latin typeface="Helvetica" pitchFamily="34" charset="0"/>
                <a:cs typeface="Helvetica" pitchFamily="34" charset="0"/>
              </a:rPr>
              <a:t>The </a:t>
            </a:r>
            <a:r>
              <a:rPr lang="en-US" sz="1300" b="1" i="1" dirty="0">
                <a:latin typeface="Helvetica" pitchFamily="34" charset="0"/>
                <a:cs typeface="Helvetica" pitchFamily="34" charset="0"/>
              </a:rPr>
              <a:t>link between depression and poverty </a:t>
            </a:r>
            <a:r>
              <a:rPr lang="en-US" sz="1300" i="1" dirty="0">
                <a:latin typeface="Helvetica" pitchFamily="34" charset="0"/>
                <a:cs typeface="Helvetica" pitchFamily="34" charset="0"/>
              </a:rPr>
              <a:t>was also particularly obvious, as people worried about jobs, housing, entitlements, and the safety of their streets. </a:t>
            </a:r>
            <a:endParaRPr lang="en-US" sz="1300" i="1" dirty="0" smtClean="0">
              <a:latin typeface="Helvetica" pitchFamily="34" charset="0"/>
              <a:cs typeface="Helvetica" pitchFamily="34" charset="0"/>
            </a:endParaRPr>
          </a:p>
          <a:p>
            <a:endParaRPr lang="en-US" sz="1300" i="1" dirty="0">
              <a:latin typeface="Helvetica" pitchFamily="34" charset="0"/>
              <a:cs typeface="Helvetica" pitchFamily="34" charset="0"/>
            </a:endParaRPr>
          </a:p>
          <a:p>
            <a:pPr marL="285750" indent="-285750">
              <a:buFont typeface="Arial" panose="020B0604020202020204" pitchFamily="34" charset="0"/>
              <a:buChar char="•"/>
            </a:pPr>
            <a:r>
              <a:rPr lang="en-US" sz="1300" i="1" dirty="0" smtClean="0">
                <a:latin typeface="Helvetica" pitchFamily="34" charset="0"/>
                <a:cs typeface="Helvetica" pitchFamily="34" charset="0"/>
              </a:rPr>
              <a:t>A </a:t>
            </a:r>
            <a:r>
              <a:rPr lang="en-US" sz="1300" b="1" i="1" dirty="0">
                <a:latin typeface="Helvetica" pitchFamily="34" charset="0"/>
                <a:cs typeface="Helvetica" pitchFamily="34" charset="0"/>
              </a:rPr>
              <a:t>dramatic indicator of poverty, </a:t>
            </a:r>
            <a:r>
              <a:rPr lang="en-US" sz="1300" i="1" dirty="0">
                <a:latin typeface="Helvetica" pitchFamily="34" charset="0"/>
                <a:cs typeface="Helvetica" pitchFamily="34" charset="0"/>
              </a:rPr>
              <a:t>with obvious health </a:t>
            </a:r>
            <a:r>
              <a:rPr lang="en-US" sz="1300" i="1" dirty="0" smtClean="0">
                <a:latin typeface="Helvetica" pitchFamily="34" charset="0"/>
                <a:cs typeface="Helvetica" pitchFamily="34" charset="0"/>
              </a:rPr>
              <a:t>implications </a:t>
            </a:r>
            <a:r>
              <a:rPr lang="en-US" sz="1300" b="1" i="1" dirty="0" smtClean="0">
                <a:latin typeface="Helvetica" pitchFamily="34" charset="0"/>
                <a:cs typeface="Helvetica" pitchFamily="34" charset="0"/>
              </a:rPr>
              <a:t>is </a:t>
            </a:r>
            <a:r>
              <a:rPr lang="en-US" sz="1300" b="1" i="1" dirty="0">
                <a:latin typeface="Helvetica" pitchFamily="34" charset="0"/>
                <a:cs typeface="Helvetica" pitchFamily="34" charset="0"/>
              </a:rPr>
              <a:t>food security</a:t>
            </a:r>
            <a:r>
              <a:rPr lang="en-US" sz="1300" i="1" dirty="0">
                <a:latin typeface="Helvetica" pitchFamily="34" charset="0"/>
                <a:cs typeface="Helvetica" pitchFamily="34" charset="0"/>
              </a:rPr>
              <a:t>, which was described by multiple respondents.  </a:t>
            </a:r>
          </a:p>
        </p:txBody>
      </p:sp>
      <p:sp>
        <p:nvSpPr>
          <p:cNvPr id="11" name="Rectangle 10"/>
          <p:cNvSpPr/>
          <p:nvPr/>
        </p:nvSpPr>
        <p:spPr>
          <a:xfrm>
            <a:off x="381000" y="4845238"/>
            <a:ext cx="3886201" cy="1292662"/>
          </a:xfrm>
          <a:prstGeom prst="rect">
            <a:avLst/>
          </a:prstGeom>
        </p:spPr>
        <p:txBody>
          <a:bodyPr wrap="square">
            <a:spAutoFit/>
          </a:bodyPr>
          <a:lstStyle/>
          <a:p>
            <a:pPr marL="285750" indent="-285750">
              <a:buFont typeface="Arial" panose="020B0604020202020204" pitchFamily="34" charset="0"/>
              <a:buChar char="•"/>
            </a:pPr>
            <a:r>
              <a:rPr lang="en-US" sz="1300" i="1" dirty="0">
                <a:latin typeface="Helvetica" pitchFamily="34" charset="0"/>
                <a:cs typeface="Helvetica" pitchFamily="34" charset="0"/>
              </a:rPr>
              <a:t>The costs incurred—in </a:t>
            </a:r>
            <a:r>
              <a:rPr lang="en-US" sz="1300" b="1" i="1" dirty="0">
                <a:latin typeface="Helvetica" pitchFamily="34" charset="0"/>
                <a:cs typeface="Helvetica" pitchFamily="34" charset="0"/>
              </a:rPr>
              <a:t>both time and money—for medical care </a:t>
            </a:r>
            <a:r>
              <a:rPr lang="en-US" sz="1300" b="1" i="1" dirty="0" smtClean="0">
                <a:latin typeface="Helvetica" pitchFamily="34" charset="0"/>
                <a:cs typeface="Helvetica" pitchFamily="34" charset="0"/>
              </a:rPr>
              <a:t>remain </a:t>
            </a:r>
            <a:r>
              <a:rPr lang="en-US" sz="1300" b="1" i="1" dirty="0">
                <a:latin typeface="Helvetica" pitchFamily="34" charset="0"/>
                <a:cs typeface="Helvetica" pitchFamily="34" charset="0"/>
              </a:rPr>
              <a:t>very problematic and </a:t>
            </a:r>
            <a:r>
              <a:rPr lang="en-US" sz="1300" b="1" i="1" dirty="0" smtClean="0">
                <a:latin typeface="Helvetica" pitchFamily="34" charset="0"/>
                <a:cs typeface="Helvetica" pitchFamily="34" charset="0"/>
              </a:rPr>
              <a:t>act </a:t>
            </a:r>
            <a:r>
              <a:rPr lang="en-US" sz="1300" b="1" i="1" dirty="0">
                <a:latin typeface="Helvetica" pitchFamily="34" charset="0"/>
                <a:cs typeface="Helvetica" pitchFamily="34" charset="0"/>
              </a:rPr>
              <a:t>as a barrier</a:t>
            </a:r>
            <a:r>
              <a:rPr lang="en-US" sz="1300" i="1" dirty="0">
                <a:latin typeface="Helvetica" pitchFamily="34" charset="0"/>
                <a:cs typeface="Helvetica" pitchFamily="34" charset="0"/>
              </a:rPr>
              <a:t> to effective use of prevention and disease management services from </a:t>
            </a:r>
            <a:r>
              <a:rPr lang="en-US" sz="1300" i="1" dirty="0" smtClean="0">
                <a:latin typeface="Helvetica" pitchFamily="34" charset="0"/>
                <a:cs typeface="Helvetica" pitchFamily="34" charset="0"/>
              </a:rPr>
              <a:t>the perspective </a:t>
            </a:r>
            <a:r>
              <a:rPr lang="en-US" sz="1300" i="1" dirty="0">
                <a:latin typeface="Helvetica" pitchFamily="34" charset="0"/>
                <a:cs typeface="Helvetica" pitchFamily="34" charset="0"/>
              </a:rPr>
              <a:t>of community members</a:t>
            </a:r>
            <a:r>
              <a:rPr lang="en-US" sz="1300" dirty="0">
                <a:latin typeface="Helvetica" pitchFamily="34" charset="0"/>
                <a:cs typeface="Helvetica" pitchFamily="34" charset="0"/>
              </a:rPr>
              <a:t>.</a:t>
            </a:r>
          </a:p>
        </p:txBody>
      </p:sp>
      <p:sp>
        <p:nvSpPr>
          <p:cNvPr id="17" name="Rectangle 16"/>
          <p:cNvSpPr/>
          <p:nvPr/>
        </p:nvSpPr>
        <p:spPr bwMode="auto">
          <a:xfrm>
            <a:off x="4743451" y="1909112"/>
            <a:ext cx="3962400" cy="4063986"/>
          </a:xfrm>
          <a:prstGeom prst="rect">
            <a:avLst/>
          </a:prstGeom>
          <a:no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Calibri" charset="0"/>
            </a:endParaRPr>
          </a:p>
        </p:txBody>
      </p:sp>
      <p:sp>
        <p:nvSpPr>
          <p:cNvPr id="18" name="Rectangle 17"/>
          <p:cNvSpPr/>
          <p:nvPr/>
        </p:nvSpPr>
        <p:spPr bwMode="auto">
          <a:xfrm>
            <a:off x="361951" y="1909112"/>
            <a:ext cx="3905250" cy="4167232"/>
          </a:xfrm>
          <a:prstGeom prst="rect">
            <a:avLst/>
          </a:prstGeom>
          <a:noFill/>
          <a:ln w="25400" cap="flat" cmpd="sng" algn="ctr">
            <a:solidFill>
              <a:schemeClr val="tx2">
                <a:lumMod val="60000"/>
                <a:lumOff val="40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Calibri" charset="0"/>
            </a:endParaRPr>
          </a:p>
        </p:txBody>
      </p:sp>
      <p:sp>
        <p:nvSpPr>
          <p:cNvPr id="8" name="Rectangle 7"/>
          <p:cNvSpPr/>
          <p:nvPr/>
        </p:nvSpPr>
        <p:spPr bwMode="auto">
          <a:xfrm>
            <a:off x="228600" y="990600"/>
            <a:ext cx="8610600" cy="381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Helvetica" pitchFamily="34" charset="0"/>
                <a:cs typeface="Helvetica" pitchFamily="34" charset="0"/>
              </a:rPr>
              <a:t>NYAM</a:t>
            </a:r>
            <a:r>
              <a:rPr kumimoji="0" lang="en-US" sz="1600" b="1" i="0" u="none" strike="noStrike" cap="none" normalizeH="0" baseline="0" dirty="0" smtClean="0">
                <a:ln>
                  <a:noFill/>
                </a:ln>
                <a:solidFill>
                  <a:schemeClr val="tx1"/>
                </a:solidFill>
                <a:effectLst/>
                <a:latin typeface="Helvetica" pitchFamily="34" charset="0"/>
                <a:cs typeface="Helvetica" pitchFamily="34" charset="0"/>
              </a:rPr>
              <a:t> completed</a:t>
            </a:r>
            <a:r>
              <a:rPr kumimoji="0" lang="en-US" sz="1600" b="1" i="0" u="none" strike="noStrike" cap="none" normalizeH="0" dirty="0" smtClean="0">
                <a:ln>
                  <a:noFill/>
                </a:ln>
                <a:solidFill>
                  <a:schemeClr val="tx1"/>
                </a:solidFill>
                <a:effectLst/>
                <a:latin typeface="Helvetica" pitchFamily="34" charset="0"/>
                <a:cs typeface="Helvetica" pitchFamily="34" charset="0"/>
              </a:rPr>
              <a:t> the Bronx-wide CNA in early October. </a:t>
            </a:r>
            <a:r>
              <a:rPr lang="en-US" sz="1600" b="1" dirty="0" smtClean="0">
                <a:latin typeface="Helvetica" pitchFamily="34" charset="0"/>
                <a:cs typeface="Helvetica" pitchFamily="34" charset="0"/>
              </a:rPr>
              <a:t>Key findings include…</a:t>
            </a:r>
            <a:r>
              <a:rPr kumimoji="0" lang="en-US" sz="1600" b="1" i="0" u="none" strike="noStrike" cap="none" normalizeH="0" dirty="0" smtClean="0">
                <a:ln>
                  <a:noFill/>
                </a:ln>
                <a:solidFill>
                  <a:schemeClr val="tx1"/>
                </a:solidFill>
                <a:effectLst/>
                <a:latin typeface="Helvetica" pitchFamily="34" charset="0"/>
                <a:cs typeface="Helvetica" pitchFamily="34" charset="0"/>
              </a:rPr>
              <a:t> </a:t>
            </a:r>
            <a:endParaRPr kumimoji="0" lang="en-US" sz="1600" b="1" i="0" u="none" strike="noStrike" cap="none" normalizeH="0" baseline="0" dirty="0">
              <a:ln>
                <a:noFill/>
              </a:ln>
              <a:solidFill>
                <a:schemeClr val="tx1"/>
              </a:solidFill>
              <a:effectLst/>
              <a:latin typeface="Helvetica" pitchFamily="34" charset="0"/>
              <a:cs typeface="Helvetica" pitchFamily="34" charset="0"/>
            </a:endParaRPr>
          </a:p>
        </p:txBody>
      </p:sp>
    </p:spTree>
    <p:extLst>
      <p:ext uri="{BB962C8B-B14F-4D97-AF65-F5344CB8AC3E}">
        <p14:creationId xmlns:p14="http://schemas.microsoft.com/office/powerpoint/2010/main" xmlns="" val="37983279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 y="1108531"/>
            <a:ext cx="8553402" cy="4780796"/>
          </a:xfrm>
          <a:prstGeom prst="rect">
            <a:avLst/>
          </a:prstGeom>
          <a:noFill/>
        </p:spPr>
        <p:txBody>
          <a:bodyPr wrap="square" rtlCol="0">
            <a:spAutoFit/>
          </a:bodyPr>
          <a:lstStyle/>
          <a:p>
            <a:pPr>
              <a:spcAft>
                <a:spcPts val="1200"/>
              </a:spcAft>
            </a:pPr>
            <a:r>
              <a:rPr lang="en-US" sz="1400" b="1" dirty="0" smtClean="0">
                <a:latin typeface="Helvetica" pitchFamily="34" charset="0"/>
                <a:cs typeface="Helvetica" pitchFamily="34" charset="0"/>
              </a:rPr>
              <a:t>Cardiovascular disease: </a:t>
            </a:r>
            <a:r>
              <a:rPr lang="en-US" sz="1400" i="1" dirty="0" smtClean="0">
                <a:latin typeface="Helvetica" pitchFamily="34" charset="0"/>
                <a:cs typeface="Helvetica" pitchFamily="34" charset="0"/>
              </a:rPr>
              <a:t>Heart </a:t>
            </a:r>
            <a:r>
              <a:rPr lang="en-US" sz="1400" i="1" dirty="0">
                <a:latin typeface="Helvetica" pitchFamily="34" charset="0"/>
                <a:cs typeface="Helvetica" pitchFamily="34" charset="0"/>
              </a:rPr>
              <a:t>disease is the top cause of mortality among the white, black, and Hispanic populations of the Bronx.  It is </a:t>
            </a:r>
            <a:r>
              <a:rPr lang="en-US" sz="1400" i="1" dirty="0" smtClean="0">
                <a:latin typeface="Helvetica" pitchFamily="34" charset="0"/>
                <a:cs typeface="Helvetica" pitchFamily="34" charset="0"/>
              </a:rPr>
              <a:t>also the </a:t>
            </a:r>
            <a:r>
              <a:rPr lang="en-US" sz="1400" i="1" dirty="0">
                <a:latin typeface="Helvetica" pitchFamily="34" charset="0"/>
                <a:cs typeface="Helvetica" pitchFamily="34" charset="0"/>
              </a:rPr>
              <a:t>second leading cause of premature death in the borough. </a:t>
            </a:r>
            <a:endParaRPr lang="en-US" sz="2000" i="1" dirty="0">
              <a:latin typeface="Helvetica" pitchFamily="34" charset="0"/>
              <a:cs typeface="Helvetica" pitchFamily="34" charset="0"/>
            </a:endParaRPr>
          </a:p>
          <a:p>
            <a:pPr>
              <a:spcAft>
                <a:spcPts val="1200"/>
              </a:spcAft>
            </a:pPr>
            <a:r>
              <a:rPr lang="en-US" sz="1400" b="1" dirty="0">
                <a:latin typeface="Helvetica" pitchFamily="34" charset="0"/>
                <a:cs typeface="Helvetica" pitchFamily="34" charset="0"/>
              </a:rPr>
              <a:t>Diabetes: </a:t>
            </a:r>
            <a:r>
              <a:rPr lang="en-US" sz="1400" i="1" dirty="0" smtClean="0">
                <a:latin typeface="Helvetica" pitchFamily="34" charset="0"/>
                <a:cs typeface="Helvetica" pitchFamily="34" charset="0"/>
              </a:rPr>
              <a:t>The </a:t>
            </a:r>
            <a:r>
              <a:rPr lang="en-US" sz="1400" i="1" dirty="0">
                <a:latin typeface="Helvetica" pitchFamily="34" charset="0"/>
                <a:cs typeface="Helvetica" pitchFamily="34" charset="0"/>
              </a:rPr>
              <a:t>rate of hospitalizations for short-term diabetes complications </a:t>
            </a:r>
            <a:r>
              <a:rPr lang="en-US" sz="1400" i="1" dirty="0" smtClean="0">
                <a:latin typeface="Helvetica" pitchFamily="34" charset="0"/>
                <a:cs typeface="Helvetica" pitchFamily="34" charset="0"/>
              </a:rPr>
              <a:t>among </a:t>
            </a:r>
            <a:r>
              <a:rPr lang="en-US" sz="1400" i="1" dirty="0">
                <a:latin typeface="Helvetica" pitchFamily="34" charset="0"/>
                <a:cs typeface="Helvetica" pitchFamily="34" charset="0"/>
              </a:rPr>
              <a:t>Medicaid beneficiaries is higher in the Bronx (151.22 per 100,000) than in the city overall (105.03 per 100,000), and higher than the state overall (110.31 per 100,000</a:t>
            </a:r>
            <a:r>
              <a:rPr lang="en-US" sz="1400" i="1" dirty="0" smtClean="0">
                <a:latin typeface="Helvetica" pitchFamily="34" charset="0"/>
                <a:cs typeface="Helvetica" pitchFamily="34" charset="0"/>
              </a:rPr>
              <a:t>).</a:t>
            </a:r>
            <a:endParaRPr lang="en-US" sz="1400" i="1" dirty="0">
              <a:latin typeface="Helvetica" pitchFamily="34" charset="0"/>
              <a:cs typeface="Helvetica" pitchFamily="34" charset="0"/>
            </a:endParaRPr>
          </a:p>
          <a:p>
            <a:pPr>
              <a:spcAft>
                <a:spcPts val="400"/>
              </a:spcAft>
            </a:pPr>
            <a:r>
              <a:rPr lang="en-US" sz="1400" b="1" dirty="0">
                <a:latin typeface="Helvetica" pitchFamily="34" charset="0"/>
                <a:cs typeface="Helvetica" pitchFamily="34" charset="0"/>
              </a:rPr>
              <a:t>Asthma/</a:t>
            </a:r>
            <a:r>
              <a:rPr lang="en-US" sz="1400" b="1" dirty="0" err="1">
                <a:latin typeface="Helvetica" pitchFamily="34" charset="0"/>
                <a:cs typeface="Helvetica" pitchFamily="34" charset="0"/>
              </a:rPr>
              <a:t>COPD</a:t>
            </a:r>
            <a:r>
              <a:rPr lang="en-US" sz="1400" b="1" dirty="0">
                <a:latin typeface="Helvetica" pitchFamily="34" charset="0"/>
                <a:cs typeface="Helvetica" pitchFamily="34" charset="0"/>
              </a:rPr>
              <a:t>: </a:t>
            </a:r>
            <a:r>
              <a:rPr lang="en-US" sz="1400" i="1" dirty="0" smtClean="0">
                <a:latin typeface="Helvetica" pitchFamily="34" charset="0"/>
                <a:cs typeface="Helvetica" pitchFamily="34" charset="0"/>
              </a:rPr>
              <a:t>While the </a:t>
            </a:r>
            <a:r>
              <a:rPr lang="en-US" sz="1400" i="1" dirty="0">
                <a:latin typeface="Helvetica" pitchFamily="34" charset="0"/>
                <a:cs typeface="Helvetica" pitchFamily="34" charset="0"/>
              </a:rPr>
              <a:t>observed rate of </a:t>
            </a:r>
            <a:r>
              <a:rPr lang="en-US" sz="1400" i="1" dirty="0" err="1">
                <a:latin typeface="Helvetica" pitchFamily="34" charset="0"/>
                <a:cs typeface="Helvetica" pitchFamily="34" charset="0"/>
              </a:rPr>
              <a:t>PQI</a:t>
            </a:r>
            <a:r>
              <a:rPr lang="en-US" sz="1400" i="1" dirty="0">
                <a:latin typeface="Helvetica" pitchFamily="34" charset="0"/>
                <a:cs typeface="Helvetica" pitchFamily="34" charset="0"/>
              </a:rPr>
              <a:t> respiratory admissions has declined in the Bronx since 2009, it remains at or above the expected </a:t>
            </a:r>
            <a:r>
              <a:rPr lang="en-US" sz="1400" i="1" dirty="0" smtClean="0">
                <a:latin typeface="Helvetica" pitchFamily="34" charset="0"/>
                <a:cs typeface="Helvetica" pitchFamily="34" charset="0"/>
              </a:rPr>
              <a:t>rate.</a:t>
            </a:r>
          </a:p>
          <a:p>
            <a:pPr marL="285750" indent="-285750">
              <a:spcAft>
                <a:spcPts val="1200"/>
              </a:spcAft>
              <a:buFont typeface="Courier New" pitchFamily="49" charset="0"/>
              <a:buChar char="o"/>
            </a:pPr>
            <a:r>
              <a:rPr lang="en-US" sz="1400" i="1" dirty="0" smtClean="0">
                <a:latin typeface="Helvetica" pitchFamily="34" charset="0"/>
                <a:cs typeface="Helvetica" pitchFamily="34" charset="0"/>
              </a:rPr>
              <a:t>There is a concentration </a:t>
            </a:r>
            <a:r>
              <a:rPr lang="en-US" sz="1400" i="1" dirty="0">
                <a:latin typeface="Helvetica" pitchFamily="34" charset="0"/>
                <a:cs typeface="Helvetica" pitchFamily="34" charset="0"/>
              </a:rPr>
              <a:t>of young adult asthma and respiratory </a:t>
            </a:r>
            <a:r>
              <a:rPr lang="en-US" sz="1400" i="1" dirty="0" smtClean="0">
                <a:latin typeface="Helvetica" pitchFamily="34" charset="0"/>
                <a:cs typeface="Helvetica" pitchFamily="34" charset="0"/>
              </a:rPr>
              <a:t>hospitalizations </a:t>
            </a:r>
            <a:r>
              <a:rPr lang="en-US" sz="1400" i="1" dirty="0">
                <a:latin typeface="Helvetica" pitchFamily="34" charset="0"/>
                <a:cs typeface="Helvetica" pitchFamily="34" charset="0"/>
              </a:rPr>
              <a:t>in the southern part of the borough, extending across both sides of the Grand </a:t>
            </a:r>
            <a:r>
              <a:rPr lang="en-US" sz="1400" i="1" dirty="0" smtClean="0">
                <a:latin typeface="Helvetica" pitchFamily="34" charset="0"/>
                <a:cs typeface="Helvetica" pitchFamily="34" charset="0"/>
              </a:rPr>
              <a:t>Concourse.</a:t>
            </a:r>
            <a:endParaRPr lang="en-US" sz="1400" b="1" dirty="0" smtClean="0">
              <a:latin typeface="Helvetica" pitchFamily="34" charset="0"/>
              <a:cs typeface="Helvetica" pitchFamily="34" charset="0"/>
            </a:endParaRPr>
          </a:p>
          <a:p>
            <a:pPr>
              <a:spcAft>
                <a:spcPts val="1200"/>
              </a:spcAft>
            </a:pPr>
            <a:r>
              <a:rPr lang="en-US" sz="1400" b="1" dirty="0" smtClean="0">
                <a:latin typeface="Helvetica" pitchFamily="34" charset="0"/>
                <a:cs typeface="Helvetica" pitchFamily="34" charset="0"/>
              </a:rPr>
              <a:t>Mental/behavioral </a:t>
            </a:r>
            <a:r>
              <a:rPr lang="en-US" sz="1400" b="1" dirty="0">
                <a:latin typeface="Helvetica" pitchFamily="34" charset="0"/>
                <a:cs typeface="Helvetica" pitchFamily="34" charset="0"/>
              </a:rPr>
              <a:t>health: </a:t>
            </a:r>
            <a:r>
              <a:rPr lang="en-US" sz="1400" i="1" dirty="0" smtClean="0">
                <a:latin typeface="Helvetica" pitchFamily="34" charset="0"/>
                <a:cs typeface="Helvetica" pitchFamily="34" charset="0"/>
              </a:rPr>
              <a:t>Only </a:t>
            </a:r>
            <a:r>
              <a:rPr lang="en-US" sz="1400" i="1" dirty="0">
                <a:latin typeface="Helvetica" pitchFamily="34" charset="0"/>
                <a:cs typeface="Helvetica" pitchFamily="34" charset="0"/>
              </a:rPr>
              <a:t>53.3% of </a:t>
            </a:r>
            <a:r>
              <a:rPr lang="en-US" sz="1400" i="1" dirty="0" smtClean="0">
                <a:latin typeface="Helvetica" pitchFamily="34" charset="0"/>
                <a:cs typeface="Helvetica" pitchFamily="34" charset="0"/>
              </a:rPr>
              <a:t>respondents </a:t>
            </a:r>
            <a:r>
              <a:rPr lang="en-US" sz="1400" i="1" dirty="0">
                <a:latin typeface="Helvetica" pitchFamily="34" charset="0"/>
                <a:cs typeface="Helvetica" pitchFamily="34" charset="0"/>
              </a:rPr>
              <a:t>reported that the mental health services are “available” or “very available” in their community. </a:t>
            </a:r>
            <a:endParaRPr lang="en-US" sz="2000" i="1" dirty="0">
              <a:latin typeface="Helvetica" pitchFamily="34" charset="0"/>
              <a:cs typeface="Helvetica" pitchFamily="34" charset="0"/>
            </a:endParaRPr>
          </a:p>
          <a:p>
            <a:pPr>
              <a:spcAft>
                <a:spcPts val="400"/>
              </a:spcAft>
            </a:pPr>
            <a:r>
              <a:rPr lang="en-US" sz="1400" b="1" dirty="0">
                <a:latin typeface="Helvetica" pitchFamily="34" charset="0"/>
                <a:cs typeface="Helvetica" pitchFamily="34" charset="0"/>
              </a:rPr>
              <a:t>Substance </a:t>
            </a:r>
            <a:r>
              <a:rPr lang="en-US" sz="1400" b="1" dirty="0" smtClean="0">
                <a:latin typeface="Helvetica" pitchFamily="34" charset="0"/>
                <a:cs typeface="Helvetica" pitchFamily="34" charset="0"/>
              </a:rPr>
              <a:t>abuse</a:t>
            </a:r>
            <a:r>
              <a:rPr lang="en-US" sz="1400" b="1" dirty="0">
                <a:latin typeface="Helvetica" pitchFamily="34" charset="0"/>
                <a:cs typeface="Helvetica" pitchFamily="34" charset="0"/>
              </a:rPr>
              <a:t>: </a:t>
            </a:r>
            <a:r>
              <a:rPr lang="en-US" sz="1400" i="1" dirty="0" smtClean="0">
                <a:latin typeface="Helvetica" pitchFamily="34" charset="0"/>
                <a:cs typeface="Helvetica" pitchFamily="34" charset="0"/>
              </a:rPr>
              <a:t>Substance </a:t>
            </a:r>
            <a:r>
              <a:rPr lang="en-US" sz="1400" i="1" dirty="0">
                <a:latin typeface="Helvetica" pitchFamily="34" charset="0"/>
                <a:cs typeface="Helvetica" pitchFamily="34" charset="0"/>
              </a:rPr>
              <a:t>abuse was the second most commonly cited health concern by survey respondents (47.2</a:t>
            </a:r>
            <a:r>
              <a:rPr lang="en-US" sz="1400" i="1" dirty="0" smtClean="0">
                <a:latin typeface="Helvetica" pitchFamily="34" charset="0"/>
                <a:cs typeface="Helvetica" pitchFamily="34" charset="0"/>
              </a:rPr>
              <a:t>%)</a:t>
            </a:r>
          </a:p>
          <a:p>
            <a:pPr marL="285750" lvl="1" indent="-285750">
              <a:spcAft>
                <a:spcPts val="1200"/>
              </a:spcAft>
              <a:buFont typeface="Courier New" pitchFamily="49" charset="0"/>
              <a:buChar char="o"/>
            </a:pPr>
            <a:r>
              <a:rPr lang="en-US" sz="1400" i="1" dirty="0">
                <a:latin typeface="Helvetica" pitchFamily="34" charset="0"/>
                <a:cs typeface="Helvetica" pitchFamily="34" charset="0"/>
              </a:rPr>
              <a:t>Many (36.2%) also noted the need for education on the topic. </a:t>
            </a:r>
            <a:endParaRPr lang="en-US" sz="2000" i="1" dirty="0" smtClean="0">
              <a:latin typeface="Helvetica" pitchFamily="34" charset="0"/>
              <a:cs typeface="Helvetica" pitchFamily="34" charset="0"/>
            </a:endParaRPr>
          </a:p>
          <a:p>
            <a:pPr>
              <a:spcAft>
                <a:spcPts val="1200"/>
              </a:spcAft>
            </a:pPr>
            <a:r>
              <a:rPr lang="en-US" sz="1400" b="1" dirty="0" smtClean="0">
                <a:latin typeface="Helvetica" pitchFamily="34" charset="0"/>
                <a:cs typeface="Helvetica" pitchFamily="34" charset="0"/>
              </a:rPr>
              <a:t>HIV/AIDS: </a:t>
            </a:r>
            <a:r>
              <a:rPr lang="en-US" sz="1400" i="1" dirty="0" smtClean="0">
                <a:latin typeface="Helvetica" pitchFamily="34" charset="0"/>
                <a:cs typeface="Helvetica" pitchFamily="34" charset="0"/>
              </a:rPr>
              <a:t>Four neighborhoods </a:t>
            </a:r>
            <a:r>
              <a:rPr lang="en-US" sz="1400" i="1" dirty="0">
                <a:latin typeface="Helvetica" pitchFamily="34" charset="0"/>
                <a:cs typeface="Helvetica" pitchFamily="34" charset="0"/>
              </a:rPr>
              <a:t>in the borough have a higher HIV/AIDS prevalence rate than the city as a whole: High Bridge/ </a:t>
            </a:r>
            <a:r>
              <a:rPr lang="en-US" sz="1400" i="1" dirty="0" err="1">
                <a:latin typeface="Helvetica" pitchFamily="34" charset="0"/>
                <a:cs typeface="Helvetica" pitchFamily="34" charset="0"/>
              </a:rPr>
              <a:t>Morrisania</a:t>
            </a:r>
            <a:r>
              <a:rPr lang="en-US" sz="1400" i="1" dirty="0">
                <a:latin typeface="Helvetica" pitchFamily="34" charset="0"/>
                <a:cs typeface="Helvetica" pitchFamily="34" charset="0"/>
              </a:rPr>
              <a:t>, Crotona/ Tremont, Fordham/ Bronx Park, and Hunts Point/ Mott Haven</a:t>
            </a:r>
            <a:r>
              <a:rPr lang="en-US" sz="1400" i="1" dirty="0" smtClean="0">
                <a:latin typeface="Helvetica" pitchFamily="34" charset="0"/>
                <a:cs typeface="Helvetica" pitchFamily="34" charset="0"/>
              </a:rPr>
              <a:t>.</a:t>
            </a:r>
            <a:endParaRPr lang="en-US" sz="1400" dirty="0" smtClean="0">
              <a:latin typeface="Helvetica" pitchFamily="34" charset="0"/>
              <a:cs typeface="Helvetica" pitchFamily="34" charset="0"/>
            </a:endParaRPr>
          </a:p>
          <a:p>
            <a:endParaRPr lang="en-US" sz="1400" dirty="0">
              <a:latin typeface="Helvetica" pitchFamily="34" charset="0"/>
              <a:cs typeface="Helvetica" pitchFamily="34" charset="0"/>
            </a:endParaRPr>
          </a:p>
        </p:txBody>
      </p:sp>
      <p:sp>
        <p:nvSpPr>
          <p:cNvPr id="16386" name="Rectangle 2"/>
          <p:cNvSpPr>
            <a:spLocks noGrp="1" noChangeArrowheads="1"/>
          </p:cNvSpPr>
          <p:nvPr>
            <p:ph type="title" idx="4294967295"/>
          </p:nvPr>
        </p:nvSpPr>
        <p:spPr>
          <a:xfrm>
            <a:off x="381000" y="381000"/>
            <a:ext cx="7966075" cy="492354"/>
          </a:xfrm>
        </p:spPr>
        <p:txBody>
          <a:bodyPr>
            <a:noAutofit/>
          </a:bodyPr>
          <a:lstStyle/>
          <a:p>
            <a:pPr algn="l" eaLnBrk="1" hangingPunct="1"/>
            <a:r>
              <a:rPr lang="en-US" dirty="0" smtClean="0">
                <a:solidFill>
                  <a:srgbClr val="002060"/>
                </a:solidFill>
                <a:latin typeface="Times" pitchFamily="18" charset="0"/>
                <a:cs typeface="Times" pitchFamily="18" charset="0"/>
              </a:rPr>
              <a:t>Bronx CNA Project-Specific Highlights</a:t>
            </a:r>
          </a:p>
        </p:txBody>
      </p:sp>
      <p:cxnSp>
        <p:nvCxnSpPr>
          <p:cNvPr id="5" name="Straight Connector 4"/>
          <p:cNvCxnSpPr/>
          <p:nvPr/>
        </p:nvCxnSpPr>
        <p:spPr bwMode="auto">
          <a:xfrm>
            <a:off x="361998" y="984403"/>
            <a:ext cx="9501" cy="4628392"/>
          </a:xfrm>
          <a:prstGeom prst="line">
            <a:avLst/>
          </a:prstGeom>
          <a:noFill/>
          <a:ln w="31750" cap="flat" cmpd="sng" algn="ctr">
            <a:solidFill>
              <a:srgbClr val="336699"/>
            </a:solidFill>
            <a:prstDash val="sysDot"/>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Oval 5"/>
          <p:cNvSpPr/>
          <p:nvPr/>
        </p:nvSpPr>
        <p:spPr bwMode="auto">
          <a:xfrm>
            <a:off x="285798" y="1146631"/>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3" name="TextBox 2"/>
          <p:cNvSpPr txBox="1"/>
          <p:nvPr/>
        </p:nvSpPr>
        <p:spPr>
          <a:xfrm>
            <a:off x="3139666" y="5612795"/>
            <a:ext cx="5715000" cy="369332"/>
          </a:xfrm>
          <a:prstGeom prst="rect">
            <a:avLst/>
          </a:prstGeom>
          <a:solidFill>
            <a:schemeClr val="bg1">
              <a:lumMod val="85000"/>
            </a:schemeClr>
          </a:solidFill>
          <a:ln w="38100">
            <a:solidFill>
              <a:srgbClr val="336699"/>
            </a:solidFill>
          </a:ln>
        </p:spPr>
        <p:txBody>
          <a:bodyPr wrap="square" rtlCol="0">
            <a:spAutoFit/>
          </a:bodyPr>
          <a:lstStyle/>
          <a:p>
            <a:pPr algn="ctr"/>
            <a:r>
              <a:rPr lang="en-US" b="1" dirty="0" smtClean="0">
                <a:solidFill>
                  <a:srgbClr val="000000"/>
                </a:solidFill>
                <a:latin typeface="Helvetica" pitchFamily="34" charset="0"/>
                <a:cs typeface="Helvetica" pitchFamily="34" charset="0"/>
              </a:rPr>
              <a:t>Data from the CNA support our project selections</a:t>
            </a:r>
            <a:endParaRPr lang="en-US" dirty="0">
              <a:latin typeface="Helvetica" pitchFamily="34" charset="0"/>
              <a:cs typeface="Helvetica" pitchFamily="34" charset="0"/>
            </a:endParaRPr>
          </a:p>
        </p:txBody>
      </p:sp>
      <p:sp>
        <p:nvSpPr>
          <p:cNvPr id="14" name="Oval 13"/>
          <p:cNvSpPr/>
          <p:nvPr/>
        </p:nvSpPr>
        <p:spPr bwMode="auto">
          <a:xfrm>
            <a:off x="304800" y="1772756"/>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5" name="Oval 14"/>
          <p:cNvSpPr/>
          <p:nvPr/>
        </p:nvSpPr>
        <p:spPr bwMode="auto">
          <a:xfrm>
            <a:off x="304800" y="3627120"/>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7" name="Oval 16"/>
          <p:cNvSpPr/>
          <p:nvPr/>
        </p:nvSpPr>
        <p:spPr bwMode="auto">
          <a:xfrm>
            <a:off x="315626" y="4186083"/>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18" name="Oval 17"/>
          <p:cNvSpPr/>
          <p:nvPr/>
        </p:nvSpPr>
        <p:spPr bwMode="auto">
          <a:xfrm>
            <a:off x="307589" y="5013468"/>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sp>
        <p:nvSpPr>
          <p:cNvPr id="20" name="Oval 19"/>
          <p:cNvSpPr/>
          <p:nvPr/>
        </p:nvSpPr>
        <p:spPr bwMode="auto">
          <a:xfrm>
            <a:off x="304800" y="2531806"/>
            <a:ext cx="152400" cy="182880"/>
          </a:xfrm>
          <a:prstGeom prst="ellipse">
            <a:avLst/>
          </a:prstGeom>
          <a:solidFill>
            <a:srgbClr val="336699"/>
          </a:solidFill>
          <a:ln w="31750">
            <a:solidFill>
              <a:srgbClr val="F0AB00"/>
            </a:solidFill>
          </a:ln>
          <a:effectLst/>
          <a:extLst/>
        </p:spPr>
        <p:txBody>
          <a:bodyPr vert="horz" wrap="square" lIns="91440" tIns="45720" rIns="91440" bIns="45720" numCol="1" rtlCol="0"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1019175" eaLnBrk="0" hangingPunct="0"/>
            <a:endParaRPr lang="en-US" sz="1700" b="1" dirty="0" smtClean="0">
              <a:solidFill>
                <a:srgbClr val="FFFFFF"/>
              </a:solidFill>
              <a:latin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6105" y="5460231"/>
            <a:ext cx="431699" cy="431699"/>
          </a:xfrm>
          <a:prstGeom prst="rect">
            <a:avLst/>
          </a:prstGeom>
        </p:spPr>
      </p:pic>
    </p:spTree>
    <p:extLst>
      <p:ext uri="{BB962C8B-B14F-4D97-AF65-F5344CB8AC3E}">
        <p14:creationId xmlns:p14="http://schemas.microsoft.com/office/powerpoint/2010/main" xmlns="" val="6299189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54875"/>
            <a:ext cx="7966075" cy="476975"/>
          </a:xfrm>
        </p:spPr>
        <p:txBody>
          <a:bodyPr>
            <a:noAutofit/>
          </a:bodyPr>
          <a:lstStyle/>
          <a:p>
            <a:r>
              <a:rPr lang="en-US" dirty="0" smtClean="0"/>
              <a:t>BPHC’s DSRIP Projects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532601070"/>
              </p:ext>
            </p:extLst>
          </p:nvPr>
        </p:nvGraphicFramePr>
        <p:xfrm>
          <a:off x="1600200" y="1238381"/>
          <a:ext cx="7315200" cy="4328160"/>
        </p:xfrm>
        <a:graphic>
          <a:graphicData uri="http://schemas.openxmlformats.org/drawingml/2006/table">
            <a:tbl>
              <a:tblPr firstRow="1" bandRow="1">
                <a:tableStyleId>{5C22544A-7EE6-4342-B048-85BDC9FD1C3A}</a:tableStyleId>
              </a:tblPr>
              <a:tblGrid>
                <a:gridCol w="922638"/>
                <a:gridCol w="6392562"/>
              </a:tblGrid>
              <a:tr h="395553">
                <a:tc>
                  <a:txBody>
                    <a:bodyPr/>
                    <a:lstStyle/>
                    <a:p>
                      <a:pPr algn="ctr"/>
                      <a:r>
                        <a:rPr lang="en-US" sz="2000" b="1" dirty="0" smtClean="0">
                          <a:solidFill>
                            <a:schemeClr val="tx1"/>
                          </a:solidFill>
                          <a:latin typeface="+mj-lt"/>
                        </a:rPr>
                        <a:t>2.a.i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Create Integrated</a:t>
                      </a:r>
                      <a:r>
                        <a:rPr lang="en-US" sz="1600" b="0" baseline="0" dirty="0" smtClean="0">
                          <a:solidFill>
                            <a:schemeClr val="tx1"/>
                          </a:solidFill>
                          <a:latin typeface="+mj-lt"/>
                        </a:rPr>
                        <a:t> Delivery Systems</a:t>
                      </a:r>
                      <a:endParaRPr lang="en-US" sz="1600" b="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j-lt"/>
                          <a:ea typeface="+mn-ea"/>
                          <a:cs typeface="+mn-cs"/>
                        </a:rPr>
                        <a:t>2.a.iii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457092" rtl="0" eaLnBrk="1" fontAlgn="auto" latinLnBrk="0" hangingPunct="1">
                        <a:lnSpc>
                          <a:spcPct val="100000"/>
                        </a:lnSpc>
                        <a:spcBef>
                          <a:spcPts val="0"/>
                        </a:spcBef>
                        <a:spcAft>
                          <a:spcPts val="0"/>
                        </a:spcAft>
                        <a:buClrTx/>
                        <a:buSzTx/>
                        <a:buFontTx/>
                        <a:buNone/>
                        <a:tabLst/>
                        <a:defRPr/>
                      </a:pPr>
                      <a:r>
                        <a:rPr lang="en-US" sz="1600" b="0" kern="1200" noProof="0" dirty="0" smtClean="0">
                          <a:solidFill>
                            <a:schemeClr val="tx1"/>
                          </a:solidFill>
                          <a:latin typeface="+mj-lt"/>
                          <a:ea typeface="+mn-ea"/>
                          <a:cs typeface="+mn-cs"/>
                        </a:rPr>
                        <a:t>Health Home At-Risk Intervention Program</a:t>
                      </a:r>
                      <a:endParaRPr lang="en-US" sz="1600" b="0" kern="1200" dirty="0" smtClean="0">
                        <a:solidFill>
                          <a:schemeClr val="tx1"/>
                        </a:solidFill>
                        <a:latin typeface="+mj-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j-lt"/>
                          <a:ea typeface="+mn-ea"/>
                          <a:cs typeface="+mn-cs"/>
                        </a:rPr>
                        <a:t>2.b.iii</a:t>
                      </a:r>
                      <a:endParaRPr lang="en-US" sz="2000" b="1" dirty="0" smtClean="0">
                        <a:solidFill>
                          <a:schemeClr val="tx1"/>
                        </a:solidFill>
                        <a:effectLst/>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Emergency </a:t>
                      </a:r>
                      <a:r>
                        <a:rPr lang="en-US" sz="1600" b="0" kern="1200" dirty="0" smtClean="0">
                          <a:solidFill>
                            <a:schemeClr val="tx1"/>
                          </a:solidFill>
                          <a:latin typeface="+mj-lt"/>
                          <a:ea typeface="+mn-ea"/>
                          <a:cs typeface="+mn-cs"/>
                        </a:rPr>
                        <a:t>Department Care </a:t>
                      </a:r>
                      <a:r>
                        <a:rPr lang="en-US" sz="1600" b="0" dirty="0" smtClean="0">
                          <a:solidFill>
                            <a:schemeClr val="tx1"/>
                          </a:solidFill>
                          <a:latin typeface="+mj-lt"/>
                        </a:rPr>
                        <a:t>Triage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mj-lt"/>
                        </a:rPr>
                        <a:t>2.b.iv</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Care Transitions to Reduce </a:t>
                      </a:r>
                      <a:r>
                        <a:rPr lang="en-US" sz="1600" b="0" baseline="0" dirty="0" smtClean="0">
                          <a:solidFill>
                            <a:schemeClr val="tx1"/>
                          </a:solidFill>
                          <a:latin typeface="+mj-lt"/>
                        </a:rPr>
                        <a:t>30-Day Readmissions</a:t>
                      </a:r>
                      <a:endParaRPr lang="en-US" sz="1600" b="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3.a.i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Integration of Primary Care Services and Behavioral</a:t>
                      </a:r>
                      <a:r>
                        <a:rPr lang="en-US" sz="1600" b="0" baseline="0" dirty="0" smtClean="0">
                          <a:solidFill>
                            <a:schemeClr val="tx1"/>
                          </a:solidFill>
                          <a:latin typeface="+mj-lt"/>
                        </a:rPr>
                        <a:t> Health</a:t>
                      </a:r>
                      <a:endParaRPr lang="en-US" sz="1600" b="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7795">
                <a:tc>
                  <a:txBody>
                    <a:bodyPr/>
                    <a:lstStyle/>
                    <a:p>
                      <a:pPr algn="ctr"/>
                      <a:r>
                        <a:rPr lang="en-US" sz="2000" b="1" i="0" dirty="0" smtClean="0">
                          <a:solidFill>
                            <a:schemeClr val="tx1"/>
                          </a:solidFill>
                          <a:latin typeface="+mj-lt"/>
                        </a:rPr>
                        <a:t>3.b.i</a:t>
                      </a:r>
                      <a:endParaRPr lang="en-US" sz="2000" b="1" i="0"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i="0" dirty="0" smtClean="0">
                          <a:solidFill>
                            <a:schemeClr val="tx1"/>
                          </a:solidFill>
                          <a:latin typeface="+mj-lt"/>
                        </a:rPr>
                        <a:t>Evidence-Based Strategies</a:t>
                      </a:r>
                      <a:r>
                        <a:rPr lang="en-US" sz="1600" b="0" i="0" baseline="0" dirty="0" smtClean="0">
                          <a:solidFill>
                            <a:schemeClr val="tx1"/>
                          </a:solidFill>
                          <a:latin typeface="+mj-lt"/>
                        </a:rPr>
                        <a:t> for Managing Adult Population with Cardiovascular Disease</a:t>
                      </a:r>
                      <a:endParaRPr lang="en-US" sz="1600" b="0" i="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81000">
                <a:tc>
                  <a:txBody>
                    <a:bodyPr/>
                    <a:lstStyle/>
                    <a:p>
                      <a:pPr algn="ctr"/>
                      <a:r>
                        <a:rPr lang="en-US" sz="2000" b="1" dirty="0" smtClean="0">
                          <a:solidFill>
                            <a:schemeClr val="tx1"/>
                          </a:solidFill>
                          <a:latin typeface="+mj-lt"/>
                        </a:rPr>
                        <a:t>3.c.i </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Evidence-Based Strategies for Managing</a:t>
                      </a:r>
                      <a:r>
                        <a:rPr lang="en-US" sz="1600" b="0" baseline="0" dirty="0" smtClean="0">
                          <a:solidFill>
                            <a:schemeClr val="tx1"/>
                          </a:solidFill>
                          <a:latin typeface="+mj-lt"/>
                        </a:rPr>
                        <a:t> Adult Population with </a:t>
                      </a:r>
                      <a:r>
                        <a:rPr lang="en-US" sz="1600" b="0" dirty="0" smtClean="0">
                          <a:solidFill>
                            <a:schemeClr val="tx1"/>
                          </a:solidFill>
                          <a:latin typeface="+mj-lt"/>
                        </a:rPr>
                        <a:t>Diabetes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a:ea typeface="+mn-ea"/>
                          <a:cs typeface="+mn-cs"/>
                        </a:rPr>
                        <a:t>3.d.ii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Expansion of Asthma Home‐Based Self‐Management Program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4.a.iii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Strengthen Mental Health and</a:t>
                      </a:r>
                      <a:r>
                        <a:rPr lang="en-US" sz="1600" b="0" baseline="0" dirty="0" smtClean="0">
                          <a:solidFill>
                            <a:schemeClr val="tx1"/>
                          </a:solidFill>
                          <a:latin typeface="+mj-lt"/>
                        </a:rPr>
                        <a:t> Substance Abuse Infrastructure Across Systems</a:t>
                      </a:r>
                      <a:endParaRPr lang="en-US" sz="1600" b="0" dirty="0" smtClean="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r h="395553">
                <a:tc>
                  <a:txBody>
                    <a:bodyPr/>
                    <a:lstStyle/>
                    <a:p>
                      <a:pPr algn="ctr"/>
                      <a:r>
                        <a:rPr lang="en-US" sz="2000" b="1" dirty="0" smtClean="0">
                          <a:solidFill>
                            <a:schemeClr val="tx1"/>
                          </a:solidFill>
                          <a:latin typeface="+mj-lt"/>
                        </a:rPr>
                        <a:t>4.c.ii</a:t>
                      </a:r>
                      <a:endParaRPr lang="en-US" sz="2000" b="1" dirty="0">
                        <a:solidFill>
                          <a:schemeClr val="tx1"/>
                        </a:solidFill>
                        <a:latin typeface="+mj-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US" sz="1600" b="0" dirty="0" smtClean="0">
                          <a:solidFill>
                            <a:schemeClr val="tx1"/>
                          </a:solidFill>
                          <a:latin typeface="+mj-lt"/>
                        </a:rPr>
                        <a:t>Increase Early Access to, and Retention in, HIV Care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r>
            </a:tbl>
          </a:graphicData>
        </a:graphic>
      </p:graphicFrame>
      <p:cxnSp>
        <p:nvCxnSpPr>
          <p:cNvPr id="12" name="Straight Connector 11"/>
          <p:cNvCxnSpPr/>
          <p:nvPr/>
        </p:nvCxnSpPr>
        <p:spPr bwMode="auto">
          <a:xfrm>
            <a:off x="2667000" y="533400"/>
            <a:ext cx="914400" cy="914400"/>
          </a:xfrm>
          <a:prstGeom prst="line">
            <a:avLst/>
          </a:prstGeom>
          <a:noFill/>
          <a:ln w="9525" cap="flat" cmpd="sng" algn="ctr">
            <a:noFill/>
            <a:prstDash val="solid"/>
            <a:round/>
            <a:headEnd type="none" w="med" len="med"/>
            <a:tailEnd type="none" w="med" len="med"/>
          </a:ln>
          <a:effectLst/>
        </p:spPr>
      </p:cxnSp>
      <p:sp>
        <p:nvSpPr>
          <p:cNvPr id="13" name="Rectangle 12"/>
          <p:cNvSpPr/>
          <p:nvPr/>
        </p:nvSpPr>
        <p:spPr bwMode="auto">
          <a:xfrm>
            <a:off x="193601" y="1220331"/>
            <a:ext cx="1390001" cy="435283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a:endParaRPr lang="en-US" sz="1100" b="1" dirty="0">
              <a:solidFill>
                <a:srgbClr val="000000"/>
              </a:solidFill>
              <a:latin typeface="Calibri" charset="0"/>
            </a:endParaRPr>
          </a:p>
        </p:txBody>
      </p:sp>
      <p:sp>
        <p:nvSpPr>
          <p:cNvPr id="5" name="TextBox 4"/>
          <p:cNvSpPr txBox="1"/>
          <p:nvPr/>
        </p:nvSpPr>
        <p:spPr>
          <a:xfrm>
            <a:off x="168998" y="1607403"/>
            <a:ext cx="1507402" cy="784830"/>
          </a:xfrm>
          <a:prstGeom prst="rect">
            <a:avLst/>
          </a:prstGeom>
          <a:noFill/>
        </p:spPr>
        <p:txBody>
          <a:bodyPr wrap="square" rtlCol="0">
            <a:spAutoFit/>
          </a:bodyPr>
          <a:lstStyle/>
          <a:p>
            <a:pPr algn="ctr"/>
            <a:r>
              <a:rPr lang="en-US" sz="1500" b="1" u="sng" dirty="0" smtClean="0">
                <a:solidFill>
                  <a:srgbClr val="FFFFFF"/>
                </a:solidFill>
                <a:latin typeface="Calibri"/>
              </a:rPr>
              <a:t>Domain 2 </a:t>
            </a:r>
          </a:p>
          <a:p>
            <a:pPr algn="ctr"/>
            <a:r>
              <a:rPr lang="en-US" sz="1500" b="1" dirty="0" smtClean="0">
                <a:solidFill>
                  <a:srgbClr val="FFFFFF"/>
                </a:solidFill>
                <a:latin typeface="Calibri"/>
              </a:rPr>
              <a:t>System Transformation</a:t>
            </a:r>
            <a:endParaRPr lang="en-US" sz="1500" b="1" dirty="0">
              <a:solidFill>
                <a:srgbClr val="FFFFFF"/>
              </a:solidFill>
              <a:latin typeface="Calibri"/>
            </a:endParaRPr>
          </a:p>
        </p:txBody>
      </p:sp>
      <p:sp>
        <p:nvSpPr>
          <p:cNvPr id="8" name="TextBox 7"/>
          <p:cNvSpPr txBox="1"/>
          <p:nvPr/>
        </p:nvSpPr>
        <p:spPr>
          <a:xfrm>
            <a:off x="152400" y="3276600"/>
            <a:ext cx="1482799" cy="784830"/>
          </a:xfrm>
          <a:prstGeom prst="rect">
            <a:avLst/>
          </a:prstGeom>
          <a:noFill/>
        </p:spPr>
        <p:txBody>
          <a:bodyPr wrap="square" rtlCol="0">
            <a:spAutoFit/>
          </a:bodyPr>
          <a:lstStyle/>
          <a:p>
            <a:pPr algn="ctr"/>
            <a:r>
              <a:rPr lang="en-US" sz="1500" b="1" u="sng" dirty="0" smtClean="0">
                <a:solidFill>
                  <a:srgbClr val="FFFFFF"/>
                </a:solidFill>
                <a:latin typeface="Calibri"/>
              </a:rPr>
              <a:t>Domain 3</a:t>
            </a:r>
          </a:p>
          <a:p>
            <a:pPr algn="ctr"/>
            <a:r>
              <a:rPr lang="en-US" sz="1500" b="1" dirty="0" smtClean="0">
                <a:solidFill>
                  <a:srgbClr val="FFFFFF"/>
                </a:solidFill>
                <a:latin typeface="Calibri"/>
              </a:rPr>
              <a:t>Clinical Improvement</a:t>
            </a:r>
            <a:endParaRPr lang="en-US" sz="1500" b="1" dirty="0">
              <a:solidFill>
                <a:srgbClr val="FFFFFF"/>
              </a:solidFill>
              <a:latin typeface="Calibri"/>
            </a:endParaRPr>
          </a:p>
        </p:txBody>
      </p:sp>
      <p:sp>
        <p:nvSpPr>
          <p:cNvPr id="10" name="TextBox 9"/>
          <p:cNvSpPr txBox="1"/>
          <p:nvPr/>
        </p:nvSpPr>
        <p:spPr>
          <a:xfrm>
            <a:off x="117401" y="4655403"/>
            <a:ext cx="1482799" cy="784830"/>
          </a:xfrm>
          <a:prstGeom prst="rect">
            <a:avLst/>
          </a:prstGeom>
          <a:noFill/>
        </p:spPr>
        <p:txBody>
          <a:bodyPr wrap="square" rtlCol="0">
            <a:spAutoFit/>
          </a:bodyPr>
          <a:lstStyle/>
          <a:p>
            <a:pPr algn="ctr"/>
            <a:r>
              <a:rPr lang="en-US" sz="1500" b="1" u="sng" dirty="0" smtClean="0">
                <a:solidFill>
                  <a:srgbClr val="FFFFFF"/>
                </a:solidFill>
                <a:latin typeface="Calibri"/>
              </a:rPr>
              <a:t>Domain 4</a:t>
            </a:r>
          </a:p>
          <a:p>
            <a:pPr algn="ctr"/>
            <a:r>
              <a:rPr lang="en-US" sz="1500" b="1" dirty="0" smtClean="0">
                <a:solidFill>
                  <a:srgbClr val="FFFFFF"/>
                </a:solidFill>
                <a:latin typeface="Calibri"/>
              </a:rPr>
              <a:t>Population-wide</a:t>
            </a:r>
            <a:endParaRPr lang="en-US" sz="1500" b="1" dirty="0">
              <a:solidFill>
                <a:srgbClr val="FFFFFF"/>
              </a:solidFill>
              <a:latin typeface="Calibri"/>
            </a:endParaRPr>
          </a:p>
        </p:txBody>
      </p:sp>
      <p:cxnSp>
        <p:nvCxnSpPr>
          <p:cNvPr id="15" name="Straight Connector 14"/>
          <p:cNvCxnSpPr/>
          <p:nvPr/>
        </p:nvCxnSpPr>
        <p:spPr bwMode="auto">
          <a:xfrm>
            <a:off x="168998" y="2819400"/>
            <a:ext cx="1414603" cy="0"/>
          </a:xfrm>
          <a:prstGeom prst="line">
            <a:avLst/>
          </a:prstGeom>
          <a:noFill/>
          <a:ln w="12700" cap="flat" cmpd="sng" algn="ctr">
            <a:solidFill>
              <a:schemeClr val="tx2"/>
            </a:solidFill>
            <a:prstDash val="solid"/>
            <a:round/>
            <a:headEnd type="none" w="med" len="med"/>
            <a:tailEnd type="none" w="med" len="med"/>
          </a:ln>
          <a:effectLst/>
        </p:spPr>
      </p:cxnSp>
      <p:cxnSp>
        <p:nvCxnSpPr>
          <p:cNvPr id="19" name="Straight Connector 18"/>
          <p:cNvCxnSpPr/>
          <p:nvPr/>
        </p:nvCxnSpPr>
        <p:spPr bwMode="auto">
          <a:xfrm>
            <a:off x="168998" y="4579203"/>
            <a:ext cx="1461002" cy="0"/>
          </a:xfrm>
          <a:prstGeom prst="line">
            <a:avLst/>
          </a:prstGeom>
          <a:noFill/>
          <a:ln w="12700" cap="flat" cmpd="sng" algn="ctr">
            <a:solidFill>
              <a:schemeClr val="tx2"/>
            </a:solidFill>
            <a:prstDash val="solid"/>
            <a:round/>
            <a:headEnd type="none" w="med" len="med"/>
            <a:tailEnd type="none" w="med" len="med"/>
          </a:ln>
          <a:effectLst/>
        </p:spPr>
      </p:cxnSp>
      <p:cxnSp>
        <p:nvCxnSpPr>
          <p:cNvPr id="21" name="Straight Connector 20"/>
          <p:cNvCxnSpPr/>
          <p:nvPr/>
        </p:nvCxnSpPr>
        <p:spPr bwMode="auto">
          <a:xfrm>
            <a:off x="228600" y="1220331"/>
            <a:ext cx="1406599" cy="6036"/>
          </a:xfrm>
          <a:prstGeom prst="line">
            <a:avLst/>
          </a:prstGeom>
          <a:noFill/>
          <a:ln w="12700" cap="flat" cmpd="sng" algn="ctr">
            <a:solidFill>
              <a:schemeClr val="tx2"/>
            </a:solidFill>
            <a:prstDash val="solid"/>
            <a:round/>
            <a:headEnd type="none" w="med" len="med"/>
            <a:tailEnd type="none" w="med" len="med"/>
          </a:ln>
          <a:effectLst/>
        </p:spPr>
      </p:cxnSp>
      <p:cxnSp>
        <p:nvCxnSpPr>
          <p:cNvPr id="22" name="Straight Connector 21"/>
          <p:cNvCxnSpPr/>
          <p:nvPr/>
        </p:nvCxnSpPr>
        <p:spPr bwMode="auto">
          <a:xfrm flipV="1">
            <a:off x="174197" y="1226368"/>
            <a:ext cx="16680" cy="4346794"/>
          </a:xfrm>
          <a:prstGeom prst="line">
            <a:avLst/>
          </a:prstGeom>
          <a:noFill/>
          <a:ln w="127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a:off x="168998" y="5569803"/>
            <a:ext cx="1461002" cy="0"/>
          </a:xfrm>
          <a:prstGeom prst="line">
            <a:avLst/>
          </a:prstGeom>
          <a:no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xmlns="" val="1280752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a:t>
            </a:r>
            <a:endParaRPr lang="en-US" dirty="0"/>
          </a:p>
        </p:txBody>
      </p:sp>
    </p:spTree>
    <p:extLst>
      <p:ext uri="{BB962C8B-B14F-4D97-AF65-F5344CB8AC3E}">
        <p14:creationId xmlns:p14="http://schemas.microsoft.com/office/powerpoint/2010/main" xmlns="" val="8156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b="1" dirty="0" smtClean="0"/>
              <a:t>Feedback on this session</a:t>
            </a:r>
          </a:p>
          <a:p>
            <a:pPr marL="0" indent="0">
              <a:buNone/>
            </a:pPr>
            <a:r>
              <a:rPr lang="en-US" dirty="0" smtClean="0"/>
              <a:t>Is this information valuable to you?</a:t>
            </a:r>
          </a:p>
          <a:p>
            <a:pPr marL="0" indent="0">
              <a:buNone/>
            </a:pPr>
            <a:r>
              <a:rPr lang="en-US" dirty="0" smtClean="0"/>
              <a:t>Is there more information we need to provide for the session to be valuable?</a:t>
            </a:r>
          </a:p>
          <a:p>
            <a:pPr marL="0" indent="0">
              <a:buNone/>
            </a:pPr>
            <a:r>
              <a:rPr lang="en-US" dirty="0" smtClean="0"/>
              <a:t>Future Topics?</a:t>
            </a:r>
          </a:p>
          <a:p>
            <a:pPr marL="0" indent="0">
              <a:buNone/>
            </a:pPr>
            <a:endParaRPr lang="en-US" dirty="0" smtClean="0"/>
          </a:p>
          <a:p>
            <a:pPr marL="0" indent="0">
              <a:buNone/>
            </a:pPr>
            <a:r>
              <a:rPr lang="en-US" b="1" dirty="0" smtClean="0"/>
              <a:t>Input for future engagement</a:t>
            </a:r>
          </a:p>
          <a:p>
            <a:pPr marL="0" indent="0">
              <a:buNone/>
            </a:pPr>
            <a:r>
              <a:rPr lang="en-US" dirty="0"/>
              <a:t>What is the best forum/format to continue future </a:t>
            </a:r>
            <a:r>
              <a:rPr lang="en-US" dirty="0" smtClean="0"/>
              <a:t>communication?</a:t>
            </a:r>
          </a:p>
          <a:p>
            <a:pPr marL="0" indent="0">
              <a:buNone/>
            </a:pPr>
            <a:r>
              <a:rPr lang="en-US" dirty="0" smtClean="0"/>
              <a:t>If not, what information do you need to become comfortable?</a:t>
            </a:r>
          </a:p>
          <a:p>
            <a:pPr marL="0" indent="0">
              <a:buNone/>
            </a:pPr>
            <a:r>
              <a:rPr lang="en-US" dirty="0" smtClean="0"/>
              <a:t>Are there forums that you can update your peers with this information?</a:t>
            </a:r>
          </a:p>
        </p:txBody>
      </p:sp>
    </p:spTree>
    <p:extLst>
      <p:ext uri="{BB962C8B-B14F-4D97-AF65-F5344CB8AC3E}">
        <p14:creationId xmlns:p14="http://schemas.microsoft.com/office/powerpoint/2010/main" xmlns="" val="72714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20" y="339322"/>
            <a:ext cx="8815388" cy="5794375"/>
          </a:xfrm>
          <a:prstGeom prst="rect">
            <a:avLst/>
          </a:prstGeom>
          <a:solidFill>
            <a:srgbClr val="FAF8EC"/>
          </a:solidFill>
          <a:ln w="25400" cap="flat" cmpd="sng" algn="ctr">
            <a:solidFill>
              <a:srgbClr val="1F497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 name="Content Placeholder 2"/>
          <p:cNvSpPr>
            <a:spLocks noGrp="1"/>
          </p:cNvSpPr>
          <p:nvPr>
            <p:ph idx="1"/>
          </p:nvPr>
        </p:nvSpPr>
        <p:spPr>
          <a:xfrm>
            <a:off x="392906" y="5204504"/>
            <a:ext cx="2108994" cy="548603"/>
          </a:xfrm>
        </p:spPr>
        <p:txBody>
          <a:bodyPr>
            <a:normAutofit/>
          </a:bodyPr>
          <a:lstStyle/>
          <a:p>
            <a:pPr>
              <a:buNone/>
            </a:pPr>
            <a:r>
              <a:rPr lang="en-US" sz="1400" dirty="0" smtClean="0"/>
              <a:t>Please visit our website: </a:t>
            </a:r>
            <a:r>
              <a:rPr lang="en-US" sz="1400" dirty="0" smtClean="0">
                <a:hlinkClick r:id="rId2"/>
              </a:rPr>
              <a:t>www.bronxphc.org</a:t>
            </a:r>
            <a:endParaRPr lang="en-US" sz="1400" dirty="0" smtClean="0"/>
          </a:p>
          <a:p>
            <a:pPr lvl="1" algn="ctr"/>
            <a:endParaRPr lang="en-US" sz="1400" dirty="0" smtClean="0"/>
          </a:p>
        </p:txBody>
      </p:sp>
      <p:sp>
        <p:nvSpPr>
          <p:cNvPr id="1026" name="AutoShape 2" descr="http://www.google.com/url?sa=i&amp;source=images&amp;cd=&amp;docid=l2QAbxXobNTvNM&amp;tbnid=umtuMw3kV9uPZM&amp;ved=0CAUQjBw&amp;url=http%3A%2F%2Ficons.iconarchive.com%2Ficons%2Fyootheme%2Fsocial-bookmark%2F512%2Fsocial-facebook-box-blue-icon.png&amp;ei=y7cyVITOKMiPyAT3pILYCg&amp;psig=AFQjCNEYNYhLtxpPeXmxdfYmfFyLjmhsvg&amp;ust=1412696395758652"/>
          <p:cNvSpPr>
            <a:spLocks noChangeAspect="1" noChangeArrowheads="1"/>
          </p:cNvSpPr>
          <p:nvPr/>
        </p:nvSpPr>
        <p:spPr bwMode="auto">
          <a:xfrm>
            <a:off x="63500" y="-136525"/>
            <a:ext cx="4876800" cy="4876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235618_0.png"/>
          <p:cNvPicPr>
            <a:picLocks noChangeAspect="1"/>
          </p:cNvPicPr>
          <p:nvPr/>
        </p:nvPicPr>
        <p:blipFill>
          <a:blip r:embed="rId3" cstate="print"/>
          <a:stretch>
            <a:fillRect/>
          </a:stretch>
        </p:blipFill>
        <p:spPr>
          <a:xfrm>
            <a:off x="5329606" y="6230455"/>
            <a:ext cx="457200" cy="454914"/>
          </a:xfrm>
          <a:prstGeom prst="rect">
            <a:avLst/>
          </a:prstGeom>
        </p:spPr>
      </p:pic>
      <p:pic>
        <p:nvPicPr>
          <p:cNvPr id="16" name="Picture 15" descr="linkedin-icon.png"/>
          <p:cNvPicPr>
            <a:picLocks noChangeAspect="1"/>
          </p:cNvPicPr>
          <p:nvPr/>
        </p:nvPicPr>
        <p:blipFill>
          <a:blip r:embed="rId4" cstate="print"/>
          <a:stretch>
            <a:fillRect/>
          </a:stretch>
        </p:blipFill>
        <p:spPr>
          <a:xfrm>
            <a:off x="6650407" y="6246366"/>
            <a:ext cx="457200" cy="457200"/>
          </a:xfrm>
          <a:prstGeom prst="rect">
            <a:avLst/>
          </a:prstGeom>
        </p:spPr>
      </p:pic>
      <p:pic>
        <p:nvPicPr>
          <p:cNvPr id="17" name="Picture 16" descr="social-facebook-box-blue-icon.png"/>
          <p:cNvPicPr>
            <a:picLocks noChangeAspect="1"/>
          </p:cNvPicPr>
          <p:nvPr/>
        </p:nvPicPr>
        <p:blipFill>
          <a:blip r:embed="rId5" cstate="print"/>
          <a:stretch>
            <a:fillRect/>
          </a:stretch>
        </p:blipFill>
        <p:spPr>
          <a:xfrm>
            <a:off x="4711700" y="6230455"/>
            <a:ext cx="457200" cy="457200"/>
          </a:xfrm>
          <a:prstGeom prst="rect">
            <a:avLst/>
          </a:prstGeom>
        </p:spPr>
      </p:pic>
      <p:pic>
        <p:nvPicPr>
          <p:cNvPr id="18" name="Picture 17" descr="Youtube-icon.png"/>
          <p:cNvPicPr>
            <a:picLocks noChangeAspect="1"/>
          </p:cNvPicPr>
          <p:nvPr/>
        </p:nvPicPr>
        <p:blipFill>
          <a:blip r:embed="rId6" cstate="print"/>
          <a:stretch>
            <a:fillRect/>
          </a:stretch>
        </p:blipFill>
        <p:spPr>
          <a:xfrm>
            <a:off x="5962297" y="6246366"/>
            <a:ext cx="457200" cy="457200"/>
          </a:xfrm>
          <a:prstGeom prst="rect">
            <a:avLst/>
          </a:prstGeom>
        </p:spPr>
      </p:pic>
      <p:pic>
        <p:nvPicPr>
          <p:cNvPr id="19"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727211" y="421617"/>
            <a:ext cx="5289954" cy="5712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37207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b="1" dirty="0" smtClean="0"/>
              <a:t>SBH Physicians</a:t>
            </a:r>
          </a:p>
          <a:p>
            <a:r>
              <a:rPr lang="en-US" dirty="0" smtClean="0"/>
              <a:t>Telzak, </a:t>
            </a:r>
            <a:r>
              <a:rPr lang="en-US" dirty="0"/>
              <a:t>Edward </a:t>
            </a:r>
            <a:r>
              <a:rPr lang="en-US" dirty="0" smtClean="0"/>
              <a:t>–Chair of Medicine</a:t>
            </a:r>
          </a:p>
          <a:p>
            <a:r>
              <a:rPr lang="en-US" dirty="0" smtClean="0"/>
              <a:t>Murphy, </a:t>
            </a:r>
            <a:r>
              <a:rPr lang="en-US" dirty="0"/>
              <a:t>Daniel </a:t>
            </a:r>
            <a:r>
              <a:rPr lang="en-US" dirty="0" smtClean="0"/>
              <a:t>– Chair of Emergency Medicine</a:t>
            </a:r>
          </a:p>
          <a:p>
            <a:r>
              <a:rPr lang="en-US" dirty="0" smtClean="0"/>
              <a:t>Troneci, </a:t>
            </a:r>
            <a:r>
              <a:rPr lang="en-US" dirty="0"/>
              <a:t>Lizica </a:t>
            </a:r>
            <a:r>
              <a:rPr lang="en-US" dirty="0" smtClean="0"/>
              <a:t>–Chair of Psychiatry</a:t>
            </a:r>
          </a:p>
          <a:p>
            <a:r>
              <a:rPr lang="en-US" dirty="0" smtClean="0"/>
              <a:t>Kulshreshtha, </a:t>
            </a:r>
            <a:r>
              <a:rPr lang="en-US" dirty="0"/>
              <a:t>Manisha </a:t>
            </a:r>
            <a:r>
              <a:rPr lang="en-US" dirty="0" smtClean="0"/>
              <a:t>–Director of Hospitalist </a:t>
            </a:r>
          </a:p>
          <a:p>
            <a:r>
              <a:rPr lang="en-US" dirty="0" smtClean="0"/>
              <a:t>Rubin, </a:t>
            </a:r>
            <a:r>
              <a:rPr lang="en-US" dirty="0"/>
              <a:t>David </a:t>
            </a:r>
            <a:r>
              <a:rPr lang="en-US" dirty="0" smtClean="0"/>
              <a:t>–Chair of Pediatrics</a:t>
            </a:r>
          </a:p>
          <a:p>
            <a:r>
              <a:rPr lang="en-US" dirty="0" smtClean="0"/>
              <a:t>Patti, Ernest- President Medical Staff</a:t>
            </a:r>
          </a:p>
          <a:p>
            <a:r>
              <a:rPr lang="en-US" dirty="0" smtClean="0"/>
              <a:t>Freije-Ibanez, Pablo- Psychiatry</a:t>
            </a:r>
          </a:p>
          <a:p>
            <a:r>
              <a:rPr lang="en-US" dirty="0" smtClean="0"/>
              <a:t>Payne, Dylan-Psychiatry</a:t>
            </a:r>
          </a:p>
          <a:p>
            <a:pPr marL="0" lvl="0" indent="0">
              <a:buNone/>
            </a:pPr>
            <a:endParaRPr lang="en-US" dirty="0" smtClean="0"/>
          </a:p>
          <a:p>
            <a:pPr marL="0" lvl="0" indent="0">
              <a:buNone/>
            </a:pPr>
            <a:r>
              <a:rPr lang="en-US" b="1" dirty="0" smtClean="0"/>
              <a:t>CSO Office</a:t>
            </a:r>
            <a:endParaRPr lang="en-US" b="1" dirty="0"/>
          </a:p>
          <a:p>
            <a:r>
              <a:rPr lang="en-US" dirty="0" smtClean="0"/>
              <a:t>Irene Kaufmann, Executive Director CSO</a:t>
            </a:r>
          </a:p>
          <a:p>
            <a:r>
              <a:rPr lang="en-US" dirty="0" smtClean="0"/>
              <a:t>Robin Moon, </a:t>
            </a:r>
            <a:r>
              <a:rPr lang="en-US" dirty="0"/>
              <a:t>Senior Director, DSRIP Care Delivery &amp; Practice Innovations</a:t>
            </a:r>
          </a:p>
          <a:p>
            <a:r>
              <a:rPr lang="en-US" dirty="0" smtClean="0"/>
              <a:t>Albert Alvarez, Director of Collaboration</a:t>
            </a:r>
          </a:p>
          <a:p>
            <a:r>
              <a:rPr lang="en-US" dirty="0"/>
              <a:t>Isaiah </a:t>
            </a:r>
            <a:r>
              <a:rPr lang="en-US" dirty="0" smtClean="0"/>
              <a:t>Sommers, Communication Coordinator</a:t>
            </a:r>
          </a:p>
          <a:p>
            <a:r>
              <a:rPr lang="en-US" dirty="0" smtClean="0"/>
              <a:t>Jeeny Job, Interim CMO</a:t>
            </a:r>
          </a:p>
          <a:p>
            <a:endParaRPr lang="en-US" dirty="0"/>
          </a:p>
        </p:txBody>
      </p:sp>
    </p:spTree>
    <p:extLst>
      <p:ext uri="{BB962C8B-B14F-4D97-AF65-F5344CB8AC3E}">
        <p14:creationId xmlns:p14="http://schemas.microsoft.com/office/powerpoint/2010/main" xmlns="" val="1852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SBH Physicians and DSRIP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18943675"/>
              </p:ext>
            </p:extLst>
          </p:nvPr>
        </p:nvGraphicFramePr>
        <p:xfrm>
          <a:off x="457200" y="1353312"/>
          <a:ext cx="8229600" cy="435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7686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Acronyms in DSRIP</a:t>
            </a:r>
            <a:endParaRPr lang="en-US" dirty="0"/>
          </a:p>
        </p:txBody>
      </p:sp>
      <p:sp>
        <p:nvSpPr>
          <p:cNvPr id="3" name="Content Placeholder 2"/>
          <p:cNvSpPr>
            <a:spLocks noGrp="1"/>
          </p:cNvSpPr>
          <p:nvPr>
            <p:ph idx="1"/>
          </p:nvPr>
        </p:nvSpPr>
        <p:spPr/>
        <p:txBody>
          <a:bodyPr/>
          <a:lstStyle/>
          <a:p>
            <a:r>
              <a:rPr lang="en-US" dirty="0" smtClean="0"/>
              <a:t>DSRIP -Delivery System Reform Incentive Payment Program</a:t>
            </a:r>
          </a:p>
          <a:p>
            <a:r>
              <a:rPr lang="en-US" dirty="0" smtClean="0"/>
              <a:t>PPS-Performing Provider System</a:t>
            </a:r>
          </a:p>
          <a:p>
            <a:r>
              <a:rPr lang="en-US" dirty="0" smtClean="0"/>
              <a:t>IDS-Integrated Delivery System</a:t>
            </a:r>
          </a:p>
          <a:p>
            <a:r>
              <a:rPr lang="en-US" dirty="0" smtClean="0"/>
              <a:t>BPHC-Bronx Partners for Healthy Communities</a:t>
            </a:r>
          </a:p>
          <a:p>
            <a:r>
              <a:rPr lang="en-US" dirty="0" smtClean="0"/>
              <a:t>CSO-Central Services Organization</a:t>
            </a:r>
          </a:p>
          <a:p>
            <a:pPr marL="0" indent="0">
              <a:buNone/>
            </a:pPr>
            <a:endParaRPr lang="en-US" dirty="0"/>
          </a:p>
        </p:txBody>
      </p:sp>
    </p:spTree>
    <p:extLst>
      <p:ext uri="{BB962C8B-B14F-4D97-AF65-F5344CB8AC3E}">
        <p14:creationId xmlns:p14="http://schemas.microsoft.com/office/powerpoint/2010/main" xmlns="" val="28230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Overview</a:t>
            </a:r>
            <a:endParaRPr lang="en-US" dirty="0"/>
          </a:p>
        </p:txBody>
      </p:sp>
      <p:sp>
        <p:nvSpPr>
          <p:cNvPr id="3" name="Content Placeholder 2"/>
          <p:cNvSpPr>
            <a:spLocks noGrp="1"/>
          </p:cNvSpPr>
          <p:nvPr>
            <p:ph idx="1"/>
          </p:nvPr>
        </p:nvSpPr>
        <p:spPr/>
        <p:txBody>
          <a:bodyPr/>
          <a:lstStyle/>
          <a:p>
            <a:pPr marL="228600" lvl="1" indent="-228600">
              <a:buFont typeface="Wingdings" pitchFamily="2" charset="2"/>
              <a:buChar char="§"/>
            </a:pPr>
            <a:r>
              <a:rPr lang="en-US" b="1" dirty="0" smtClean="0"/>
              <a:t>What is </a:t>
            </a:r>
            <a:r>
              <a:rPr lang="en-US" b="1" dirty="0"/>
              <a:t>DSRIP (Delivery System Reform Incentive Payment </a:t>
            </a:r>
            <a:r>
              <a:rPr lang="en-US" b="1" dirty="0" smtClean="0"/>
              <a:t>Program)?</a:t>
            </a:r>
          </a:p>
          <a:p>
            <a:pPr lvl="1"/>
            <a:r>
              <a:rPr lang="en-US" dirty="0" smtClean="0"/>
              <a:t>Incentive program to transform the healthcare delivery system for Medicaid and uninsured populations</a:t>
            </a:r>
          </a:p>
          <a:p>
            <a:pPr lvl="1"/>
            <a:r>
              <a:rPr lang="en-US" dirty="0" smtClean="0"/>
              <a:t>Goal of promoting health of populations while reducing high cost care, specifically in ED and Hospital settings (Triple Aim)</a:t>
            </a:r>
          </a:p>
          <a:p>
            <a:pPr lvl="1"/>
            <a:r>
              <a:rPr lang="en-US" dirty="0" smtClean="0"/>
              <a:t>At the end of 5 years, NYS must demonstrate 25% reduction in </a:t>
            </a:r>
            <a:r>
              <a:rPr lang="en-US" dirty="0" smtClean="0">
                <a:solidFill>
                  <a:srgbClr val="FF0000"/>
                </a:solidFill>
              </a:rPr>
              <a:t>avoidable</a:t>
            </a:r>
            <a:r>
              <a:rPr lang="en-US" dirty="0" smtClean="0"/>
              <a:t> ED visits, admissions and readmissions</a:t>
            </a:r>
          </a:p>
          <a:p>
            <a:pPr marL="457200" lvl="1" indent="0">
              <a:buNone/>
            </a:pPr>
            <a:endParaRPr lang="en-US" dirty="0" smtClean="0"/>
          </a:p>
          <a:p>
            <a:r>
              <a:rPr lang="en-US" b="1" dirty="0" smtClean="0"/>
              <a:t>How is the program funded?</a:t>
            </a:r>
          </a:p>
          <a:p>
            <a:pPr lvl="1"/>
            <a:r>
              <a:rPr lang="en-US" dirty="0" smtClean="0"/>
              <a:t>CMS has negotiated with individual states to reinvest Medicaid savings into delivery system reform (MRT waiver)</a:t>
            </a:r>
          </a:p>
          <a:p>
            <a:pPr lvl="1"/>
            <a:r>
              <a:rPr lang="en-US" dirty="0" smtClean="0"/>
              <a:t>New York’s application for this reform was approved in April of 2014 with $8 billion allocated for the program</a:t>
            </a:r>
          </a:p>
          <a:p>
            <a:pPr lvl="1"/>
            <a:endParaRPr lang="en-US" dirty="0" smtClean="0"/>
          </a:p>
          <a:p>
            <a:pPr lvl="1"/>
            <a:endParaRPr lang="en-US" dirty="0" smtClean="0"/>
          </a:p>
          <a:p>
            <a:pPr lvl="1"/>
            <a:endParaRPr lang="en-US" sz="500" dirty="0"/>
          </a:p>
          <a:p>
            <a:pPr lvl="1"/>
            <a:endParaRPr lang="en-US" dirty="0"/>
          </a:p>
        </p:txBody>
      </p:sp>
    </p:spTree>
    <p:extLst>
      <p:ext uri="{BB962C8B-B14F-4D97-AF65-F5344CB8AC3E}">
        <p14:creationId xmlns:p14="http://schemas.microsoft.com/office/powerpoint/2010/main" xmlns="" val="419145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Overview cont.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How do Providers participate in the DSRIP program?</a:t>
            </a:r>
          </a:p>
          <a:p>
            <a:pPr lvl="1"/>
            <a:r>
              <a:rPr lang="en-US" dirty="0" smtClean="0"/>
              <a:t>Providers need to join regional coalitions called a PPS (Performing Provider System) </a:t>
            </a:r>
          </a:p>
          <a:p>
            <a:pPr lvl="2"/>
            <a:r>
              <a:rPr lang="en-US" dirty="0" smtClean="0"/>
              <a:t>PPS must achieve performance benchmarks to receive incentive payments</a:t>
            </a:r>
          </a:p>
          <a:p>
            <a:pPr lvl="2"/>
            <a:r>
              <a:rPr lang="en-US" dirty="0" smtClean="0"/>
              <a:t>PPS’s are typically led by safety net hospitals </a:t>
            </a:r>
          </a:p>
          <a:p>
            <a:pPr lvl="2"/>
            <a:r>
              <a:rPr lang="en-US" dirty="0" smtClean="0"/>
              <a:t>PPS members include a variety of organizations that provide health services, including CBO’s who address social determinants of health</a:t>
            </a:r>
          </a:p>
          <a:p>
            <a:pPr lvl="2"/>
            <a:r>
              <a:rPr lang="en-US" dirty="0" smtClean="0"/>
              <a:t>25 PPS’s in NYS with further consolidation possible</a:t>
            </a:r>
          </a:p>
          <a:p>
            <a:pPr lvl="1"/>
            <a:endParaRPr lang="en-US" dirty="0" smtClean="0"/>
          </a:p>
          <a:p>
            <a:pPr lvl="1"/>
            <a:r>
              <a:rPr lang="en-US" dirty="0" smtClean="0"/>
              <a:t>A PPS selects projects from a menu of 44 projects that NYS has defined</a:t>
            </a:r>
          </a:p>
          <a:p>
            <a:pPr lvl="2"/>
            <a:r>
              <a:rPr lang="en-US" dirty="0" smtClean="0"/>
              <a:t>Each project has metrics/deliverables that trigger payments</a:t>
            </a:r>
          </a:p>
          <a:p>
            <a:pPr lvl="2"/>
            <a:r>
              <a:rPr lang="en-US" dirty="0" smtClean="0"/>
              <a:t>Project selection guided by a community needs assessment</a:t>
            </a:r>
          </a:p>
          <a:p>
            <a:endParaRPr lang="en-US" dirty="0" smtClean="0"/>
          </a:p>
          <a:p>
            <a:r>
              <a:rPr lang="en-US" b="1" dirty="0" smtClean="0"/>
              <a:t>How is SBH participating in DSRIP?</a:t>
            </a:r>
          </a:p>
          <a:p>
            <a:pPr lvl="1"/>
            <a:r>
              <a:rPr lang="en-US" dirty="0" smtClean="0"/>
              <a:t>SBH is the lead hospital in a PPS called BPHC (Bronx Partners for Healthy Communities)</a:t>
            </a:r>
          </a:p>
          <a:p>
            <a:pPr lvl="1"/>
            <a:endParaRPr lang="en-US" dirty="0" smtClean="0"/>
          </a:p>
          <a:p>
            <a:pPr lvl="1"/>
            <a:endParaRPr lang="en-US" dirty="0"/>
          </a:p>
        </p:txBody>
      </p:sp>
    </p:spTree>
    <p:extLst>
      <p:ext uri="{BB962C8B-B14F-4D97-AF65-F5344CB8AC3E}">
        <p14:creationId xmlns:p14="http://schemas.microsoft.com/office/powerpoint/2010/main" xmlns="" val="314593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noAutofit/>
          </a:bodyPr>
          <a:lstStyle/>
          <a:p>
            <a:r>
              <a:rPr lang="en-US" dirty="0" smtClean="0"/>
              <a:t>BPHC: Who We Are</a:t>
            </a:r>
            <a:endParaRPr lang="en-US" dirty="0"/>
          </a:p>
        </p:txBody>
      </p:sp>
      <p:sp>
        <p:nvSpPr>
          <p:cNvPr id="3" name="Content Placeholder 2"/>
          <p:cNvSpPr>
            <a:spLocks noGrp="1"/>
          </p:cNvSpPr>
          <p:nvPr>
            <p:ph idx="1"/>
          </p:nvPr>
        </p:nvSpPr>
        <p:spPr/>
        <p:txBody>
          <a:bodyPr/>
          <a:lstStyle/>
          <a:p>
            <a:pPr>
              <a:buClrTx/>
              <a:buFont typeface="Wingdings" pitchFamily="2" charset="2"/>
              <a:buChar char="§"/>
            </a:pPr>
            <a:r>
              <a:rPr lang="en-US" sz="2000" dirty="0" smtClean="0">
                <a:latin typeface="Helvetica" pitchFamily="34" charset="0"/>
                <a:cs typeface="Helvetica" pitchFamily="34" charset="0"/>
              </a:rPr>
              <a:t>BPHC comprises 211 unique organizations and over 5,500 providers who will manage the care of 270,000 Medicaid beneficiaries living in the Bronx through New York State’s Delivery System Reform Incentive Program (DSRIP)</a:t>
            </a:r>
          </a:p>
          <a:p>
            <a:pPr>
              <a:buClrTx/>
              <a:buFont typeface="Wingdings" pitchFamily="2" charset="2"/>
              <a:buChar char="§"/>
            </a:pPr>
            <a:r>
              <a:rPr lang="en-US" sz="2000" dirty="0" smtClean="0">
                <a:latin typeface="Helvetica" pitchFamily="34" charset="0"/>
                <a:cs typeface="Helvetica" pitchFamily="34" charset="0"/>
              </a:rPr>
              <a:t>Founding members</a:t>
            </a:r>
          </a:p>
          <a:p>
            <a:pPr lvl="1">
              <a:buClrTx/>
              <a:buFont typeface="Arial" pitchFamily="34" charset="0"/>
              <a:buChar char="•"/>
            </a:pPr>
            <a:r>
              <a:rPr lang="en-US" sz="1600" dirty="0" smtClean="0">
                <a:latin typeface="Helvetica" pitchFamily="34" charset="0"/>
                <a:cs typeface="Helvetica" pitchFamily="34" charset="0"/>
              </a:rPr>
              <a:t>Acacia Network </a:t>
            </a:r>
          </a:p>
          <a:p>
            <a:pPr lvl="1">
              <a:buClrTx/>
              <a:buFont typeface="Arial" pitchFamily="34" charset="0"/>
              <a:buChar char="•"/>
            </a:pPr>
            <a:r>
              <a:rPr lang="en-US" sz="1600" dirty="0" smtClean="0">
                <a:latin typeface="Helvetica" pitchFamily="34" charset="0"/>
                <a:cs typeface="Helvetica" pitchFamily="34" charset="0"/>
              </a:rPr>
              <a:t>Bronx United IPA </a:t>
            </a:r>
          </a:p>
          <a:p>
            <a:pPr lvl="1">
              <a:buClrTx/>
              <a:buFont typeface="Arial" pitchFamily="34" charset="0"/>
              <a:buChar char="•"/>
            </a:pPr>
            <a:r>
              <a:rPr lang="en-US" sz="1600" dirty="0" smtClean="0">
                <a:latin typeface="Helvetica" pitchFamily="34" charset="0"/>
                <a:cs typeface="Helvetica" pitchFamily="34" charset="0"/>
              </a:rPr>
              <a:t>Institute for Family Health </a:t>
            </a:r>
          </a:p>
          <a:p>
            <a:pPr lvl="1">
              <a:buClrTx/>
              <a:buFont typeface="Arial" pitchFamily="34" charset="0"/>
              <a:buChar char="•"/>
            </a:pPr>
            <a:r>
              <a:rPr lang="en-US" sz="1600" dirty="0" smtClean="0">
                <a:latin typeface="Helvetica" pitchFamily="34" charset="0"/>
                <a:cs typeface="Helvetica" pitchFamily="34" charset="0"/>
              </a:rPr>
              <a:t>Montefiore Medical Center </a:t>
            </a:r>
          </a:p>
          <a:p>
            <a:pPr lvl="1">
              <a:buClrTx/>
              <a:buFont typeface="Arial" pitchFamily="34" charset="0"/>
              <a:buChar char="•"/>
            </a:pPr>
            <a:r>
              <a:rPr lang="en-US" sz="1600" dirty="0" smtClean="0">
                <a:latin typeface="Helvetica" pitchFamily="34" charset="0"/>
                <a:cs typeface="Helvetica" pitchFamily="34" charset="0"/>
              </a:rPr>
              <a:t>Morris Heights Health Center </a:t>
            </a:r>
          </a:p>
          <a:p>
            <a:pPr lvl="1">
              <a:buClrTx/>
              <a:buFont typeface="Arial" pitchFamily="34" charset="0"/>
              <a:buChar char="•"/>
            </a:pPr>
            <a:r>
              <a:rPr lang="en-US" sz="1600" dirty="0" smtClean="0">
                <a:latin typeface="Helvetica" pitchFamily="34" charset="0"/>
                <a:cs typeface="Helvetica" pitchFamily="34" charset="0"/>
              </a:rPr>
              <a:t>Puerto Rican Family Institute </a:t>
            </a:r>
          </a:p>
          <a:p>
            <a:pPr lvl="1">
              <a:buClrTx/>
              <a:buFont typeface="Arial" pitchFamily="34" charset="0"/>
              <a:buChar char="•"/>
            </a:pPr>
            <a:r>
              <a:rPr lang="en-US" sz="1600" dirty="0" smtClean="0">
                <a:latin typeface="Helvetica" pitchFamily="34" charset="0"/>
                <a:cs typeface="Helvetica" pitchFamily="34" charset="0"/>
              </a:rPr>
              <a:t>SBH Health System </a:t>
            </a:r>
          </a:p>
          <a:p>
            <a:pPr lvl="1">
              <a:buClrTx/>
              <a:buFont typeface="Arial" pitchFamily="34" charset="0"/>
              <a:buChar char="•"/>
            </a:pPr>
            <a:r>
              <a:rPr lang="en-US" sz="1600" dirty="0" smtClean="0">
                <a:latin typeface="Helvetica" pitchFamily="34" charset="0"/>
                <a:cs typeface="Helvetica" pitchFamily="34" charset="0"/>
              </a:rPr>
              <a:t>Union Community Health Center </a:t>
            </a: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p:txBody>
      </p:sp>
    </p:spTree>
    <p:extLst>
      <p:ext uri="{BB962C8B-B14F-4D97-AF65-F5344CB8AC3E}">
        <p14:creationId xmlns:p14="http://schemas.microsoft.com/office/powerpoint/2010/main" xmlns="" val="20013499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noAutofit/>
          </a:bodyPr>
          <a:lstStyle/>
          <a:p>
            <a:r>
              <a:rPr lang="en-US" dirty="0" smtClean="0"/>
              <a:t> BPHC: Who We Are</a:t>
            </a:r>
            <a:endParaRPr lang="en-US" dirty="0"/>
          </a:p>
        </p:txBody>
      </p:sp>
      <p:sp>
        <p:nvSpPr>
          <p:cNvPr id="3" name="Content Placeholder 2"/>
          <p:cNvSpPr>
            <a:spLocks noGrp="1"/>
          </p:cNvSpPr>
          <p:nvPr>
            <p:ph idx="1"/>
          </p:nvPr>
        </p:nvSpPr>
        <p:spPr>
          <a:xfrm>
            <a:off x="415925" y="1079149"/>
            <a:ext cx="8450263" cy="5038602"/>
          </a:xfrm>
        </p:spPr>
        <p:txBody>
          <a:bodyPr>
            <a:normAutofit fontScale="92500" lnSpcReduction="20000"/>
          </a:bodyPr>
          <a:lstStyle/>
          <a:p>
            <a:r>
              <a:rPr lang="en-US" sz="2400" dirty="0" smtClean="0">
                <a:latin typeface="Helvetica" pitchFamily="34" charset="0"/>
                <a:cs typeface="Helvetica" pitchFamily="34" charset="0"/>
              </a:rPr>
              <a:t>BPHC’s network includes a wide array of organizations and services:</a:t>
            </a:r>
          </a:p>
          <a:p>
            <a:pPr lvl="1"/>
            <a:r>
              <a:rPr lang="en-US" sz="2100" dirty="0" smtClean="0">
                <a:latin typeface="Helvetica" pitchFamily="34" charset="0"/>
                <a:cs typeface="Helvetica" pitchFamily="34" charset="0"/>
              </a:rPr>
              <a:t>Hospitals</a:t>
            </a:r>
          </a:p>
          <a:p>
            <a:pPr lvl="1"/>
            <a:r>
              <a:rPr lang="en-US" sz="2100" dirty="0" smtClean="0">
                <a:latin typeface="Helvetica" pitchFamily="34" charset="0"/>
                <a:cs typeface="Helvetica" pitchFamily="34" charset="0"/>
              </a:rPr>
              <a:t>Primary and specialty care services</a:t>
            </a:r>
          </a:p>
          <a:p>
            <a:pPr lvl="1"/>
            <a:r>
              <a:rPr lang="en-US" sz="2100" dirty="0" smtClean="0">
                <a:latin typeface="Helvetica" pitchFamily="34" charset="0"/>
                <a:cs typeface="Helvetica" pitchFamily="34" charset="0"/>
              </a:rPr>
              <a:t>Behavioral health and substance abuse services</a:t>
            </a:r>
          </a:p>
          <a:p>
            <a:pPr lvl="1"/>
            <a:r>
              <a:rPr lang="en-US" sz="2100" dirty="0" smtClean="0">
                <a:latin typeface="Helvetica" pitchFamily="34" charset="0"/>
                <a:cs typeface="Helvetica" pitchFamily="34" charset="0"/>
              </a:rPr>
              <a:t>Long term care and assisted living facilities</a:t>
            </a:r>
          </a:p>
          <a:p>
            <a:pPr lvl="1"/>
            <a:r>
              <a:rPr lang="en-US" sz="2100" dirty="0" smtClean="0">
                <a:latin typeface="Helvetica" pitchFamily="34" charset="0"/>
                <a:cs typeface="Helvetica" pitchFamily="34" charset="0"/>
              </a:rPr>
              <a:t>Home care agencies</a:t>
            </a:r>
          </a:p>
          <a:p>
            <a:pPr lvl="1"/>
            <a:r>
              <a:rPr lang="en-US" sz="2100" dirty="0" smtClean="0">
                <a:latin typeface="Helvetica" pitchFamily="34" charset="0"/>
                <a:cs typeface="Helvetica" pitchFamily="34" charset="0"/>
              </a:rPr>
              <a:t>Health homes</a:t>
            </a:r>
          </a:p>
          <a:p>
            <a:pPr lvl="1"/>
            <a:r>
              <a:rPr lang="en-US" sz="2100" dirty="0" smtClean="0">
                <a:latin typeface="Helvetica" pitchFamily="34" charset="0"/>
                <a:cs typeface="Helvetica" pitchFamily="34" charset="0"/>
              </a:rPr>
              <a:t>IPAs</a:t>
            </a:r>
          </a:p>
          <a:p>
            <a:pPr lvl="1"/>
            <a:r>
              <a:rPr lang="en-US" sz="2100" dirty="0" smtClean="0">
                <a:latin typeface="Helvetica" pitchFamily="34" charset="0"/>
                <a:cs typeface="Helvetica" pitchFamily="34" charset="0"/>
              </a:rPr>
              <a:t>Community-based organizations (e.g., services for the developmentally disabled, housing, adult day care centers, advocacy, foster care, meal delivery, food banks, legal aid, counseling, youth development)</a:t>
            </a:r>
          </a:p>
          <a:p>
            <a:pPr lvl="1"/>
            <a:r>
              <a:rPr lang="en-US" sz="2100" dirty="0" smtClean="0">
                <a:latin typeface="Helvetica" pitchFamily="34" charset="0"/>
                <a:cs typeface="Helvetica" pitchFamily="34" charset="0"/>
              </a:rPr>
              <a:t>Educational institutions</a:t>
            </a:r>
          </a:p>
          <a:p>
            <a:pPr lvl="1"/>
            <a:r>
              <a:rPr lang="en-US" sz="2100" dirty="0" smtClean="0">
                <a:latin typeface="Helvetica" pitchFamily="34" charset="0"/>
                <a:cs typeface="Helvetica" pitchFamily="34" charset="0"/>
              </a:rPr>
              <a:t>Pharmacies</a:t>
            </a:r>
          </a:p>
          <a:p>
            <a:pPr lvl="1"/>
            <a:r>
              <a:rPr lang="en-US" sz="2100" dirty="0" smtClean="0">
                <a:latin typeface="Helvetica" pitchFamily="34" charset="0"/>
                <a:cs typeface="Helvetica" pitchFamily="34" charset="0"/>
              </a:rPr>
              <a:t>Unions</a:t>
            </a:r>
          </a:p>
          <a:p>
            <a:pPr lvl="1"/>
            <a:r>
              <a:rPr lang="en-US" sz="2100" dirty="0" smtClean="0">
                <a:latin typeface="Helvetica" pitchFamily="34" charset="0"/>
                <a:cs typeface="Helvetica" pitchFamily="34" charset="0"/>
              </a:rPr>
              <a:t>Health plans</a:t>
            </a:r>
          </a:p>
          <a:p>
            <a:r>
              <a:rPr lang="en-US" sz="2100" b="1" dirty="0" smtClean="0">
                <a:latin typeface="Helvetica" pitchFamily="34" charset="0"/>
                <a:cs typeface="Helvetica" pitchFamily="34" charset="0"/>
              </a:rPr>
              <a:t>Central Services Organization (CSO) supports the work of BPHC</a:t>
            </a:r>
            <a:endParaRPr lang="en-US" sz="2100" dirty="0" smtClean="0">
              <a:latin typeface="Helvetica" pitchFamily="34" charset="0"/>
              <a:cs typeface="Helvetica" pitchFamily="34" charset="0"/>
            </a:endParaRPr>
          </a:p>
          <a:p>
            <a:pPr lvl="1">
              <a:buNone/>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xmlns="" val="4945966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BPHC Geographic Region</a:t>
            </a:r>
            <a:endParaRPr lang="en-US" dirty="0"/>
          </a:p>
        </p:txBody>
      </p:sp>
      <p:pic>
        <p:nvPicPr>
          <p:cNvPr id="4" name="Picture 2" descr="http://upload.wikimedia.org/wikipedia/commons/7/74/New_York_City_-_Bron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19200"/>
            <a:ext cx="4420501" cy="460057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flipH="1">
            <a:off x="4799041" y="1622313"/>
            <a:ext cx="3580498" cy="0"/>
          </a:xfrm>
          <a:prstGeom prst="line">
            <a:avLst/>
          </a:prstGeom>
        </p:spPr>
        <p:style>
          <a:lnRef idx="1">
            <a:schemeClr val="dk1"/>
          </a:lnRef>
          <a:fillRef idx="0">
            <a:schemeClr val="dk1"/>
          </a:fillRef>
          <a:effectRef idx="0">
            <a:schemeClr val="dk1"/>
          </a:effectRef>
          <a:fontRef idx="minor">
            <a:schemeClr val="tx1"/>
          </a:fontRef>
        </p:style>
      </p:cxnSp>
      <p:sp>
        <p:nvSpPr>
          <p:cNvPr id="6" name="Title 1"/>
          <p:cNvSpPr txBox="1">
            <a:spLocks/>
          </p:cNvSpPr>
          <p:nvPr/>
        </p:nvSpPr>
        <p:spPr bwMode="auto">
          <a:xfrm>
            <a:off x="4799043" y="1130063"/>
            <a:ext cx="3580498" cy="430776"/>
          </a:xfrm>
          <a:prstGeom prst="rect">
            <a:avLst/>
          </a:prstGeom>
          <a:noFill/>
          <a:ln w="9525">
            <a:noFill/>
            <a:miter lim="800000"/>
            <a:headEnd/>
            <a:tailEnd/>
          </a:ln>
        </p:spPr>
        <p:txBody>
          <a:bodyPr wrap="square" lIns="91328" tIns="45665" rIns="91328" bIns="45665" anchor="b">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5pPr>
            <a:lvl6pPr marL="457092" algn="l" rtl="0" fontAlgn="base">
              <a:spcBef>
                <a:spcPct val="0"/>
              </a:spcBef>
              <a:spcAft>
                <a:spcPct val="0"/>
              </a:spcAft>
              <a:defRPr sz="2500">
                <a:solidFill>
                  <a:schemeClr val="tx1"/>
                </a:solidFill>
                <a:latin typeface="Calibri" charset="0"/>
              </a:defRPr>
            </a:lvl6pPr>
            <a:lvl7pPr marL="914186" algn="l" rtl="0" fontAlgn="base">
              <a:spcBef>
                <a:spcPct val="0"/>
              </a:spcBef>
              <a:spcAft>
                <a:spcPct val="0"/>
              </a:spcAft>
              <a:defRPr sz="2500">
                <a:solidFill>
                  <a:schemeClr val="tx1"/>
                </a:solidFill>
                <a:latin typeface="Calibri" charset="0"/>
              </a:defRPr>
            </a:lvl7pPr>
            <a:lvl8pPr marL="1371279" algn="l" rtl="0" fontAlgn="base">
              <a:spcBef>
                <a:spcPct val="0"/>
              </a:spcBef>
              <a:spcAft>
                <a:spcPct val="0"/>
              </a:spcAft>
              <a:defRPr sz="2500">
                <a:solidFill>
                  <a:schemeClr val="tx1"/>
                </a:solidFill>
                <a:latin typeface="Calibri" charset="0"/>
              </a:defRPr>
            </a:lvl8pPr>
            <a:lvl9pPr marL="1828373" algn="l" rtl="0" fontAlgn="base">
              <a:spcBef>
                <a:spcPct val="0"/>
              </a:spcBef>
              <a:spcAft>
                <a:spcPct val="0"/>
              </a:spcAft>
              <a:defRPr sz="2500">
                <a:solidFill>
                  <a:schemeClr val="tx1"/>
                </a:solidFill>
                <a:latin typeface="Calibri" charset="0"/>
              </a:defRPr>
            </a:lvl9pPr>
          </a:lstStyle>
          <a:p>
            <a:pPr>
              <a:defRPr/>
            </a:pPr>
            <a:r>
              <a:rPr lang="en-US" sz="2200" dirty="0" smtClean="0">
                <a:solidFill>
                  <a:srgbClr val="000000"/>
                </a:solidFill>
                <a:latin typeface="Helvetica" pitchFamily="34" charset="0"/>
                <a:cs typeface="Helvetica" pitchFamily="34" charset="0"/>
              </a:rPr>
              <a:t>The Entire Bronx Borough</a:t>
            </a:r>
          </a:p>
        </p:txBody>
      </p:sp>
      <p:sp>
        <p:nvSpPr>
          <p:cNvPr id="7" name="Title 1"/>
          <p:cNvSpPr txBox="1">
            <a:spLocks/>
          </p:cNvSpPr>
          <p:nvPr/>
        </p:nvSpPr>
        <p:spPr bwMode="auto">
          <a:xfrm>
            <a:off x="4725301" y="1692102"/>
            <a:ext cx="4344958" cy="3862485"/>
          </a:xfrm>
          <a:prstGeom prst="rect">
            <a:avLst/>
          </a:prstGeom>
          <a:noFill/>
          <a:ln w="9525">
            <a:noFill/>
            <a:miter lim="800000"/>
            <a:headEnd/>
            <a:tailEnd/>
          </a:ln>
        </p:spPr>
        <p:txBody>
          <a:bodyPr wrap="square" lIns="91328" tIns="45665" rIns="91328" bIns="45665" anchor="b">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ＭＳ Ｐゴシック"/>
              </a:defRPr>
            </a:lvl5pPr>
            <a:lvl6pPr marL="457092" algn="l" rtl="0" fontAlgn="base">
              <a:spcBef>
                <a:spcPct val="0"/>
              </a:spcBef>
              <a:spcAft>
                <a:spcPct val="0"/>
              </a:spcAft>
              <a:defRPr sz="2500">
                <a:solidFill>
                  <a:schemeClr val="tx1"/>
                </a:solidFill>
                <a:latin typeface="Calibri" charset="0"/>
              </a:defRPr>
            </a:lvl6pPr>
            <a:lvl7pPr marL="914186" algn="l" rtl="0" fontAlgn="base">
              <a:spcBef>
                <a:spcPct val="0"/>
              </a:spcBef>
              <a:spcAft>
                <a:spcPct val="0"/>
              </a:spcAft>
              <a:defRPr sz="2500">
                <a:solidFill>
                  <a:schemeClr val="tx1"/>
                </a:solidFill>
                <a:latin typeface="Calibri" charset="0"/>
              </a:defRPr>
            </a:lvl7pPr>
            <a:lvl8pPr marL="1371279" algn="l" rtl="0" fontAlgn="base">
              <a:spcBef>
                <a:spcPct val="0"/>
              </a:spcBef>
              <a:spcAft>
                <a:spcPct val="0"/>
              </a:spcAft>
              <a:defRPr sz="2500">
                <a:solidFill>
                  <a:schemeClr val="tx1"/>
                </a:solidFill>
                <a:latin typeface="Calibri" charset="0"/>
              </a:defRPr>
            </a:lvl8pPr>
            <a:lvl9pPr marL="1828373" algn="l" rtl="0" fontAlgn="base">
              <a:spcBef>
                <a:spcPct val="0"/>
              </a:spcBef>
              <a:spcAft>
                <a:spcPct val="0"/>
              </a:spcAft>
              <a:defRPr sz="2500">
                <a:solidFill>
                  <a:schemeClr val="tx1"/>
                </a:solidFill>
                <a:latin typeface="Calibri" charset="0"/>
              </a:defRPr>
            </a:lvl9pPr>
          </a:lstStyle>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Population: </a:t>
            </a:r>
            <a:r>
              <a:rPr lang="en-US" sz="1500" dirty="0" smtClean="0">
                <a:solidFill>
                  <a:srgbClr val="000000"/>
                </a:solidFill>
                <a:latin typeface="Helvetica" pitchFamily="34" charset="0"/>
                <a:cs typeface="Helvetica" pitchFamily="34" charset="0"/>
              </a:rPr>
              <a:t>Culturally vibrant community with population of ~1.5 million</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Medicaid Coverage: </a:t>
            </a:r>
            <a:r>
              <a:rPr lang="en-US" sz="1500" dirty="0" smtClean="0">
                <a:solidFill>
                  <a:srgbClr val="000000"/>
                </a:solidFill>
                <a:latin typeface="Helvetica" pitchFamily="34" charset="0"/>
                <a:cs typeface="Helvetica" pitchFamily="34" charset="0"/>
              </a:rPr>
              <a:t>Highest </a:t>
            </a:r>
            <a:r>
              <a:rPr lang="en-US" sz="1500" dirty="0">
                <a:solidFill>
                  <a:srgbClr val="000000"/>
                </a:solidFill>
                <a:latin typeface="Helvetica" pitchFamily="34" charset="0"/>
                <a:cs typeface="Helvetica" pitchFamily="34" charset="0"/>
              </a:rPr>
              <a:t>rates of Medicaid coverage in the State (59% of Bronx residents over the course of a year</a:t>
            </a:r>
            <a:r>
              <a:rPr lang="en-US" sz="1500" dirty="0" smtClean="0">
                <a:solidFill>
                  <a:srgbClr val="000000"/>
                </a:solidFill>
                <a:latin typeface="Helvetica" pitchFamily="34" charset="0"/>
                <a:cs typeface="Helvetica" pitchFamily="34" charset="0"/>
              </a:rPr>
              <a:t>)</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Population Health: </a:t>
            </a:r>
            <a:r>
              <a:rPr lang="en-US" sz="1500" dirty="0" smtClean="0">
                <a:solidFill>
                  <a:srgbClr val="000000"/>
                </a:solidFill>
                <a:latin typeface="Helvetica" pitchFamily="34" charset="0"/>
                <a:cs typeface="Helvetica" pitchFamily="34" charset="0"/>
              </a:rPr>
              <a:t>Though </a:t>
            </a:r>
            <a:r>
              <a:rPr lang="en-US" sz="1500" dirty="0">
                <a:solidFill>
                  <a:srgbClr val="000000"/>
                </a:solidFill>
                <a:latin typeface="Helvetica" pitchFamily="34" charset="0"/>
                <a:cs typeface="Helvetica" pitchFamily="34" charset="0"/>
              </a:rPr>
              <a:t>the Bronx represents only 7% of the </a:t>
            </a:r>
            <a:r>
              <a:rPr lang="en-US" sz="1500" dirty="0" smtClean="0">
                <a:solidFill>
                  <a:srgbClr val="000000"/>
                </a:solidFill>
                <a:latin typeface="Helvetica" pitchFamily="34" charset="0"/>
                <a:cs typeface="Helvetica" pitchFamily="34" charset="0"/>
              </a:rPr>
              <a:t>State’s </a:t>
            </a:r>
            <a:r>
              <a:rPr lang="en-US" sz="1500" dirty="0">
                <a:solidFill>
                  <a:srgbClr val="000000"/>
                </a:solidFill>
                <a:latin typeface="Helvetica" pitchFamily="34" charset="0"/>
                <a:cs typeface="Helvetica" pitchFamily="34" charset="0"/>
              </a:rPr>
              <a:t>population, it accounts for 22% of asthma hospitalizations and </a:t>
            </a:r>
            <a:r>
              <a:rPr lang="en-US" sz="1500" dirty="0" smtClean="0">
                <a:solidFill>
                  <a:srgbClr val="000000"/>
                </a:solidFill>
                <a:latin typeface="Helvetica" pitchFamily="34" charset="0"/>
                <a:cs typeface="Helvetica" pitchFamily="34" charset="0"/>
              </a:rPr>
              <a:t>the diabetes </a:t>
            </a:r>
            <a:r>
              <a:rPr lang="en-US" sz="1500" dirty="0">
                <a:solidFill>
                  <a:srgbClr val="000000"/>
                </a:solidFill>
                <a:latin typeface="Helvetica" pitchFamily="34" charset="0"/>
                <a:cs typeface="Helvetica" pitchFamily="34" charset="0"/>
              </a:rPr>
              <a:t>mortality rate is 60% higher than the State’s </a:t>
            </a:r>
            <a:r>
              <a:rPr lang="en-US" sz="1500" dirty="0" smtClean="0">
                <a:solidFill>
                  <a:srgbClr val="000000"/>
                </a:solidFill>
                <a:latin typeface="Helvetica" pitchFamily="34" charset="0"/>
                <a:cs typeface="Helvetica" pitchFamily="34" charset="0"/>
              </a:rPr>
              <a:t>rate</a:t>
            </a:r>
          </a:p>
          <a:p>
            <a:pPr marL="285750" indent="-285750">
              <a:spcAft>
                <a:spcPts val="800"/>
              </a:spcAft>
              <a:buFont typeface="Arial" pitchFamily="34" charset="0"/>
              <a:buChar char="•"/>
              <a:defRPr/>
            </a:pPr>
            <a:r>
              <a:rPr lang="en-US" sz="1500" b="1" dirty="0" smtClean="0">
                <a:solidFill>
                  <a:srgbClr val="000000"/>
                </a:solidFill>
                <a:latin typeface="Helvetica" pitchFamily="34" charset="0"/>
                <a:cs typeface="Helvetica" pitchFamily="34" charset="0"/>
              </a:rPr>
              <a:t>Social Factors: </a:t>
            </a:r>
            <a:r>
              <a:rPr lang="en-US" sz="1500" dirty="0" smtClean="0">
                <a:solidFill>
                  <a:srgbClr val="000000"/>
                </a:solidFill>
                <a:latin typeface="Helvetica" pitchFamily="34" charset="0"/>
                <a:cs typeface="Helvetica" pitchFamily="34" charset="0"/>
              </a:rPr>
              <a:t>Poorest </a:t>
            </a:r>
            <a:r>
              <a:rPr lang="en-US" sz="1500" dirty="0">
                <a:solidFill>
                  <a:srgbClr val="000000"/>
                </a:solidFill>
                <a:latin typeface="Helvetica" pitchFamily="34" charset="0"/>
                <a:cs typeface="Helvetica" pitchFamily="34" charset="0"/>
              </a:rPr>
              <a:t>county in New York State with approximately 30% of residents living in poverty, and a 12% unemployment rate. Over a third of the population has unaffordable or inadequate </a:t>
            </a:r>
            <a:r>
              <a:rPr lang="en-US" sz="1500" dirty="0" smtClean="0">
                <a:solidFill>
                  <a:srgbClr val="000000"/>
                </a:solidFill>
                <a:latin typeface="Helvetica" pitchFamily="34" charset="0"/>
                <a:cs typeface="Helvetica" pitchFamily="34" charset="0"/>
              </a:rPr>
              <a:t>housing. </a:t>
            </a:r>
          </a:p>
        </p:txBody>
      </p:sp>
    </p:spTree>
    <p:extLst>
      <p:ext uri="{BB962C8B-B14F-4D97-AF65-F5344CB8AC3E}">
        <p14:creationId xmlns:p14="http://schemas.microsoft.com/office/powerpoint/2010/main" xmlns="" val="44597178"/>
      </p:ext>
    </p:extLst>
  </p:cSld>
  <p:clrMapOvr>
    <a:masterClrMapping/>
  </p:clrMapOvr>
</p:sld>
</file>

<file path=ppt/theme/theme1.xml><?xml version="1.0" encoding="utf-8"?>
<a:theme xmlns:a="http://schemas.openxmlformats.org/drawingml/2006/main" name="Office Theme">
  <a:themeElements>
    <a:clrScheme name="BPHC">
      <a:dk1>
        <a:srgbClr val="0F345E"/>
      </a:dk1>
      <a:lt1>
        <a:srgbClr val="F0EAE6"/>
      </a:lt1>
      <a:dk2>
        <a:srgbClr val="8E8F9A"/>
      </a:dk2>
      <a:lt2>
        <a:srgbClr val="D2DBE3"/>
      </a:lt2>
      <a:accent1>
        <a:srgbClr val="326084"/>
      </a:accent1>
      <a:accent2>
        <a:srgbClr val="A9A53F"/>
      </a:accent2>
      <a:accent3>
        <a:srgbClr val="911928"/>
      </a:accent3>
      <a:accent4>
        <a:srgbClr val="5C2875"/>
      </a:accent4>
      <a:accent5>
        <a:srgbClr val="6B5032"/>
      </a:accent5>
      <a:accent6>
        <a:srgbClr val="8EA94E"/>
      </a:accent6>
      <a:hlink>
        <a:srgbClr val="2255A6"/>
      </a:hlink>
      <a:folHlink>
        <a:srgbClr val="414D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5875"/>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Page - Client Presentation">
  <a:themeElements>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fontScheme name="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Title Page - Internal Presentation">
  <a:themeElements>
    <a:clrScheme name="Custom 9">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005390"/>
      </a:hlink>
      <a:folHlink>
        <a:srgbClr val="005390"/>
      </a:folHlink>
    </a:clrScheme>
    <a:fontScheme name="3_Title Page - Internal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699"/>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699"/>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3_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4321</TotalTime>
  <Words>1388</Words>
  <Application>Microsoft Office PowerPoint</Application>
  <PresentationFormat>On-screen Show (4:3)</PresentationFormat>
  <Paragraphs>172</Paragraphs>
  <Slides>15</Slides>
  <Notes>7</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Title Page - Client Presentation</vt:lpstr>
      <vt:lpstr>6_Title Page - Internal Presentation</vt:lpstr>
      <vt:lpstr>DSRIP Overview for SBH Physicians June 10th 2015, 8-9 am Braker Board Room</vt:lpstr>
      <vt:lpstr>Introductions</vt:lpstr>
      <vt:lpstr>SBH Physicians and DSRIP</vt:lpstr>
      <vt:lpstr>Commonly Used Acronyms in DSRIP</vt:lpstr>
      <vt:lpstr>DSRIP Overview</vt:lpstr>
      <vt:lpstr>DSRIP Overview cont.</vt:lpstr>
      <vt:lpstr>BPHC: Who We Are</vt:lpstr>
      <vt:lpstr> BPHC: Who We Are</vt:lpstr>
      <vt:lpstr>BPHC Geographic Region</vt:lpstr>
      <vt:lpstr>Slide 10</vt:lpstr>
      <vt:lpstr>Bronx CNA Project-Specific Highlights</vt:lpstr>
      <vt:lpstr>BPHC’s DSRIP Projects</vt:lpstr>
      <vt:lpstr>Q+A</vt:lpstr>
      <vt:lpstr>Discussion</vt:lpstr>
      <vt:lpstr>Slide 15</vt:lpstr>
    </vt:vector>
  </TitlesOfParts>
  <Company>SBH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O'Gara</dc:creator>
  <cp:lastModifiedBy>isommers</cp:lastModifiedBy>
  <cp:revision>137</cp:revision>
  <cp:lastPrinted>2015-06-10T11:51:07Z</cp:lastPrinted>
  <dcterms:created xsi:type="dcterms:W3CDTF">2015-02-23T21:08:48Z</dcterms:created>
  <dcterms:modified xsi:type="dcterms:W3CDTF">2015-06-10T16:37:08Z</dcterms:modified>
</cp:coreProperties>
</file>