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Lst>
  <p:notesMasterIdLst>
    <p:notesMasterId r:id="rId33"/>
  </p:notesMasterIdLst>
  <p:handoutMasterIdLst>
    <p:handoutMasterId r:id="rId34"/>
  </p:handoutMasterIdLst>
  <p:sldIdLst>
    <p:sldId id="329" r:id="rId4"/>
    <p:sldId id="296" r:id="rId5"/>
    <p:sldId id="298" r:id="rId6"/>
    <p:sldId id="299" r:id="rId7"/>
    <p:sldId id="275" r:id="rId8"/>
    <p:sldId id="276" r:id="rId9"/>
    <p:sldId id="291" r:id="rId10"/>
    <p:sldId id="278" r:id="rId11"/>
    <p:sldId id="279" r:id="rId12"/>
    <p:sldId id="284" r:id="rId13"/>
    <p:sldId id="321" r:id="rId14"/>
    <p:sldId id="323" r:id="rId15"/>
    <p:sldId id="319" r:id="rId16"/>
    <p:sldId id="320" r:id="rId17"/>
    <p:sldId id="328"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Lst>
  <p:sldSz cx="9144000" cy="6858000" type="screen4x3"/>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F9BCBB1-7A86-4CA8-B8FE-6B9713439600}">
          <p14:sldIdLst>
            <p14:sldId id="327"/>
            <p14:sldId id="297"/>
            <p14:sldId id="295"/>
            <p14:sldId id="296"/>
            <p14:sldId id="298"/>
            <p14:sldId id="299"/>
            <p14:sldId id="275"/>
            <p14:sldId id="276"/>
            <p14:sldId id="291"/>
            <p14:sldId id="278"/>
            <p14:sldId id="279"/>
            <p14:sldId id="284"/>
            <p14:sldId id="326"/>
            <p14:sldId id="325"/>
            <p14:sldId id="321"/>
            <p14:sldId id="323"/>
            <p14:sldId id="319"/>
            <p14:sldId id="320"/>
            <p14:sldId id="328"/>
            <p14:sldId id="303"/>
            <p14:sldId id="304"/>
            <p14:sldId id="305"/>
            <p14:sldId id="306"/>
            <p14:sldId id="307"/>
            <p14:sldId id="308"/>
            <p14:sldId id="309"/>
            <p14:sldId id="310"/>
            <p14:sldId id="311"/>
            <p14:sldId id="312"/>
            <p14:sldId id="313"/>
            <p14:sldId id="314"/>
            <p14:sldId id="315"/>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E6"/>
    <a:srgbClr val="FFFFFF"/>
    <a:srgbClr val="002E6D"/>
    <a:srgbClr val="0000FF"/>
    <a:srgbClr val="D2C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snapToGrid="0" snapToObjects="1">
      <p:cViewPr varScale="1">
        <p:scale>
          <a:sx n="57" d="100"/>
          <a:sy n="57" d="100"/>
        </p:scale>
        <p:origin x="-444" y="-72"/>
      </p:cViewPr>
      <p:guideLst>
        <p:guide orient="horz" pos="2160"/>
        <p:guide pos="5472"/>
      </p:guideLst>
    </p:cSldViewPr>
  </p:slideViewPr>
  <p:notesTextViewPr>
    <p:cViewPr>
      <p:scale>
        <a:sx n="100" d="100"/>
        <a:sy n="100" d="100"/>
      </p:scale>
      <p:origin x="0" y="0"/>
    </p:cViewPr>
  </p:notesTextViewPr>
  <p:sorterViewPr>
    <p:cViewPr>
      <p:scale>
        <a:sx n="100" d="100"/>
        <a:sy n="100" d="100"/>
      </p:scale>
      <p:origin x="0" y="16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019" cy="347624"/>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5231947" y="1"/>
            <a:ext cx="4002019" cy="347624"/>
          </a:xfrm>
          <a:prstGeom prst="rect">
            <a:avLst/>
          </a:prstGeom>
        </p:spPr>
        <p:txBody>
          <a:bodyPr vert="horz" lIns="91435" tIns="45717" rIns="91435" bIns="45717" rtlCol="0"/>
          <a:lstStyle>
            <a:lvl1pPr algn="r">
              <a:defRPr sz="1200"/>
            </a:lvl1pPr>
          </a:lstStyle>
          <a:p>
            <a:fld id="{E501087F-5151-458A-824D-40C5BADD7D8C}" type="datetimeFigureOut">
              <a:rPr lang="en-US" smtClean="0"/>
              <a:pPr/>
              <a:t>10/30/2015</a:t>
            </a:fld>
            <a:endParaRPr lang="en-US"/>
          </a:p>
        </p:txBody>
      </p:sp>
      <p:sp>
        <p:nvSpPr>
          <p:cNvPr id="4" name="Footer Placeholder 3"/>
          <p:cNvSpPr>
            <a:spLocks noGrp="1"/>
          </p:cNvSpPr>
          <p:nvPr>
            <p:ph type="ftr" sz="quarter" idx="2"/>
          </p:nvPr>
        </p:nvSpPr>
        <p:spPr>
          <a:xfrm>
            <a:off x="0" y="6601258"/>
            <a:ext cx="4002019" cy="347624"/>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5231947" y="6601258"/>
            <a:ext cx="4002019" cy="347624"/>
          </a:xfrm>
          <a:prstGeom prst="rect">
            <a:avLst/>
          </a:prstGeom>
        </p:spPr>
        <p:txBody>
          <a:bodyPr vert="horz" lIns="91435" tIns="45717" rIns="91435" bIns="45717" rtlCol="0" anchor="b"/>
          <a:lstStyle>
            <a:lvl1pPr algn="r">
              <a:defRPr sz="1200"/>
            </a:lvl1pPr>
          </a:lstStyle>
          <a:p>
            <a:fld id="{B52AB470-2E7C-4A73-B5EA-17CBEB06B290}" type="slidenum">
              <a:rPr lang="en-US" smtClean="0"/>
              <a:pPr/>
              <a:t>‹#›</a:t>
            </a:fld>
            <a:endParaRPr lang="en-US"/>
          </a:p>
        </p:txBody>
      </p:sp>
    </p:spTree>
    <p:extLst>
      <p:ext uri="{BB962C8B-B14F-4D97-AF65-F5344CB8AC3E}">
        <p14:creationId xmlns:p14="http://schemas.microsoft.com/office/powerpoint/2010/main" xmlns="" val="86857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5231641" y="0"/>
            <a:ext cx="4002299" cy="347504"/>
          </a:xfrm>
          <a:prstGeom prst="rect">
            <a:avLst/>
          </a:prstGeom>
        </p:spPr>
        <p:txBody>
          <a:bodyPr vert="horz" lIns="92486" tIns="46243" rIns="92486" bIns="46243" rtlCol="0"/>
          <a:lstStyle>
            <a:lvl1pPr algn="r">
              <a:defRPr sz="1200"/>
            </a:lvl1pPr>
          </a:lstStyle>
          <a:p>
            <a:fld id="{8B15CBF9-D7B0-4D83-B358-CC287F1D4156}" type="datetimeFigureOut">
              <a:rPr lang="en-US" smtClean="0"/>
              <a:pPr/>
              <a:t>10/30/2015</a:t>
            </a:fld>
            <a:endParaRPr lang="en-US"/>
          </a:p>
        </p:txBody>
      </p:sp>
      <p:sp>
        <p:nvSpPr>
          <p:cNvPr id="4" name="Slide Image Placeholder 3"/>
          <p:cNvSpPr>
            <a:spLocks noGrp="1" noRot="1" noChangeAspect="1"/>
          </p:cNvSpPr>
          <p:nvPr>
            <p:ph type="sldImg" idx="2"/>
          </p:nvPr>
        </p:nvSpPr>
        <p:spPr>
          <a:xfrm>
            <a:off x="2879725" y="520700"/>
            <a:ext cx="3476625" cy="2606675"/>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6" tIns="46243" rIns="92486" bIns="462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1365"/>
            <a:ext cx="4002299" cy="347504"/>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5231641" y="6601365"/>
            <a:ext cx="4002299" cy="347504"/>
          </a:xfrm>
          <a:prstGeom prst="rect">
            <a:avLst/>
          </a:prstGeom>
        </p:spPr>
        <p:txBody>
          <a:bodyPr vert="horz" lIns="92486" tIns="46243" rIns="92486" bIns="46243" rtlCol="0" anchor="b"/>
          <a:lstStyle>
            <a:lvl1pPr algn="r">
              <a:defRPr sz="1200"/>
            </a:lvl1pPr>
          </a:lstStyle>
          <a:p>
            <a:fld id="{C79D69A6-B26D-4F67-A02C-6342DB415C5D}" type="slidenum">
              <a:rPr lang="en-US" smtClean="0"/>
              <a:pPr/>
              <a:t>‹#›</a:t>
            </a:fld>
            <a:endParaRPr lang="en-US"/>
          </a:p>
        </p:txBody>
      </p:sp>
    </p:spTree>
    <p:extLst>
      <p:ext uri="{BB962C8B-B14F-4D97-AF65-F5344CB8AC3E}">
        <p14:creationId xmlns:p14="http://schemas.microsoft.com/office/powerpoint/2010/main" xmlns="" val="218475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EDDEF-E386-41F4-9C07-6BD14E1744CB}"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67127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want to</a:t>
            </a:r>
            <a:r>
              <a:rPr lang="en-US" baseline="0" dirty="0" smtClean="0"/>
              <a:t> add language about PQI,PPR,PPV, PDI</a:t>
            </a:r>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3</a:t>
            </a:fld>
            <a:endParaRPr lang="en-US"/>
          </a:p>
        </p:txBody>
      </p:sp>
    </p:spTree>
    <p:extLst>
      <p:ext uri="{BB962C8B-B14F-4D97-AF65-F5344CB8AC3E}">
        <p14:creationId xmlns:p14="http://schemas.microsoft.com/office/powerpoint/2010/main" xmlns="" val="390443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29CA2-8DF5-466D-BCB4-B158EE0C987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xmlns="" val="367170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7</a:t>
            </a:fld>
            <a:endParaRPr lang="en-US"/>
          </a:p>
        </p:txBody>
      </p:sp>
    </p:spTree>
    <p:extLst>
      <p:ext uri="{BB962C8B-B14F-4D97-AF65-F5344CB8AC3E}">
        <p14:creationId xmlns:p14="http://schemas.microsoft.com/office/powerpoint/2010/main" xmlns="" val="419450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to drive selection of projects</a:t>
            </a:r>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8</a:t>
            </a:fld>
            <a:endParaRPr lang="en-US"/>
          </a:p>
        </p:txBody>
      </p:sp>
    </p:spTree>
    <p:extLst>
      <p:ext uri="{BB962C8B-B14F-4D97-AF65-F5344CB8AC3E}">
        <p14:creationId xmlns:p14="http://schemas.microsoft.com/office/powerpoint/2010/main" xmlns="" val="54125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3BAC9-48D8-45C2-8441-1CED581739C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64921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C2417-9080-4BE8-897E-3A4B9F4C32C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366971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522288"/>
            <a:ext cx="3476625" cy="260667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BD06FF2-E1CB-4DF4-B576-014E6C8FF2D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289223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0A0AAA-7213-49CB-ADC9-B85313727BC4}"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xmlns="" val="97009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677DA5-6A3F-42EC-83B6-1AEECA6FFFA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3513667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BPHC-BC-Back.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4722106"/>
            <a:ext cx="7772400" cy="823368"/>
          </a:xfrm>
        </p:spPr>
        <p:txBody>
          <a:bodyPr>
            <a:normAutofit/>
          </a:bodyPr>
          <a:lstStyle>
            <a:lvl1pPr algn="ctr">
              <a:defRPr sz="4000">
                <a:solidFill>
                  <a:srgbClr val="D2C828"/>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624031"/>
            <a:ext cx="6400800" cy="608166"/>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xmlns="" val="206356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793"/>
            <a:ext cx="1132871" cy="182563"/>
          </a:xfrm>
          <a:prstGeom prst="rect">
            <a:avLst/>
          </a:prstGeom>
        </p:spPr>
        <p:txBody>
          <a:bodyPr/>
          <a:lstStyle>
            <a:lvl1pPr>
              <a:defRPr sz="1200"/>
            </a:lvl1pPr>
          </a:lstStyle>
          <a:p>
            <a:fld id="{C01ECC0A-87C8-A745-BFF2-BAEAF82D0EE7}" type="datetimeFigureOut">
              <a:rPr lang="en-US" smtClean="0"/>
              <a:pPr/>
              <a:t>10/30/2015</a:t>
            </a:fld>
            <a:endParaRPr lang="en-US" dirty="0"/>
          </a:p>
        </p:txBody>
      </p:sp>
      <p:sp>
        <p:nvSpPr>
          <p:cNvPr id="4" name="Footer Placeholder 3"/>
          <p:cNvSpPr>
            <a:spLocks noGrp="1"/>
          </p:cNvSpPr>
          <p:nvPr>
            <p:ph type="ftr" sz="quarter" idx="11"/>
          </p:nvPr>
        </p:nvSpPr>
        <p:spPr>
          <a:xfrm>
            <a:off x="4559808" y="6356350"/>
            <a:ext cx="2895600" cy="365125"/>
          </a:xfrm>
          <a:prstGeom prst="rect">
            <a:avLst/>
          </a:prstGeom>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25001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092131046"/>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68660940"/>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6337273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148138"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44613"/>
            <a:ext cx="4149725"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4932890"/>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48373505"/>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xmlns="" val="2662838717"/>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9518164"/>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33673601"/>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21012279"/>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53312"/>
            <a:ext cx="8229600" cy="4354613"/>
          </a:xfrm>
        </p:spPr>
        <p:txBody>
          <a:bodyPr>
            <a:normAutofit/>
          </a:bodyPr>
          <a:lstStyle>
            <a:lvl1pPr marL="228600" indent="-228600">
              <a:buFont typeface="Wingdings" pitchFamily="2" charset="2"/>
              <a:buChar cha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06D849-1187-F24F-8261-E6211F3F0369}" type="slidenum">
              <a:rPr lang="en-US" smtClean="0"/>
              <a:pPr/>
              <a:t>‹#›</a:t>
            </a:fld>
            <a:endParaRPr lang="en-US" dirty="0"/>
          </a:p>
        </p:txBody>
      </p:sp>
    </p:spTree>
    <p:extLst>
      <p:ext uri="{BB962C8B-B14F-4D97-AF65-F5344CB8AC3E}">
        <p14:creationId xmlns:p14="http://schemas.microsoft.com/office/powerpoint/2010/main" xmlns="" val="2092793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6684189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58775"/>
            <a:ext cx="2111375" cy="5624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58775"/>
            <a:ext cx="6186488" cy="5624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1594942"/>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793245298"/>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96936360"/>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527603628"/>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7513" y="1344613"/>
            <a:ext cx="4079875"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44613"/>
            <a:ext cx="4079875"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62494521"/>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21080196"/>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64864044"/>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7069612"/>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2590279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C06D849-1187-F24F-8261-E6211F3F0369}" type="slidenum">
              <a:rPr lang="en-US" smtClean="0"/>
              <a:pPr/>
              <a:t>‹#›</a:t>
            </a:fld>
            <a:endParaRPr lang="en-US" dirty="0"/>
          </a:p>
        </p:txBody>
      </p:sp>
      <p:sp>
        <p:nvSpPr>
          <p:cNvPr id="7" name="Rectangle 6"/>
          <p:cNvSpPr/>
          <p:nvPr userDrawn="1"/>
        </p:nvSpPr>
        <p:spPr>
          <a:xfrm>
            <a:off x="0" y="5788153"/>
            <a:ext cx="9144000" cy="10698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7200" y="6117336"/>
            <a:ext cx="8229600" cy="0"/>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12" name="Picture 11" descr="SBH Logo.png"/>
          <p:cNvPicPr>
            <a:picLocks noChangeAspect="1"/>
          </p:cNvPicPr>
          <p:nvPr userDrawn="1"/>
        </p:nvPicPr>
        <p:blipFill>
          <a:blip r:embed="rId2"/>
          <a:stretch>
            <a:fillRect/>
          </a:stretch>
        </p:blipFill>
        <p:spPr>
          <a:xfrm>
            <a:off x="7873438" y="6279184"/>
            <a:ext cx="803424" cy="500665"/>
          </a:xfrm>
          <a:prstGeom prst="rect">
            <a:avLst/>
          </a:prstGeom>
        </p:spPr>
      </p:pic>
      <p:pic>
        <p:nvPicPr>
          <p:cNvPr id="14" name="Picture 13" descr="BPHC-Logo-Left.png"/>
          <p:cNvPicPr>
            <a:picLocks noChangeAspect="1"/>
          </p:cNvPicPr>
          <p:nvPr userDrawn="1"/>
        </p:nvPicPr>
        <p:blipFill>
          <a:blip r:embed="rId3"/>
          <a:stretch>
            <a:fillRect/>
          </a:stretch>
        </p:blipFill>
        <p:spPr>
          <a:xfrm>
            <a:off x="284607" y="6172200"/>
            <a:ext cx="3600450" cy="685800"/>
          </a:xfrm>
          <a:prstGeom prst="rect">
            <a:avLst/>
          </a:prstGeom>
        </p:spPr>
      </p:pic>
      <p:sp>
        <p:nvSpPr>
          <p:cNvPr id="15" name="Content Placeholder 2"/>
          <p:cNvSpPr>
            <a:spLocks noGrp="1"/>
          </p:cNvSpPr>
          <p:nvPr>
            <p:ph idx="1"/>
          </p:nvPr>
        </p:nvSpPr>
        <p:spPr>
          <a:xfrm>
            <a:off x="457200" y="1353312"/>
            <a:ext cx="8229600" cy="4354613"/>
          </a:xfrm>
        </p:spPr>
        <p:txBody>
          <a:bodyPr>
            <a:normAutofit/>
          </a:bodyPr>
          <a:lstStyle>
            <a:lvl1pPr marL="228600" indent="-228600">
              <a:buFont typeface="Wingdings" pitchFamily="2" charset="2"/>
              <a:buChar cha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42908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90840641"/>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342900"/>
            <a:ext cx="2078038" cy="570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513" y="342900"/>
            <a:ext cx="6081712"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42186603"/>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C06D849-1187-F24F-8261-E6211F3F0369}" type="slidenum">
              <a:rPr lang="en-US" smtClean="0"/>
              <a:pPr/>
              <a:t>‹#›</a:t>
            </a:fld>
            <a:endParaRPr lang="en-US" dirty="0"/>
          </a:p>
        </p:txBody>
      </p:sp>
      <p:sp>
        <p:nvSpPr>
          <p:cNvPr id="7" name="Rectangle 6"/>
          <p:cNvSpPr/>
          <p:nvPr userDrawn="1"/>
        </p:nvSpPr>
        <p:spPr>
          <a:xfrm>
            <a:off x="0" y="5788153"/>
            <a:ext cx="9144000" cy="10698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7200" y="6117336"/>
            <a:ext cx="8229600" cy="0"/>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12" name="Picture 11" descr="SBH Logo.png"/>
          <p:cNvPicPr>
            <a:picLocks noChangeAspect="1"/>
          </p:cNvPicPr>
          <p:nvPr userDrawn="1"/>
        </p:nvPicPr>
        <p:blipFill>
          <a:blip r:embed="rId2"/>
          <a:stretch>
            <a:fillRect/>
          </a:stretch>
        </p:blipFill>
        <p:spPr>
          <a:xfrm>
            <a:off x="7873438" y="6279184"/>
            <a:ext cx="803424" cy="500665"/>
          </a:xfrm>
          <a:prstGeom prst="rect">
            <a:avLst/>
          </a:prstGeom>
        </p:spPr>
      </p:pic>
      <p:pic>
        <p:nvPicPr>
          <p:cNvPr id="14" name="Picture 13" descr="BPHC-Logo-Left.png"/>
          <p:cNvPicPr>
            <a:picLocks noChangeAspect="1"/>
          </p:cNvPicPr>
          <p:nvPr userDrawn="1"/>
        </p:nvPicPr>
        <p:blipFill>
          <a:blip r:embed="rId3"/>
          <a:stretch>
            <a:fillRect/>
          </a:stretch>
        </p:blipFill>
        <p:spPr>
          <a:xfrm>
            <a:off x="284607" y="6172200"/>
            <a:ext cx="3600450" cy="685800"/>
          </a:xfrm>
          <a:prstGeom prst="rect">
            <a:avLst/>
          </a:prstGeom>
        </p:spPr>
      </p:pic>
      <p:sp>
        <p:nvSpPr>
          <p:cNvPr id="15" name="Content Placeholder 2"/>
          <p:cNvSpPr>
            <a:spLocks noGrp="1"/>
          </p:cNvSpPr>
          <p:nvPr>
            <p:ph idx="1"/>
          </p:nvPr>
        </p:nvSpPr>
        <p:spPr>
          <a:xfrm>
            <a:off x="457200" y="1536192"/>
            <a:ext cx="8229600" cy="4171733"/>
          </a:xfrm>
          <a:solidFill>
            <a:schemeClr val="bg2"/>
          </a:solidFill>
        </p:spPr>
        <p:txBody>
          <a:bodyPr>
            <a:normAutofit/>
          </a:bodyPr>
          <a:lstStyle>
            <a:lvl1pPr marL="347663" indent="-228600">
              <a:buFont typeface="Wingdings" pitchFamily="2" charset="2"/>
              <a:buChar char="§"/>
              <a:defRPr sz="1800"/>
            </a:lvl1pPr>
            <a:lvl2pPr marL="576263" indent="-228600">
              <a:defRPr sz="1800"/>
            </a:lvl2pPr>
            <a:lvl3pPr marL="804863" indent="-228600">
              <a:defRPr sz="1800"/>
            </a:lvl3pPr>
            <a:lvl4pPr marL="1143000" indent="-228600">
              <a:defRPr sz="1800"/>
            </a:lvl4pPr>
            <a:lvl5pPr marL="1371600" indent="-22860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1"/>
          </p:nvPr>
        </p:nvSpPr>
        <p:spPr>
          <a:xfrm>
            <a:off x="457200" y="997077"/>
            <a:ext cx="8220075" cy="383667"/>
          </a:xfrm>
        </p:spPr>
        <p:txBody>
          <a:bodyPr/>
          <a:lstStyle>
            <a:lvl1pPr>
              <a:buNone/>
              <a:defRPr sz="1800"/>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284439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2728"/>
            <a:ext cx="4038600" cy="4379975"/>
          </a:xfrm>
          <a:solidFill>
            <a:schemeClr val="bg2"/>
          </a:solidFill>
        </p:spPr>
        <p:txBody>
          <a:bodyPr>
            <a:normAutofit/>
          </a:bodyPr>
          <a:lstStyle>
            <a:lvl1pPr marL="342900" indent="-223838">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EC06D849-1187-F24F-8261-E6211F3F0369}" type="slidenum">
              <a:rPr lang="en-US" smtClean="0"/>
              <a:pPr/>
              <a:t>‹#›</a:t>
            </a:fld>
            <a:endParaRPr lang="en-US"/>
          </a:p>
        </p:txBody>
      </p:sp>
      <p:sp>
        <p:nvSpPr>
          <p:cNvPr id="6" name="Content Placeholder 2"/>
          <p:cNvSpPr>
            <a:spLocks noGrp="1"/>
          </p:cNvSpPr>
          <p:nvPr>
            <p:ph sz="half" idx="13"/>
          </p:nvPr>
        </p:nvSpPr>
        <p:spPr>
          <a:xfrm>
            <a:off x="4737160" y="1248156"/>
            <a:ext cx="4038600" cy="4379975"/>
          </a:xfrm>
          <a:solidFill>
            <a:schemeClr val="bg2"/>
          </a:solidFill>
        </p:spPr>
        <p:txBody>
          <a:bodyPr>
            <a:normAutofit/>
          </a:bodyPr>
          <a:lstStyle>
            <a:lvl1pPr marL="342900" indent="-223838">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9079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C06D849-1187-F24F-8261-E6211F3F0369}" type="slidenum">
              <a:rPr lang="en-US" smtClean="0"/>
              <a:pPr/>
              <a:t>‹#›</a:t>
            </a:fld>
            <a:endParaRPr lang="en-US" dirty="0"/>
          </a:p>
        </p:txBody>
      </p:sp>
      <p:sp>
        <p:nvSpPr>
          <p:cNvPr id="6" name="Title 1"/>
          <p:cNvSpPr>
            <a:spLocks noGrp="1"/>
          </p:cNvSpPr>
          <p:nvPr>
            <p:ph type="title" hasCustomPrompt="1"/>
          </p:nvPr>
        </p:nvSpPr>
        <p:spPr>
          <a:xfrm>
            <a:off x="457200" y="274638"/>
            <a:ext cx="8229600" cy="648906"/>
          </a:xfrm>
        </p:spPr>
        <p:txBody>
          <a:bodyPr/>
          <a:lstStyle>
            <a:lvl1pPr>
              <a:defRPr/>
            </a:lvl1pPr>
          </a:lstStyle>
          <a:p>
            <a:r>
              <a:rPr lang="en-US" dirty="0" smtClean="0"/>
              <a:t>Agenda</a:t>
            </a:r>
            <a:endParaRPr lang="en-US" dirty="0"/>
          </a:p>
        </p:txBody>
      </p:sp>
      <p:cxnSp>
        <p:nvCxnSpPr>
          <p:cNvPr id="8" name="Straight Connector 7"/>
          <p:cNvCxnSpPr/>
          <p:nvPr userDrawn="1"/>
        </p:nvCxnSpPr>
        <p:spPr>
          <a:xfrm>
            <a:off x="566928" y="1613916"/>
            <a:ext cx="0" cy="3935348"/>
          </a:xfrm>
          <a:prstGeom prst="line">
            <a:avLst/>
          </a:prstGeom>
          <a:ln w="25400"/>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719328" y="1613916"/>
            <a:ext cx="0" cy="3935348"/>
          </a:xfrm>
          <a:prstGeom prst="line">
            <a:avLst/>
          </a:prstGeom>
          <a:ln w="25400">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p:nvPr>
        </p:nvSpPr>
        <p:spPr>
          <a:xfrm>
            <a:off x="819722" y="163277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19" name="Text Placeholder 17"/>
          <p:cNvSpPr>
            <a:spLocks noGrp="1"/>
          </p:cNvSpPr>
          <p:nvPr>
            <p:ph type="body" sz="quarter" idx="12"/>
          </p:nvPr>
        </p:nvSpPr>
        <p:spPr>
          <a:xfrm>
            <a:off x="819722" y="297831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0" name="Text Placeholder 17"/>
          <p:cNvSpPr>
            <a:spLocks noGrp="1"/>
          </p:cNvSpPr>
          <p:nvPr>
            <p:ph type="body" sz="quarter" idx="13"/>
          </p:nvPr>
        </p:nvSpPr>
        <p:spPr>
          <a:xfrm>
            <a:off x="819722" y="230554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1" name="Text Placeholder 17"/>
          <p:cNvSpPr>
            <a:spLocks noGrp="1"/>
          </p:cNvSpPr>
          <p:nvPr>
            <p:ph type="body" sz="quarter" idx="14"/>
          </p:nvPr>
        </p:nvSpPr>
        <p:spPr>
          <a:xfrm>
            <a:off x="819722" y="365108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2" name="Text Placeholder 17"/>
          <p:cNvSpPr>
            <a:spLocks noGrp="1"/>
          </p:cNvSpPr>
          <p:nvPr>
            <p:ph type="body" sz="quarter" idx="15"/>
          </p:nvPr>
        </p:nvSpPr>
        <p:spPr>
          <a:xfrm>
            <a:off x="819722" y="4996624"/>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3" name="Text Placeholder 17"/>
          <p:cNvSpPr>
            <a:spLocks noGrp="1"/>
          </p:cNvSpPr>
          <p:nvPr>
            <p:ph type="body" sz="quarter" idx="16"/>
          </p:nvPr>
        </p:nvSpPr>
        <p:spPr>
          <a:xfrm>
            <a:off x="819722" y="4323856"/>
            <a:ext cx="7702550" cy="552640"/>
          </a:xfrm>
        </p:spPr>
        <p:txBody>
          <a:bodyPr>
            <a:normAutofit/>
          </a:bodyPr>
          <a:lstStyle>
            <a:lvl1pPr>
              <a:buNone/>
              <a:defRPr sz="2400"/>
            </a:lvl1pPr>
          </a:lstStyle>
          <a:p>
            <a:pPr lvl="0"/>
            <a:r>
              <a:rPr lang="en-US" dirty="0" smtClean="0"/>
              <a:t>Click to edit Master text styles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5936"/>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1574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36508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71386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PHC-BC-Back2.png"/>
          <p:cNvPicPr>
            <a:picLocks noChangeAspect="1"/>
          </p:cNvPicPr>
          <p:nvPr userDrawn="1"/>
        </p:nvPicPr>
        <p:blipFill>
          <a:blip r:embed="rId1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648906"/>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9304"/>
            <a:ext cx="8229600" cy="4418621"/>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75760" y="0"/>
            <a:ext cx="368240" cy="283654"/>
          </a:xfrm>
          <a:prstGeom prst="rect">
            <a:avLst/>
          </a:prstGeom>
        </p:spPr>
        <p:txBody>
          <a:bodyPr vert="horz" lIns="91440" tIns="45720" rIns="91440" bIns="45720" rtlCol="0" anchor="ctr"/>
          <a:lstStyle>
            <a:lvl1pPr algn="r">
              <a:defRPr sz="1100">
                <a:solidFill>
                  <a:srgbClr val="002E6D"/>
                </a:solidFill>
                <a:latin typeface="Times"/>
                <a:cs typeface="Times"/>
              </a:defRPr>
            </a:lvl1pPr>
          </a:lstStyle>
          <a:p>
            <a:fld id="{EC06D849-1187-F24F-8261-E6211F3F0369}" type="slidenum">
              <a:rPr lang="en-US" smtClean="0"/>
              <a:pPr/>
              <a:t>‹#›</a:t>
            </a:fld>
            <a:endParaRPr lang="en-US" dirty="0"/>
          </a:p>
        </p:txBody>
      </p:sp>
      <p:cxnSp>
        <p:nvCxnSpPr>
          <p:cNvPr id="9" name="Straight Connector 8"/>
          <p:cNvCxnSpPr/>
          <p:nvPr userDrawn="1"/>
        </p:nvCxnSpPr>
        <p:spPr>
          <a:xfrm>
            <a:off x="457200" y="996696"/>
            <a:ext cx="8229600" cy="0"/>
          </a:xfrm>
          <a:prstGeom prst="line">
            <a:avLst/>
          </a:prstGeom>
          <a:ln w="1587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089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2" r:id="rId6"/>
    <p:sldLayoutId id="2147483662" r:id="rId7"/>
    <p:sldLayoutId id="2147483651" r:id="rId8"/>
    <p:sldLayoutId id="2147483653" r:id="rId9"/>
    <p:sldLayoutId id="2147483654" r:id="rId10"/>
  </p:sldLayoutIdLst>
  <p:txStyles>
    <p:titleStyle>
      <a:lvl1pPr algn="l" defTabSz="457200" rtl="0" eaLnBrk="1" latinLnBrk="0" hangingPunct="1">
        <a:spcBef>
          <a:spcPct val="0"/>
        </a:spcBef>
        <a:buNone/>
        <a:defRPr sz="3600" kern="1200">
          <a:solidFill>
            <a:srgbClr val="002E6D"/>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kern="1200">
          <a:solidFill>
            <a:srgbClr val="002E6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2E6D"/>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02E6D"/>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02E6D"/>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E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15925" y="358775"/>
            <a:ext cx="79660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1" tIns="45681" rIns="91361" bIns="45681" numCol="1" anchor="b"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15925" y="1344613"/>
            <a:ext cx="8450263"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1" tIns="0" rIns="91361" bIns="456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Text Box 13"/>
          <p:cNvSpPr txBox="1">
            <a:spLocks noChangeArrowheads="1"/>
          </p:cNvSpPr>
          <p:nvPr/>
        </p:nvSpPr>
        <p:spPr bwMode="auto">
          <a:xfrm>
            <a:off x="8575675" y="595313"/>
            <a:ext cx="241300" cy="223837"/>
          </a:xfrm>
          <a:prstGeom prst="rect">
            <a:avLst/>
          </a:prstGeom>
          <a:solidFill>
            <a:schemeClr val="tx2"/>
          </a:solidFill>
          <a:ln>
            <a:noFill/>
          </a:ln>
          <a:extLst/>
        </p:spPr>
        <p:txBody>
          <a:bodyPr wrap="none" lIns="0" tIns="0" rIns="0" bIns="0" anchor="ctr" anchorCtr="1"/>
          <a:lstStyle>
            <a:lvl1pPr defTabSz="646113">
              <a:defRPr sz="900">
                <a:solidFill>
                  <a:schemeClr val="tx1"/>
                </a:solidFill>
                <a:latin typeface="Arial" pitchFamily="34" charset="0"/>
                <a:ea typeface="MS PGothic" pitchFamily="34" charset="-128"/>
              </a:defRPr>
            </a:lvl1pPr>
            <a:lvl2pPr marL="742950" indent="-285750" defTabSz="646113">
              <a:defRPr sz="900">
                <a:solidFill>
                  <a:schemeClr val="tx1"/>
                </a:solidFill>
                <a:latin typeface="Arial" pitchFamily="34" charset="0"/>
                <a:ea typeface="MS PGothic" pitchFamily="34" charset="-128"/>
              </a:defRPr>
            </a:lvl2pPr>
            <a:lvl3pPr marL="1143000" indent="-228600" defTabSz="646113">
              <a:defRPr sz="900">
                <a:solidFill>
                  <a:schemeClr val="tx1"/>
                </a:solidFill>
                <a:latin typeface="Arial" pitchFamily="34" charset="0"/>
                <a:ea typeface="MS PGothic" pitchFamily="34" charset="-128"/>
              </a:defRPr>
            </a:lvl3pPr>
            <a:lvl4pPr marL="1600200" indent="-228600" defTabSz="646113">
              <a:defRPr sz="900">
                <a:solidFill>
                  <a:schemeClr val="tx1"/>
                </a:solidFill>
                <a:latin typeface="Arial" pitchFamily="34" charset="0"/>
                <a:ea typeface="MS PGothic" pitchFamily="34" charset="-128"/>
              </a:defRPr>
            </a:lvl4pPr>
            <a:lvl5pPr marL="2057400" indent="-228600" defTabSz="646113">
              <a:defRPr sz="900">
                <a:solidFill>
                  <a:schemeClr val="tx1"/>
                </a:solidFill>
                <a:latin typeface="Arial" pitchFamily="34" charset="0"/>
                <a:ea typeface="MS PGothic" pitchFamily="34" charset="-128"/>
              </a:defRPr>
            </a:lvl5pPr>
            <a:lvl6pPr marL="25146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6pPr>
            <a:lvl7pPr marL="29718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7pPr>
            <a:lvl8pPr marL="34290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8pPr>
            <a:lvl9pPr marL="38862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9pPr>
          </a:lstStyle>
          <a:p>
            <a:pPr algn="ctr" fontAlgn="base">
              <a:spcBef>
                <a:spcPct val="50000"/>
              </a:spcBef>
              <a:spcAft>
                <a:spcPct val="90000"/>
              </a:spcAft>
              <a:buClr>
                <a:srgbClr val="B2B2B2"/>
              </a:buClr>
              <a:buSzPct val="80000"/>
              <a:buFont typeface="Arial" pitchFamily="34" charset="0"/>
              <a:buNone/>
              <a:defRPr/>
            </a:pPr>
            <a:fld id="{8E3F3B86-98C9-4D4E-8820-530481685DC2}" type="slidenum">
              <a:rPr lang="en-US" sz="1000">
                <a:solidFill>
                  <a:srgbClr val="FFFFFF"/>
                </a:solidFill>
                <a:latin typeface="Franklin Gothic Medium" pitchFamily="34" charset="0"/>
                <a:cs typeface="Arial" pitchFamily="34" charset="0"/>
              </a:rPr>
              <a:pPr algn="ctr" fontAlgn="base">
                <a:spcBef>
                  <a:spcPct val="50000"/>
                </a:spcBef>
                <a:spcAft>
                  <a:spcPct val="90000"/>
                </a:spcAft>
                <a:buClr>
                  <a:srgbClr val="B2B2B2"/>
                </a:buClr>
                <a:buSzPct val="80000"/>
                <a:buFont typeface="Arial" pitchFamily="34" charset="0"/>
                <a:buNone/>
                <a:defRPr/>
              </a:pPr>
              <a:t>‹#›</a:t>
            </a:fld>
            <a:endParaRPr lang="en-US" sz="1000" dirty="0">
              <a:solidFill>
                <a:srgbClr val="FFFFFF"/>
              </a:solidFill>
              <a:latin typeface="Franklin Gothic Medium" pitchFamily="34" charset="0"/>
              <a:cs typeface="Arial" pitchFamily="34" charset="0"/>
            </a:endParaRPr>
          </a:p>
        </p:txBody>
      </p:sp>
      <p:sp>
        <p:nvSpPr>
          <p:cNvPr id="4101"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xmlns="">
                <a:noFill/>
              </a14:hiddenFill>
            </a:ext>
          </a:extLst>
        </p:spPr>
        <p:txBody>
          <a:bodyPr lIns="96661" tIns="48331" rIns="96661" bIns="48331"/>
          <a:lstStyle/>
          <a:p>
            <a:pPr defTabSz="914400" fontAlgn="base">
              <a:spcBef>
                <a:spcPct val="0"/>
              </a:spcBef>
              <a:spcAft>
                <a:spcPct val="0"/>
              </a:spcAft>
            </a:pPr>
            <a:endParaRPr lang="en-US" dirty="0">
              <a:solidFill>
                <a:srgbClr val="000000"/>
              </a:solidFill>
              <a:latin typeface="Calibri" pitchFamily="34" charset="0"/>
              <a:cs typeface="Arial" pitchFamily="34" charset="0"/>
            </a:endParaRPr>
          </a:p>
        </p:txBody>
      </p:sp>
      <p:pic>
        <p:nvPicPr>
          <p:cNvPr id="9" name="Picture 2" descr="image001"/>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2700" y="6172200"/>
            <a:ext cx="25812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2229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5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p:titleStyle>
    <p:bodyStyle>
      <a:lvl1pPr marL="307975" indent="-307975" algn="l" rtl="0" eaLnBrk="0" fontAlgn="base" hangingPunct="0">
        <a:spcBef>
          <a:spcPct val="0"/>
        </a:spcBef>
        <a:spcAft>
          <a:spcPct val="50000"/>
        </a:spcAft>
        <a:buClr>
          <a:srgbClr val="EC1608"/>
        </a:buClr>
        <a:buFont typeface="Arial" pitchFamily="34" charset="0"/>
        <a:defRPr>
          <a:solidFill>
            <a:schemeClr val="tx1"/>
          </a:solidFill>
          <a:latin typeface="+mn-lt"/>
          <a:ea typeface="MS PGothic" pitchFamily="34" charset="-128"/>
          <a:cs typeface="MS PGothic" charset="0"/>
        </a:defRPr>
      </a:lvl1pPr>
      <a:lvl2pPr marL="354013" indent="-150813" algn="l" rtl="0" eaLnBrk="0" fontAlgn="base" hangingPunct="0">
        <a:spcBef>
          <a:spcPct val="0"/>
        </a:spcBef>
        <a:spcAft>
          <a:spcPct val="50000"/>
        </a:spcAft>
        <a:buClr>
          <a:schemeClr val="tx2"/>
        </a:buClr>
        <a:buFont typeface="Wingdings" pitchFamily="2" charset="2"/>
        <a:buChar char="§"/>
        <a:defRPr sz="1400">
          <a:solidFill>
            <a:schemeClr val="tx1"/>
          </a:solidFill>
          <a:latin typeface="+mn-lt"/>
          <a:ea typeface="MS PGothic" pitchFamily="34" charset="-128"/>
          <a:cs typeface="MS PGothic" charset="0"/>
        </a:defRPr>
      </a:lvl2pPr>
      <a:lvl3pPr marL="668338" indent="-152400" algn="l" rtl="0" eaLnBrk="0" fontAlgn="base" hangingPunct="0">
        <a:spcBef>
          <a:spcPct val="0"/>
        </a:spcBef>
        <a:spcAft>
          <a:spcPct val="50000"/>
        </a:spcAft>
        <a:buClr>
          <a:schemeClr val="accent2"/>
        </a:buClr>
        <a:buFont typeface="Arial" pitchFamily="34" charset="0"/>
        <a:buChar char="–"/>
        <a:defRPr sz="1400">
          <a:solidFill>
            <a:schemeClr val="tx1"/>
          </a:solidFill>
          <a:latin typeface="+mn-lt"/>
          <a:ea typeface="MS PGothic" pitchFamily="34" charset="-128"/>
          <a:cs typeface="MS PGothic" charset="0"/>
        </a:defRPr>
      </a:lvl3pPr>
      <a:lvl4pPr marL="971550" indent="-157163" algn="l" rtl="0" eaLnBrk="0" fontAlgn="base" hangingPunct="0">
        <a:spcBef>
          <a:spcPct val="0"/>
        </a:spcBef>
        <a:spcAft>
          <a:spcPct val="50000"/>
        </a:spcAft>
        <a:buClr>
          <a:schemeClr val="hlink"/>
        </a:buClr>
        <a:buFont typeface="Arial" pitchFamily="34" charset="0"/>
        <a:buChar char="»"/>
        <a:defRPr sz="1400">
          <a:solidFill>
            <a:schemeClr val="tx1"/>
          </a:solidFill>
          <a:latin typeface="+mn-lt"/>
          <a:ea typeface="MS PGothic" pitchFamily="34" charset="-128"/>
          <a:cs typeface="MS PGothic" charset="0"/>
        </a:defRPr>
      </a:lvl4pPr>
      <a:lvl5pPr marL="1230313" indent="-155575" algn="l" rtl="0" eaLnBrk="0" fontAlgn="base" hangingPunct="0">
        <a:spcBef>
          <a:spcPct val="0"/>
        </a:spcBef>
        <a:spcAft>
          <a:spcPct val="50000"/>
        </a:spcAft>
        <a:buClr>
          <a:schemeClr val="accent1"/>
        </a:buClr>
        <a:buFont typeface="Arial" pitchFamily="34" charset="0"/>
        <a:buChar char="&gt;"/>
        <a:defRPr sz="1400">
          <a:solidFill>
            <a:schemeClr val="tx1"/>
          </a:solidFill>
          <a:latin typeface="+mn-lt"/>
          <a:ea typeface="MS PGothic" pitchFamily="34" charset="-128"/>
          <a:cs typeface="MS PGothic" charset="0"/>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17513" y="342900"/>
            <a:ext cx="796448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417513" y="1344613"/>
            <a:ext cx="8312150" cy="470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0" rIns="91382" bIns="45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Text Box 13"/>
          <p:cNvSpPr txBox="1">
            <a:spLocks noChangeArrowheads="1"/>
          </p:cNvSpPr>
          <p:nvPr/>
        </p:nvSpPr>
        <p:spPr bwMode="auto">
          <a:xfrm>
            <a:off x="8564563" y="646113"/>
            <a:ext cx="165100" cy="160337"/>
          </a:xfrm>
          <a:prstGeom prst="rect">
            <a:avLst/>
          </a:prstGeom>
          <a:solidFill>
            <a:schemeClr val="tx2"/>
          </a:solidFill>
          <a:ln w="9525" algn="ctr">
            <a:noFill/>
            <a:miter lim="800000"/>
            <a:headEnd/>
            <a:tailEnd/>
          </a:ln>
        </p:spPr>
        <p:txBody>
          <a:bodyPr wrap="none" lIns="0" tIns="0" rIns="0" bIns="0" anchor="ctr" anchorCtr="1"/>
          <a:lstStyle>
            <a:lvl1pPr defTabSz="646113">
              <a:defRPr>
                <a:solidFill>
                  <a:schemeClr val="tx1"/>
                </a:solidFill>
                <a:latin typeface="Arial" charset="0"/>
              </a:defRPr>
            </a:lvl1pPr>
            <a:lvl2pPr marL="742950" indent="-285750" defTabSz="646113">
              <a:defRPr>
                <a:solidFill>
                  <a:schemeClr val="tx1"/>
                </a:solidFill>
                <a:latin typeface="Arial" charset="0"/>
              </a:defRPr>
            </a:lvl2pPr>
            <a:lvl3pPr marL="1143000" indent="-228600" defTabSz="646113">
              <a:defRPr>
                <a:solidFill>
                  <a:schemeClr val="tx1"/>
                </a:solidFill>
                <a:latin typeface="Arial" charset="0"/>
              </a:defRPr>
            </a:lvl3pPr>
            <a:lvl4pPr marL="1600200" indent="-228600" defTabSz="646113">
              <a:defRPr>
                <a:solidFill>
                  <a:schemeClr val="tx1"/>
                </a:solidFill>
                <a:latin typeface="Arial" charset="0"/>
              </a:defRPr>
            </a:lvl4pPr>
            <a:lvl5pPr marL="2057400" indent="-228600" defTabSz="646113">
              <a:defRPr>
                <a:solidFill>
                  <a:schemeClr val="tx1"/>
                </a:solidFill>
                <a:latin typeface="Arial" charset="0"/>
              </a:defRPr>
            </a:lvl5pPr>
            <a:lvl6pPr marL="2514600" indent="-228600" defTabSz="646113" fontAlgn="base">
              <a:spcBef>
                <a:spcPct val="0"/>
              </a:spcBef>
              <a:spcAft>
                <a:spcPct val="0"/>
              </a:spcAft>
              <a:defRPr>
                <a:solidFill>
                  <a:schemeClr val="tx1"/>
                </a:solidFill>
                <a:latin typeface="Arial" charset="0"/>
              </a:defRPr>
            </a:lvl6pPr>
            <a:lvl7pPr marL="2971800" indent="-228600" defTabSz="646113" fontAlgn="base">
              <a:spcBef>
                <a:spcPct val="0"/>
              </a:spcBef>
              <a:spcAft>
                <a:spcPct val="0"/>
              </a:spcAft>
              <a:defRPr>
                <a:solidFill>
                  <a:schemeClr val="tx1"/>
                </a:solidFill>
                <a:latin typeface="Arial" charset="0"/>
              </a:defRPr>
            </a:lvl7pPr>
            <a:lvl8pPr marL="3429000" indent="-228600" defTabSz="646113" fontAlgn="base">
              <a:spcBef>
                <a:spcPct val="0"/>
              </a:spcBef>
              <a:spcAft>
                <a:spcPct val="0"/>
              </a:spcAft>
              <a:defRPr>
                <a:solidFill>
                  <a:schemeClr val="tx1"/>
                </a:solidFill>
                <a:latin typeface="Arial" charset="0"/>
              </a:defRPr>
            </a:lvl8pPr>
            <a:lvl9pPr marL="3886200" indent="-228600" defTabSz="646113" fontAlgn="base">
              <a:spcBef>
                <a:spcPct val="0"/>
              </a:spcBef>
              <a:spcAft>
                <a:spcPct val="0"/>
              </a:spcAft>
              <a:defRPr>
                <a:solidFill>
                  <a:schemeClr val="tx1"/>
                </a:solidFill>
                <a:latin typeface="Arial" charset="0"/>
              </a:defRPr>
            </a:lvl9pPr>
          </a:lstStyle>
          <a:p>
            <a:pPr algn="ctr" fontAlgn="base">
              <a:spcBef>
                <a:spcPct val="50000"/>
              </a:spcBef>
              <a:spcAft>
                <a:spcPct val="90000"/>
              </a:spcAft>
              <a:buClr>
                <a:srgbClr val="B2B2B2"/>
              </a:buClr>
              <a:buSzPct val="80000"/>
              <a:buFont typeface="Arial" charset="0"/>
              <a:buNone/>
              <a:defRPr/>
            </a:pPr>
            <a:fld id="{FF9193B8-2FB4-43E2-8A53-F449B39EC3DD}" type="slidenum">
              <a:rPr lang="en-US" sz="900" smtClean="0">
                <a:solidFill>
                  <a:srgbClr val="FFFFFF"/>
                </a:solidFill>
                <a:latin typeface="Franklin Gothic Medium" pitchFamily="34" charset="0"/>
                <a:cs typeface="Times New Roman" pitchFamily="18" charset="0"/>
              </a:rPr>
              <a:pPr algn="ctr" fontAlgn="base">
                <a:spcBef>
                  <a:spcPct val="50000"/>
                </a:spcBef>
                <a:spcAft>
                  <a:spcPct val="90000"/>
                </a:spcAft>
                <a:buClr>
                  <a:srgbClr val="B2B2B2"/>
                </a:buClr>
                <a:buSzPct val="80000"/>
                <a:buFont typeface="Arial" charset="0"/>
                <a:buNone/>
                <a:defRPr/>
              </a:pPr>
              <a:t>‹#›</a:t>
            </a:fld>
            <a:endParaRPr lang="en-US" sz="900" dirty="0" smtClean="0">
              <a:solidFill>
                <a:srgbClr val="FFFFFF"/>
              </a:solidFill>
              <a:latin typeface="Franklin Gothic Medium" pitchFamily="34" charset="0"/>
              <a:cs typeface="Times New Roman" pitchFamily="18" charset="0"/>
            </a:endParaRPr>
          </a:p>
        </p:txBody>
      </p:sp>
      <p:sp>
        <p:nvSpPr>
          <p:cNvPr id="3077" name="Line 12"/>
          <p:cNvSpPr>
            <a:spLocks noChangeShapeType="1"/>
          </p:cNvSpPr>
          <p:nvPr/>
        </p:nvSpPr>
        <p:spPr bwMode="auto">
          <a:xfrm>
            <a:off x="417513" y="806450"/>
            <a:ext cx="8312150" cy="0"/>
          </a:xfrm>
          <a:prstGeom prst="line">
            <a:avLst/>
          </a:prstGeom>
          <a:noFill/>
          <a:ln w="25400">
            <a:solidFill>
              <a:schemeClr val="tx2"/>
            </a:solidFill>
            <a:round/>
            <a:headEnd/>
            <a:tailEnd/>
          </a:ln>
          <a:extLst>
            <a:ext uri="{909E8E84-426E-40DD-AFC4-6F175D3DCCD1}">
              <a14:hiddenFill xmlns:a14="http://schemas.microsoft.com/office/drawing/2010/main" xmlns="">
                <a:noFill/>
              </a14:hiddenFill>
            </a:ext>
          </a:extLst>
        </p:spPr>
        <p:txBody>
          <a:bodyPr lIns="96661" tIns="48331" rIns="96661" bIns="48331"/>
          <a:lstStyle/>
          <a:p>
            <a:pPr defTabSz="914400" fontAlgn="base">
              <a:spcBef>
                <a:spcPct val="0"/>
              </a:spcBef>
              <a:spcAft>
                <a:spcPct val="0"/>
              </a:spcAft>
            </a:pPr>
            <a:endParaRPr lang="en-US" sz="1400" b="1" dirty="0">
              <a:solidFill>
                <a:srgbClr val="000000"/>
              </a:solidFill>
              <a:cs typeface="Arial" pitchFamily="34" charset="0"/>
            </a:endParaRPr>
          </a:p>
        </p:txBody>
      </p:sp>
      <p:pic>
        <p:nvPicPr>
          <p:cNvPr id="6" name="Picture 2" descr="image001"/>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2700" y="6172200"/>
            <a:ext cx="25812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2791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p:titleStyle>
    <p:bodyStyle>
      <a:lvl1pPr marL="307975" indent="-307975" algn="l" rtl="0" eaLnBrk="0" fontAlgn="base" hangingPunct="0">
        <a:spcBef>
          <a:spcPct val="0"/>
        </a:spcBef>
        <a:spcAft>
          <a:spcPct val="10000"/>
        </a:spcAft>
        <a:buClr>
          <a:schemeClr val="tx1"/>
        </a:buClr>
        <a:buFont typeface="Wingdings" pitchFamily="2" charset="2"/>
        <a:buChar char="§"/>
        <a:defRPr sz="2200">
          <a:solidFill>
            <a:schemeClr val="tx1"/>
          </a:solidFill>
          <a:latin typeface="+mn-lt"/>
          <a:ea typeface="+mn-ea"/>
          <a:cs typeface="+mn-cs"/>
        </a:defRPr>
      </a:lvl1pPr>
      <a:lvl2pPr marL="635000" indent="-212725" algn="l" rtl="0" eaLnBrk="0" fontAlgn="base" hangingPunct="0">
        <a:spcBef>
          <a:spcPct val="0"/>
        </a:spcBef>
        <a:spcAft>
          <a:spcPct val="10000"/>
        </a:spcAft>
        <a:buClr>
          <a:schemeClr val="tx1"/>
        </a:buClr>
        <a:buFont typeface="Arial" charset="0"/>
        <a:buChar char="−"/>
        <a:defRPr sz="2800">
          <a:solidFill>
            <a:schemeClr val="tx1"/>
          </a:solidFill>
          <a:latin typeface="+mn-lt"/>
        </a:defRPr>
      </a:lvl2pPr>
      <a:lvl3pPr marL="1028700" indent="-279400" algn="l" rtl="0" eaLnBrk="0" fontAlgn="base" hangingPunct="0">
        <a:spcBef>
          <a:spcPct val="0"/>
        </a:spcBef>
        <a:spcAft>
          <a:spcPct val="10000"/>
        </a:spcAft>
        <a:buClr>
          <a:schemeClr val="tx1"/>
        </a:buClr>
        <a:buChar char="•"/>
        <a:defRPr sz="1600">
          <a:solidFill>
            <a:schemeClr val="tx1"/>
          </a:solidFill>
          <a:latin typeface="+mn-lt"/>
        </a:defRPr>
      </a:lvl3pPr>
      <a:lvl4pPr marL="1300163" indent="-157163" algn="l" rtl="0" eaLnBrk="0" fontAlgn="base" hangingPunct="0">
        <a:spcBef>
          <a:spcPct val="0"/>
        </a:spcBef>
        <a:spcAft>
          <a:spcPct val="10000"/>
        </a:spcAft>
        <a:buClr>
          <a:schemeClr val="tx1"/>
        </a:buClr>
        <a:buFont typeface="Arial" charset="0"/>
        <a:buChar char="»"/>
        <a:defRPr sz="1400">
          <a:solidFill>
            <a:schemeClr val="tx1"/>
          </a:solidFill>
          <a:latin typeface="+mn-lt"/>
        </a:defRPr>
      </a:lvl4pPr>
      <a:lvl5pPr marL="1570038" indent="-155575" algn="l" rtl="0" eaLnBrk="0" fontAlgn="base" hangingPunct="0">
        <a:spcBef>
          <a:spcPct val="0"/>
        </a:spcBef>
        <a:spcAft>
          <a:spcPct val="10000"/>
        </a:spcAft>
        <a:buClr>
          <a:schemeClr val="tx1"/>
        </a:buClr>
        <a:buFont typeface="Arial" charset="0"/>
        <a:buChar char="&gt;"/>
        <a:defRPr sz="1400">
          <a:solidFill>
            <a:schemeClr val="tx1"/>
          </a:solidFill>
          <a:latin typeface="+mn-lt"/>
        </a:defRPr>
      </a:lvl5pPr>
      <a:lvl6pPr marL="2027238" indent="-155575" algn="l" rtl="0" fontAlgn="base">
        <a:spcBef>
          <a:spcPct val="0"/>
        </a:spcBef>
        <a:spcAft>
          <a:spcPct val="10000"/>
        </a:spcAft>
        <a:buClr>
          <a:schemeClr val="tx1"/>
        </a:buClr>
        <a:buFont typeface="Arial" charset="0"/>
        <a:buChar char="&gt;"/>
        <a:defRPr sz="1400">
          <a:solidFill>
            <a:schemeClr val="tx1"/>
          </a:solidFill>
          <a:latin typeface="+mn-lt"/>
        </a:defRPr>
      </a:lvl6pPr>
      <a:lvl7pPr marL="2484438" indent="-155575" algn="l" rtl="0" fontAlgn="base">
        <a:spcBef>
          <a:spcPct val="0"/>
        </a:spcBef>
        <a:spcAft>
          <a:spcPct val="10000"/>
        </a:spcAft>
        <a:buClr>
          <a:schemeClr val="tx1"/>
        </a:buClr>
        <a:buFont typeface="Arial" charset="0"/>
        <a:buChar char="&gt;"/>
        <a:defRPr sz="1400">
          <a:solidFill>
            <a:schemeClr val="tx1"/>
          </a:solidFill>
          <a:latin typeface="+mn-lt"/>
        </a:defRPr>
      </a:lvl7pPr>
      <a:lvl8pPr marL="2941638" indent="-155575" algn="l" rtl="0" fontAlgn="base">
        <a:spcBef>
          <a:spcPct val="0"/>
        </a:spcBef>
        <a:spcAft>
          <a:spcPct val="10000"/>
        </a:spcAft>
        <a:buClr>
          <a:schemeClr val="tx1"/>
        </a:buClr>
        <a:buFont typeface="Arial" charset="0"/>
        <a:buChar char="&gt;"/>
        <a:defRPr sz="1400">
          <a:solidFill>
            <a:schemeClr val="tx1"/>
          </a:solidFill>
          <a:latin typeface="+mn-lt"/>
        </a:defRPr>
      </a:lvl8pPr>
      <a:lvl9pPr marL="3398838" indent="-155575" algn="l" rtl="0" fontAlgn="base">
        <a:spcBef>
          <a:spcPct val="0"/>
        </a:spcBef>
        <a:spcAft>
          <a:spcPct val="10000"/>
        </a:spcAft>
        <a:buClr>
          <a:schemeClr val="tx1"/>
        </a:buClr>
        <a:buFont typeface="Arial" charset="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bronxphc.org/"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iconarchive.com/show/flatastic-4-icons-by-custom-icon-design/US-dollar-icon.html" TargetMode="External"/><Relationship Id="rId7" Type="http://schemas.openxmlformats.org/officeDocument/2006/relationships/hyperlink" Target="http://www.iconarchive.com/show/vista-people-icons-by-icons-land/Groups-Meeting-Dark-icon.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www.iconarchive.com/show/oxygen-icons-by-oxygen-icons.org/Devices-computer-laptop-icon.html"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www.iconarchive.com/show/medical-icons-by-iconshow/Injection-icon.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png"/><Relationship Id="rId4" Type="http://schemas.openxmlformats.org/officeDocument/2006/relationships/image" Target="../media/image18.wmf"/><Relationship Id="rId9"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4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latin typeface="+mj-lt"/>
              </a:rPr>
              <a:t>BPHC Overview for Physicians</a:t>
            </a:r>
            <a:endParaRPr lang="en-US" dirty="0">
              <a:latin typeface="+mj-lt"/>
            </a:endParaRPr>
          </a:p>
        </p:txBody>
      </p:sp>
    </p:spTree>
    <p:extLst>
      <p:ext uri="{BB962C8B-B14F-4D97-AF65-F5344CB8AC3E}">
        <p14:creationId xmlns:p14="http://schemas.microsoft.com/office/powerpoint/2010/main" xmlns="" val="26726386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54875"/>
            <a:ext cx="7966075" cy="476975"/>
          </a:xfrm>
        </p:spPr>
        <p:txBody>
          <a:bodyPr>
            <a:noAutofit/>
          </a:bodyPr>
          <a:lstStyle/>
          <a:p>
            <a:r>
              <a:rPr lang="en-US" dirty="0" smtClean="0"/>
              <a:t>BPHC’s DSRIP Projects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532601070"/>
              </p:ext>
            </p:extLst>
          </p:nvPr>
        </p:nvGraphicFramePr>
        <p:xfrm>
          <a:off x="1600200" y="1238381"/>
          <a:ext cx="7315200" cy="4328160"/>
        </p:xfrm>
        <a:graphic>
          <a:graphicData uri="http://schemas.openxmlformats.org/drawingml/2006/table">
            <a:tbl>
              <a:tblPr firstRow="1" bandRow="1">
                <a:tableStyleId>{5C22544A-7EE6-4342-B048-85BDC9FD1C3A}</a:tableStyleId>
              </a:tblPr>
              <a:tblGrid>
                <a:gridCol w="922638"/>
                <a:gridCol w="6392562"/>
              </a:tblGrid>
              <a:tr h="395553">
                <a:tc>
                  <a:txBody>
                    <a:bodyPr/>
                    <a:lstStyle/>
                    <a:p>
                      <a:pPr algn="ctr"/>
                      <a:r>
                        <a:rPr lang="en-US" sz="2000" b="1" dirty="0" smtClean="0">
                          <a:solidFill>
                            <a:schemeClr val="tx1"/>
                          </a:solidFill>
                          <a:latin typeface="+mj-lt"/>
                        </a:rPr>
                        <a:t>2.a.i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Create Integrated</a:t>
                      </a:r>
                      <a:r>
                        <a:rPr lang="en-US" sz="1600" b="0" baseline="0" dirty="0" smtClean="0">
                          <a:solidFill>
                            <a:schemeClr val="tx1"/>
                          </a:solidFill>
                          <a:latin typeface="+mj-lt"/>
                        </a:rPr>
                        <a:t> Delivery Systems</a:t>
                      </a:r>
                      <a:endParaRPr lang="en-US" sz="1600" b="0"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j-lt"/>
                          <a:ea typeface="+mn-ea"/>
                          <a:cs typeface="+mn-cs"/>
                        </a:rPr>
                        <a:t>2.a.iii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457092" rtl="0" eaLnBrk="1" fontAlgn="auto" latinLnBrk="0" hangingPunct="1">
                        <a:lnSpc>
                          <a:spcPct val="100000"/>
                        </a:lnSpc>
                        <a:spcBef>
                          <a:spcPts val="0"/>
                        </a:spcBef>
                        <a:spcAft>
                          <a:spcPts val="0"/>
                        </a:spcAft>
                        <a:buClrTx/>
                        <a:buSzTx/>
                        <a:buFontTx/>
                        <a:buNone/>
                        <a:tabLst/>
                        <a:defRPr/>
                      </a:pPr>
                      <a:r>
                        <a:rPr lang="en-US" sz="1600" b="0" kern="1200" noProof="0" dirty="0" smtClean="0">
                          <a:solidFill>
                            <a:schemeClr val="tx1"/>
                          </a:solidFill>
                          <a:latin typeface="+mj-lt"/>
                          <a:ea typeface="+mn-ea"/>
                          <a:cs typeface="+mn-cs"/>
                        </a:rPr>
                        <a:t>Health Home At-Risk Intervention Program</a:t>
                      </a:r>
                      <a:endParaRPr lang="en-US" sz="1600" b="0" kern="1200" dirty="0" smtClean="0">
                        <a:solidFill>
                          <a:schemeClr val="tx1"/>
                        </a:solidFill>
                        <a:latin typeface="+mj-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j-lt"/>
                          <a:ea typeface="+mn-ea"/>
                          <a:cs typeface="+mn-cs"/>
                        </a:rPr>
                        <a:t>2.b.iii</a:t>
                      </a:r>
                      <a:endParaRPr lang="en-US" sz="2000" b="1" dirty="0" smtClean="0">
                        <a:solidFill>
                          <a:schemeClr val="tx1"/>
                        </a:solidFill>
                        <a:effectLst/>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Emergency </a:t>
                      </a:r>
                      <a:r>
                        <a:rPr lang="en-US" sz="1600" b="0" kern="1200" dirty="0" smtClean="0">
                          <a:solidFill>
                            <a:schemeClr val="tx1"/>
                          </a:solidFill>
                          <a:latin typeface="+mj-lt"/>
                          <a:ea typeface="+mn-ea"/>
                          <a:cs typeface="+mn-cs"/>
                        </a:rPr>
                        <a:t>Department Care </a:t>
                      </a:r>
                      <a:r>
                        <a:rPr lang="en-US" sz="1600" b="0" dirty="0" smtClean="0">
                          <a:solidFill>
                            <a:schemeClr val="tx1"/>
                          </a:solidFill>
                          <a:latin typeface="+mj-lt"/>
                        </a:rPr>
                        <a:t>Triage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latin typeface="+mj-lt"/>
                        </a:rPr>
                        <a:t>2.b.iv</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Care Transitions to Reduce </a:t>
                      </a:r>
                      <a:r>
                        <a:rPr lang="en-US" sz="1600" b="0" baseline="0" dirty="0" smtClean="0">
                          <a:solidFill>
                            <a:schemeClr val="tx1"/>
                          </a:solidFill>
                          <a:latin typeface="+mj-lt"/>
                        </a:rPr>
                        <a:t>30-Day Readmissions</a:t>
                      </a:r>
                      <a:endParaRPr lang="en-US" sz="1600" b="0" dirty="0" smtClean="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algn="ctr"/>
                      <a:r>
                        <a:rPr lang="en-US" sz="2000" b="1" dirty="0" smtClean="0">
                          <a:solidFill>
                            <a:schemeClr val="tx1"/>
                          </a:solidFill>
                          <a:latin typeface="+mj-lt"/>
                        </a:rPr>
                        <a:t>3.a.i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Integration of Primary Care Services and Behavioral</a:t>
                      </a:r>
                      <a:r>
                        <a:rPr lang="en-US" sz="1600" b="0" baseline="0" dirty="0" smtClean="0">
                          <a:solidFill>
                            <a:schemeClr val="tx1"/>
                          </a:solidFill>
                          <a:latin typeface="+mj-lt"/>
                        </a:rPr>
                        <a:t> Health</a:t>
                      </a:r>
                      <a:endParaRPr lang="en-US" sz="1600" b="0"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7795">
                <a:tc>
                  <a:txBody>
                    <a:bodyPr/>
                    <a:lstStyle/>
                    <a:p>
                      <a:pPr algn="ctr"/>
                      <a:r>
                        <a:rPr lang="en-US" sz="2000" b="1" i="0" dirty="0" smtClean="0">
                          <a:solidFill>
                            <a:schemeClr val="tx1"/>
                          </a:solidFill>
                          <a:latin typeface="+mj-lt"/>
                        </a:rPr>
                        <a:t>3.b.i</a:t>
                      </a:r>
                      <a:endParaRPr lang="en-US" sz="2000" b="1" i="0"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i="0" dirty="0" smtClean="0">
                          <a:solidFill>
                            <a:schemeClr val="tx1"/>
                          </a:solidFill>
                          <a:latin typeface="+mj-lt"/>
                        </a:rPr>
                        <a:t>Evidence-Based Strategies</a:t>
                      </a:r>
                      <a:r>
                        <a:rPr lang="en-US" sz="1600" b="0" i="0" baseline="0" dirty="0" smtClean="0">
                          <a:solidFill>
                            <a:schemeClr val="tx1"/>
                          </a:solidFill>
                          <a:latin typeface="+mj-lt"/>
                        </a:rPr>
                        <a:t> for Managing Adult Population with Cardiovascular Disease</a:t>
                      </a:r>
                      <a:endParaRPr lang="en-US" sz="1600" b="0" i="0" dirty="0" smtClean="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81000">
                <a:tc>
                  <a:txBody>
                    <a:bodyPr/>
                    <a:lstStyle/>
                    <a:p>
                      <a:pPr algn="ctr"/>
                      <a:r>
                        <a:rPr lang="en-US" sz="2000" b="1" dirty="0" smtClean="0">
                          <a:solidFill>
                            <a:schemeClr val="tx1"/>
                          </a:solidFill>
                          <a:latin typeface="+mj-lt"/>
                        </a:rPr>
                        <a:t>3.c.i </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Evidence-Based Strategies for Managing</a:t>
                      </a:r>
                      <a:r>
                        <a:rPr lang="en-US" sz="1600" b="0" baseline="0" dirty="0" smtClean="0">
                          <a:solidFill>
                            <a:schemeClr val="tx1"/>
                          </a:solidFill>
                          <a:latin typeface="+mj-lt"/>
                        </a:rPr>
                        <a:t> Adult Population with </a:t>
                      </a:r>
                      <a:r>
                        <a:rPr lang="en-US" sz="1600" b="0" dirty="0" smtClean="0">
                          <a:solidFill>
                            <a:schemeClr val="tx1"/>
                          </a:solidFill>
                          <a:latin typeface="+mj-lt"/>
                        </a:rPr>
                        <a:t>Diabetes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a:ea typeface="+mn-ea"/>
                          <a:cs typeface="+mn-cs"/>
                        </a:rPr>
                        <a:t>3.d.ii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Expansion of Asthma Home‐Based Self‐Management Program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algn="ctr"/>
                      <a:r>
                        <a:rPr lang="en-US" sz="2000" b="1" dirty="0" smtClean="0">
                          <a:solidFill>
                            <a:schemeClr val="tx1"/>
                          </a:solidFill>
                          <a:latin typeface="+mj-lt"/>
                        </a:rPr>
                        <a:t>4.a.iii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Strengthen Mental Health and</a:t>
                      </a:r>
                      <a:r>
                        <a:rPr lang="en-US" sz="1600" b="0" baseline="0" dirty="0" smtClean="0">
                          <a:solidFill>
                            <a:schemeClr val="tx1"/>
                          </a:solidFill>
                          <a:latin typeface="+mj-lt"/>
                        </a:rPr>
                        <a:t> Substance Abuse Infrastructure Across Systems</a:t>
                      </a:r>
                      <a:endParaRPr lang="en-US" sz="1600" b="0" dirty="0" smtClean="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algn="ctr"/>
                      <a:r>
                        <a:rPr lang="en-US" sz="2000" b="1" dirty="0" smtClean="0">
                          <a:solidFill>
                            <a:schemeClr val="tx1"/>
                          </a:solidFill>
                          <a:latin typeface="+mj-lt"/>
                        </a:rPr>
                        <a:t>4.c.ii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Increase Early Access to, and Retention in, HIV Care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bl>
          </a:graphicData>
        </a:graphic>
      </p:graphicFrame>
      <p:cxnSp>
        <p:nvCxnSpPr>
          <p:cNvPr id="12" name="Straight Connector 11"/>
          <p:cNvCxnSpPr/>
          <p:nvPr/>
        </p:nvCxnSpPr>
        <p:spPr bwMode="auto">
          <a:xfrm>
            <a:off x="2667000" y="533400"/>
            <a:ext cx="914400" cy="914400"/>
          </a:xfrm>
          <a:prstGeom prst="line">
            <a:avLst/>
          </a:prstGeom>
          <a:noFill/>
          <a:ln w="9525" cap="flat" cmpd="sng" algn="ctr">
            <a:noFill/>
            <a:prstDash val="solid"/>
            <a:round/>
            <a:headEnd type="none" w="med" len="med"/>
            <a:tailEnd type="none" w="med" len="med"/>
          </a:ln>
          <a:effectLst/>
        </p:spPr>
      </p:cxnSp>
      <p:sp>
        <p:nvSpPr>
          <p:cNvPr id="13" name="Rectangle 12"/>
          <p:cNvSpPr/>
          <p:nvPr/>
        </p:nvSpPr>
        <p:spPr bwMode="auto">
          <a:xfrm>
            <a:off x="193601" y="1220331"/>
            <a:ext cx="1390001" cy="4352831"/>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a:endParaRPr lang="en-US" sz="1100" b="1" dirty="0">
              <a:solidFill>
                <a:srgbClr val="000000"/>
              </a:solidFill>
              <a:latin typeface="Calibri" charset="0"/>
            </a:endParaRPr>
          </a:p>
        </p:txBody>
      </p:sp>
      <p:sp>
        <p:nvSpPr>
          <p:cNvPr id="5" name="TextBox 4"/>
          <p:cNvSpPr txBox="1"/>
          <p:nvPr/>
        </p:nvSpPr>
        <p:spPr>
          <a:xfrm>
            <a:off x="168998" y="1607403"/>
            <a:ext cx="1507402" cy="784830"/>
          </a:xfrm>
          <a:prstGeom prst="rect">
            <a:avLst/>
          </a:prstGeom>
          <a:noFill/>
        </p:spPr>
        <p:txBody>
          <a:bodyPr wrap="square" rtlCol="0">
            <a:spAutoFit/>
          </a:bodyPr>
          <a:lstStyle/>
          <a:p>
            <a:pPr algn="ctr"/>
            <a:r>
              <a:rPr lang="en-US" sz="1500" b="1" u="sng" dirty="0" smtClean="0">
                <a:solidFill>
                  <a:srgbClr val="FFFFFF"/>
                </a:solidFill>
                <a:latin typeface="Calibri"/>
              </a:rPr>
              <a:t>Domain 2 </a:t>
            </a:r>
          </a:p>
          <a:p>
            <a:pPr algn="ctr"/>
            <a:r>
              <a:rPr lang="en-US" sz="1500" b="1" dirty="0" smtClean="0">
                <a:solidFill>
                  <a:srgbClr val="FFFFFF"/>
                </a:solidFill>
                <a:latin typeface="Calibri"/>
              </a:rPr>
              <a:t>System Transformation</a:t>
            </a:r>
            <a:endParaRPr lang="en-US" sz="1500" b="1" dirty="0">
              <a:solidFill>
                <a:srgbClr val="FFFFFF"/>
              </a:solidFill>
              <a:latin typeface="Calibri"/>
            </a:endParaRPr>
          </a:p>
        </p:txBody>
      </p:sp>
      <p:sp>
        <p:nvSpPr>
          <p:cNvPr id="8" name="TextBox 7"/>
          <p:cNvSpPr txBox="1"/>
          <p:nvPr/>
        </p:nvSpPr>
        <p:spPr>
          <a:xfrm>
            <a:off x="152400" y="3276600"/>
            <a:ext cx="1482799" cy="784830"/>
          </a:xfrm>
          <a:prstGeom prst="rect">
            <a:avLst/>
          </a:prstGeom>
          <a:noFill/>
        </p:spPr>
        <p:txBody>
          <a:bodyPr wrap="square" rtlCol="0">
            <a:spAutoFit/>
          </a:bodyPr>
          <a:lstStyle/>
          <a:p>
            <a:pPr algn="ctr"/>
            <a:r>
              <a:rPr lang="en-US" sz="1500" b="1" u="sng" dirty="0" smtClean="0">
                <a:solidFill>
                  <a:srgbClr val="FFFFFF"/>
                </a:solidFill>
                <a:latin typeface="Calibri"/>
              </a:rPr>
              <a:t>Domain 3</a:t>
            </a:r>
          </a:p>
          <a:p>
            <a:pPr algn="ctr"/>
            <a:r>
              <a:rPr lang="en-US" sz="1500" b="1" dirty="0" smtClean="0">
                <a:solidFill>
                  <a:srgbClr val="FFFFFF"/>
                </a:solidFill>
                <a:latin typeface="Calibri"/>
              </a:rPr>
              <a:t>Clinical Improvement</a:t>
            </a:r>
            <a:endParaRPr lang="en-US" sz="1500" b="1" dirty="0">
              <a:solidFill>
                <a:srgbClr val="FFFFFF"/>
              </a:solidFill>
              <a:latin typeface="Calibri"/>
            </a:endParaRPr>
          </a:p>
        </p:txBody>
      </p:sp>
      <p:sp>
        <p:nvSpPr>
          <p:cNvPr id="10" name="TextBox 9"/>
          <p:cNvSpPr txBox="1"/>
          <p:nvPr/>
        </p:nvSpPr>
        <p:spPr>
          <a:xfrm>
            <a:off x="117401" y="4655403"/>
            <a:ext cx="1482799" cy="784830"/>
          </a:xfrm>
          <a:prstGeom prst="rect">
            <a:avLst/>
          </a:prstGeom>
          <a:noFill/>
        </p:spPr>
        <p:txBody>
          <a:bodyPr wrap="square" rtlCol="0">
            <a:spAutoFit/>
          </a:bodyPr>
          <a:lstStyle/>
          <a:p>
            <a:pPr algn="ctr"/>
            <a:r>
              <a:rPr lang="en-US" sz="1500" b="1" u="sng" dirty="0" smtClean="0">
                <a:solidFill>
                  <a:srgbClr val="FFFFFF"/>
                </a:solidFill>
                <a:latin typeface="Calibri"/>
              </a:rPr>
              <a:t>Domain 4</a:t>
            </a:r>
          </a:p>
          <a:p>
            <a:pPr algn="ctr"/>
            <a:r>
              <a:rPr lang="en-US" sz="1500" b="1" dirty="0" smtClean="0">
                <a:solidFill>
                  <a:srgbClr val="FFFFFF"/>
                </a:solidFill>
                <a:latin typeface="Calibri"/>
              </a:rPr>
              <a:t>Population-wide</a:t>
            </a:r>
            <a:endParaRPr lang="en-US" sz="1500" b="1" dirty="0">
              <a:solidFill>
                <a:srgbClr val="FFFFFF"/>
              </a:solidFill>
              <a:latin typeface="Calibri"/>
            </a:endParaRPr>
          </a:p>
        </p:txBody>
      </p:sp>
      <p:cxnSp>
        <p:nvCxnSpPr>
          <p:cNvPr id="15" name="Straight Connector 14"/>
          <p:cNvCxnSpPr/>
          <p:nvPr/>
        </p:nvCxnSpPr>
        <p:spPr bwMode="auto">
          <a:xfrm>
            <a:off x="168998" y="2819400"/>
            <a:ext cx="1414603" cy="0"/>
          </a:xfrm>
          <a:prstGeom prst="line">
            <a:avLst/>
          </a:prstGeom>
          <a:noFill/>
          <a:ln w="12700" cap="flat" cmpd="sng" algn="ctr">
            <a:solidFill>
              <a:schemeClr val="tx2"/>
            </a:solidFill>
            <a:prstDash val="solid"/>
            <a:round/>
            <a:headEnd type="none" w="med" len="med"/>
            <a:tailEnd type="none" w="med" len="med"/>
          </a:ln>
          <a:effectLst/>
        </p:spPr>
      </p:cxnSp>
      <p:cxnSp>
        <p:nvCxnSpPr>
          <p:cNvPr id="19" name="Straight Connector 18"/>
          <p:cNvCxnSpPr/>
          <p:nvPr/>
        </p:nvCxnSpPr>
        <p:spPr bwMode="auto">
          <a:xfrm>
            <a:off x="168998" y="4579203"/>
            <a:ext cx="1461002" cy="0"/>
          </a:xfrm>
          <a:prstGeom prst="line">
            <a:avLst/>
          </a:prstGeom>
          <a:noFill/>
          <a:ln w="12700" cap="flat" cmpd="sng" algn="ctr">
            <a:solidFill>
              <a:schemeClr val="tx2"/>
            </a:solidFill>
            <a:prstDash val="solid"/>
            <a:round/>
            <a:headEnd type="none" w="med" len="med"/>
            <a:tailEnd type="none" w="med" len="med"/>
          </a:ln>
          <a:effectLst/>
        </p:spPr>
      </p:cxnSp>
      <p:cxnSp>
        <p:nvCxnSpPr>
          <p:cNvPr id="21" name="Straight Connector 20"/>
          <p:cNvCxnSpPr/>
          <p:nvPr/>
        </p:nvCxnSpPr>
        <p:spPr bwMode="auto">
          <a:xfrm>
            <a:off x="228600" y="1220331"/>
            <a:ext cx="1406599" cy="6036"/>
          </a:xfrm>
          <a:prstGeom prst="line">
            <a:avLst/>
          </a:prstGeom>
          <a:noFill/>
          <a:ln w="12700" cap="flat" cmpd="sng" algn="ctr">
            <a:solidFill>
              <a:schemeClr val="tx2"/>
            </a:solidFill>
            <a:prstDash val="solid"/>
            <a:round/>
            <a:headEnd type="none" w="med" len="med"/>
            <a:tailEnd type="none" w="med" len="med"/>
          </a:ln>
          <a:effectLst/>
        </p:spPr>
      </p:cxnSp>
      <p:cxnSp>
        <p:nvCxnSpPr>
          <p:cNvPr id="22" name="Straight Connector 21"/>
          <p:cNvCxnSpPr/>
          <p:nvPr/>
        </p:nvCxnSpPr>
        <p:spPr bwMode="auto">
          <a:xfrm flipV="1">
            <a:off x="174197" y="1226368"/>
            <a:ext cx="16680" cy="4346794"/>
          </a:xfrm>
          <a:prstGeom prst="line">
            <a:avLst/>
          </a:prstGeom>
          <a:noFill/>
          <a:ln w="127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a:off x="168998" y="5569803"/>
            <a:ext cx="1461002" cy="0"/>
          </a:xfrm>
          <a:prstGeom prst="line">
            <a:avLst/>
          </a:prstGeom>
          <a:no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xmlns="" val="1280752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20" y="339322"/>
            <a:ext cx="8815388" cy="5794375"/>
          </a:xfrm>
          <a:prstGeom prst="rect">
            <a:avLst/>
          </a:prstGeom>
          <a:solidFill>
            <a:srgbClr val="FAF8EC"/>
          </a:solidFill>
          <a:ln w="25400" cap="flat" cmpd="sng" algn="ctr">
            <a:solidFill>
              <a:srgbClr val="1F497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 name="Content Placeholder 2"/>
          <p:cNvSpPr>
            <a:spLocks noGrp="1"/>
          </p:cNvSpPr>
          <p:nvPr>
            <p:ph idx="1"/>
          </p:nvPr>
        </p:nvSpPr>
        <p:spPr>
          <a:xfrm>
            <a:off x="392906" y="5204504"/>
            <a:ext cx="2108994" cy="548603"/>
          </a:xfrm>
        </p:spPr>
        <p:txBody>
          <a:bodyPr>
            <a:normAutofit/>
          </a:bodyPr>
          <a:lstStyle/>
          <a:p>
            <a:pPr>
              <a:buNone/>
            </a:pPr>
            <a:r>
              <a:rPr lang="en-US" sz="1400" dirty="0" smtClean="0"/>
              <a:t>Please visit our website: </a:t>
            </a:r>
            <a:r>
              <a:rPr lang="en-US" sz="1400" dirty="0" smtClean="0">
                <a:hlinkClick r:id="rId2"/>
              </a:rPr>
              <a:t>www.bronxphc.org</a:t>
            </a:r>
            <a:endParaRPr lang="en-US" sz="1400" dirty="0" smtClean="0"/>
          </a:p>
          <a:p>
            <a:pPr lvl="1" algn="ctr"/>
            <a:endParaRPr lang="en-US" sz="1400" dirty="0" smtClean="0"/>
          </a:p>
        </p:txBody>
      </p:sp>
      <p:sp>
        <p:nvSpPr>
          <p:cNvPr id="1026" name="AutoShape 2" descr="http://www.google.com/url?sa=i&amp;source=images&amp;cd=&amp;docid=l2QAbxXobNTvNM&amp;tbnid=umtuMw3kV9uPZM&amp;ved=0CAUQjBw&amp;url=http%3A%2F%2Ficons.iconarchive.com%2Ficons%2Fyootheme%2Fsocial-bookmark%2F512%2Fsocial-facebook-box-blue-icon.png&amp;ei=y7cyVITOKMiPyAT3pILYCg&amp;psig=AFQjCNEYNYhLtxpPeXmxdfYmfFyLjmhsvg&amp;ust=1412696395758652"/>
          <p:cNvSpPr>
            <a:spLocks noChangeAspect="1" noChangeArrowheads="1"/>
          </p:cNvSpPr>
          <p:nvPr/>
        </p:nvSpPr>
        <p:spPr bwMode="auto">
          <a:xfrm>
            <a:off x="63500" y="-136525"/>
            <a:ext cx="4876800" cy="4876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235618_0.png"/>
          <p:cNvPicPr>
            <a:picLocks noChangeAspect="1"/>
          </p:cNvPicPr>
          <p:nvPr/>
        </p:nvPicPr>
        <p:blipFill>
          <a:blip r:embed="rId3" cstate="print"/>
          <a:stretch>
            <a:fillRect/>
          </a:stretch>
        </p:blipFill>
        <p:spPr>
          <a:xfrm>
            <a:off x="5329606" y="6230455"/>
            <a:ext cx="457200" cy="454914"/>
          </a:xfrm>
          <a:prstGeom prst="rect">
            <a:avLst/>
          </a:prstGeom>
        </p:spPr>
      </p:pic>
      <p:pic>
        <p:nvPicPr>
          <p:cNvPr id="16" name="Picture 15" descr="linkedin-icon.png"/>
          <p:cNvPicPr>
            <a:picLocks noChangeAspect="1"/>
          </p:cNvPicPr>
          <p:nvPr/>
        </p:nvPicPr>
        <p:blipFill>
          <a:blip r:embed="rId4" cstate="print"/>
          <a:stretch>
            <a:fillRect/>
          </a:stretch>
        </p:blipFill>
        <p:spPr>
          <a:xfrm>
            <a:off x="6650407" y="6246366"/>
            <a:ext cx="457200" cy="457200"/>
          </a:xfrm>
          <a:prstGeom prst="rect">
            <a:avLst/>
          </a:prstGeom>
        </p:spPr>
      </p:pic>
      <p:pic>
        <p:nvPicPr>
          <p:cNvPr id="17" name="Picture 16" descr="social-facebook-box-blue-icon.png"/>
          <p:cNvPicPr>
            <a:picLocks noChangeAspect="1"/>
          </p:cNvPicPr>
          <p:nvPr/>
        </p:nvPicPr>
        <p:blipFill>
          <a:blip r:embed="rId5" cstate="print"/>
          <a:stretch>
            <a:fillRect/>
          </a:stretch>
        </p:blipFill>
        <p:spPr>
          <a:xfrm>
            <a:off x="4711700" y="6230455"/>
            <a:ext cx="457200" cy="457200"/>
          </a:xfrm>
          <a:prstGeom prst="rect">
            <a:avLst/>
          </a:prstGeom>
        </p:spPr>
      </p:pic>
      <p:pic>
        <p:nvPicPr>
          <p:cNvPr id="18" name="Picture 17" descr="Youtube-icon.png"/>
          <p:cNvPicPr>
            <a:picLocks noChangeAspect="1"/>
          </p:cNvPicPr>
          <p:nvPr/>
        </p:nvPicPr>
        <p:blipFill>
          <a:blip r:embed="rId6" cstate="print"/>
          <a:stretch>
            <a:fillRect/>
          </a:stretch>
        </p:blipFill>
        <p:spPr>
          <a:xfrm>
            <a:off x="5962297" y="6246366"/>
            <a:ext cx="457200" cy="457200"/>
          </a:xfrm>
          <a:prstGeom prst="rect">
            <a:avLst/>
          </a:prstGeom>
        </p:spPr>
      </p:pic>
      <p:pic>
        <p:nvPicPr>
          <p:cNvPr id="19"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727211" y="421617"/>
            <a:ext cx="5289954" cy="5712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37207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xmlns="" val="382525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15637" y="1163050"/>
            <a:ext cx="8312727" cy="1788216"/>
          </a:xfrm>
          <a:prstGeom prst="roundRect">
            <a:avLst/>
          </a:prstGeom>
          <a:solidFill>
            <a:schemeClr val="bg1">
              <a:lumMod val="95000"/>
            </a:schemeClr>
          </a:solidFill>
          <a:ln>
            <a:solidFill>
              <a:srgbClr val="336699"/>
            </a:solidFill>
          </a:ln>
          <a:extLst/>
        </p:spPr>
        <p:style>
          <a:lnRef idx="2">
            <a:schemeClr val="accent1"/>
          </a:lnRef>
          <a:fillRef idx="1">
            <a:schemeClr val="lt1"/>
          </a:fillRef>
          <a:effectRef idx="0">
            <a:schemeClr val="accent1"/>
          </a:effectRef>
          <a:fontRef idx="minor">
            <a:schemeClr val="dk1"/>
          </a:fontRef>
        </p:style>
        <p:txBody>
          <a:bodyPr vert="horz" wrap="square" lIns="82012" tIns="41005" rIns="82012" bIns="41005" numCol="1" rtlCol="0" anchor="t" anchorCtr="0" compatLnSpc="1">
            <a:prstTxWarp prst="textNoShape">
              <a:avLst/>
            </a:prstTxWarp>
            <a:noAutofit/>
          </a:bodyPr>
          <a:lstStyle/>
          <a:p>
            <a:pPr defTabSz="914073" eaLnBrk="0" hangingPunct="0"/>
            <a:r>
              <a:rPr lang="en-US" sz="1600" b="1" dirty="0" smtClean="0">
                <a:solidFill>
                  <a:srgbClr val="000000"/>
                </a:solidFill>
              </a:rPr>
              <a:t>Executive Committee</a:t>
            </a:r>
            <a:endParaRPr lang="en-US" sz="1600" b="1" dirty="0">
              <a:solidFill>
                <a:srgbClr val="000000"/>
              </a:solidFill>
            </a:endParaRPr>
          </a:p>
          <a:p>
            <a:pPr marL="156618" indent="-156618" defTabSz="914073" eaLnBrk="0" hangingPunct="0">
              <a:buFont typeface="Arial" pitchFamily="34" charset="0"/>
              <a:buChar char="•"/>
            </a:pPr>
            <a:r>
              <a:rPr lang="en-US" sz="1400" dirty="0" smtClean="0">
                <a:solidFill>
                  <a:srgbClr val="000000"/>
                </a:solidFill>
              </a:rPr>
              <a:t>Oversight </a:t>
            </a:r>
            <a:r>
              <a:rPr lang="en-US" sz="1400" dirty="0">
                <a:solidFill>
                  <a:srgbClr val="000000"/>
                </a:solidFill>
              </a:rPr>
              <a:t>of overall DSRIP </a:t>
            </a:r>
            <a:r>
              <a:rPr lang="en-US" sz="1400" dirty="0" smtClean="0">
                <a:solidFill>
                  <a:srgbClr val="000000"/>
                </a:solidFill>
              </a:rPr>
              <a:t>Program implementation</a:t>
            </a:r>
          </a:p>
          <a:p>
            <a:pPr marL="156618" indent="-156618" defTabSz="914073" eaLnBrk="0" hangingPunct="0">
              <a:buFont typeface="Arial" pitchFamily="34" charset="0"/>
              <a:buChar char="•"/>
            </a:pPr>
            <a:r>
              <a:rPr lang="en-US" sz="1400" dirty="0" smtClean="0">
                <a:solidFill>
                  <a:srgbClr val="000000"/>
                </a:solidFill>
              </a:rPr>
              <a:t>Satisfaction </a:t>
            </a:r>
            <a:r>
              <a:rPr lang="en-US" sz="1400" dirty="0">
                <a:solidFill>
                  <a:srgbClr val="000000"/>
                </a:solidFill>
              </a:rPr>
              <a:t>of key metrics to realize incentives </a:t>
            </a:r>
          </a:p>
          <a:p>
            <a:pPr marL="156618" indent="-156618" defTabSz="914073" eaLnBrk="0" hangingPunct="0">
              <a:buFont typeface="Arial" pitchFamily="34" charset="0"/>
              <a:buChar char="•"/>
            </a:pPr>
            <a:r>
              <a:rPr lang="en-US" sz="1400" dirty="0" smtClean="0">
                <a:solidFill>
                  <a:srgbClr val="000000"/>
                </a:solidFill>
              </a:rPr>
              <a:t>Development of Program vision and implementation of “rules of the road” </a:t>
            </a:r>
          </a:p>
          <a:p>
            <a:pPr marL="156618" indent="-156618" defTabSz="914073" eaLnBrk="0" hangingPunct="0">
              <a:buFont typeface="Arial" pitchFamily="34" charset="0"/>
              <a:buChar char="•"/>
            </a:pPr>
            <a:r>
              <a:rPr lang="en-US" sz="1400" dirty="0" smtClean="0">
                <a:solidFill>
                  <a:srgbClr val="000000"/>
                </a:solidFill>
              </a:rPr>
              <a:t>Representative </a:t>
            </a:r>
            <a:r>
              <a:rPr lang="en-US" sz="1400" dirty="0">
                <a:solidFill>
                  <a:srgbClr val="000000"/>
                </a:solidFill>
              </a:rPr>
              <a:t>of the </a:t>
            </a:r>
            <a:r>
              <a:rPr lang="en-US" sz="1400" dirty="0" smtClean="0">
                <a:solidFill>
                  <a:srgbClr val="000000"/>
                </a:solidFill>
              </a:rPr>
              <a:t>PPS (though some partners </a:t>
            </a:r>
            <a:r>
              <a:rPr lang="en-US" sz="1400" dirty="0">
                <a:solidFill>
                  <a:srgbClr val="000000"/>
                </a:solidFill>
              </a:rPr>
              <a:t>may </a:t>
            </a:r>
            <a:r>
              <a:rPr lang="en-US" sz="1400" dirty="0" smtClean="0">
                <a:solidFill>
                  <a:srgbClr val="000000"/>
                </a:solidFill>
              </a:rPr>
              <a:t>not have </a:t>
            </a:r>
            <a:r>
              <a:rPr lang="en-US" sz="1400" dirty="0">
                <a:solidFill>
                  <a:srgbClr val="000000"/>
                </a:solidFill>
              </a:rPr>
              <a:t>a direct representative </a:t>
            </a:r>
            <a:r>
              <a:rPr lang="en-US" sz="1400" dirty="0" smtClean="0">
                <a:solidFill>
                  <a:srgbClr val="000000"/>
                </a:solidFill>
              </a:rPr>
              <a:t>)</a:t>
            </a:r>
          </a:p>
          <a:p>
            <a:pPr marL="156618" indent="-156618" defTabSz="914073" eaLnBrk="0" hangingPunct="0">
              <a:buFont typeface="Arial" pitchFamily="34" charset="0"/>
              <a:buChar char="•"/>
            </a:pPr>
            <a:r>
              <a:rPr lang="en-US" sz="1400" dirty="0" smtClean="0">
                <a:solidFill>
                  <a:srgbClr val="000000"/>
                </a:solidFill>
              </a:rPr>
              <a:t>Involvement of executives with ability to commit their organizations to decisions and provide leadership</a:t>
            </a:r>
          </a:p>
          <a:p>
            <a:pPr marL="156618" indent="-156618" defTabSz="914073" eaLnBrk="0" hangingPunct="0">
              <a:buFont typeface="Arial" pitchFamily="34" charset="0"/>
              <a:buChar char="•"/>
            </a:pPr>
            <a:r>
              <a:rPr lang="en-US" sz="1400" dirty="0" smtClean="0">
                <a:solidFill>
                  <a:srgbClr val="000000"/>
                </a:solidFill>
              </a:rPr>
              <a:t>Oversight of PPS financial management</a:t>
            </a:r>
            <a:endParaRPr lang="en-US" sz="1400" dirty="0">
              <a:solidFill>
                <a:srgbClr val="000000"/>
              </a:solidFill>
            </a:endParaRPr>
          </a:p>
        </p:txBody>
      </p:sp>
      <p:grpSp>
        <p:nvGrpSpPr>
          <p:cNvPr id="2" name="Group 34"/>
          <p:cNvGrpSpPr/>
          <p:nvPr/>
        </p:nvGrpSpPr>
        <p:grpSpPr>
          <a:xfrm>
            <a:off x="258857" y="3718650"/>
            <a:ext cx="2011680" cy="752657"/>
            <a:chOff x="413236" y="4873255"/>
            <a:chExt cx="2011680" cy="1021606"/>
          </a:xfrm>
        </p:grpSpPr>
        <p:sp>
          <p:nvSpPr>
            <p:cNvPr id="18" name="Oval 20"/>
            <p:cNvSpPr>
              <a:spLocks noChangeArrowheads="1"/>
            </p:cNvSpPr>
            <p:nvPr/>
          </p:nvSpPr>
          <p:spPr bwMode="auto">
            <a:xfrm>
              <a:off x="413236" y="4873255"/>
              <a:ext cx="2011680" cy="1021606"/>
            </a:xfrm>
            <a:prstGeom prst="ellipse">
              <a:avLst/>
            </a:prstGeom>
            <a:solidFill>
              <a:schemeClr val="bg1"/>
            </a:solidFill>
            <a:ln w="63500">
              <a:solidFill>
                <a:srgbClr val="FDDA5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
          <p:nvSpPr>
            <p:cNvPr id="22" name="Text Box 55"/>
            <p:cNvSpPr txBox="1">
              <a:spLocks noChangeArrowheads="1"/>
            </p:cNvSpPr>
            <p:nvPr/>
          </p:nvSpPr>
          <p:spPr bwMode="auto">
            <a:xfrm>
              <a:off x="519916" y="4980461"/>
              <a:ext cx="1828800" cy="5847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b="1" dirty="0">
                  <a:solidFill>
                    <a:srgbClr val="000000"/>
                  </a:solidFill>
                  <a:latin typeface="Calibri" pitchFamily="34" charset="0"/>
                </a:rPr>
                <a:t>Finance </a:t>
              </a:r>
              <a:r>
                <a:rPr lang="en-US" sz="1600" b="1" dirty="0" smtClean="0">
                  <a:solidFill>
                    <a:srgbClr val="000000"/>
                  </a:solidFill>
                  <a:latin typeface="Calibri" pitchFamily="34" charset="0"/>
                </a:rPr>
                <a:t>and Sustainability</a:t>
              </a:r>
              <a:endParaRPr lang="en-US" sz="1600" b="1" dirty="0">
                <a:solidFill>
                  <a:srgbClr val="000000"/>
                </a:solidFill>
                <a:latin typeface="Calibri" pitchFamily="34" charset="0"/>
              </a:endParaRPr>
            </a:p>
          </p:txBody>
        </p:sp>
      </p:grpSp>
      <p:grpSp>
        <p:nvGrpSpPr>
          <p:cNvPr id="3" name="Group 35"/>
          <p:cNvGrpSpPr/>
          <p:nvPr/>
        </p:nvGrpSpPr>
        <p:grpSpPr>
          <a:xfrm>
            <a:off x="2499335" y="3718650"/>
            <a:ext cx="2011680" cy="749808"/>
            <a:chOff x="2348915" y="4940549"/>
            <a:chExt cx="2011680" cy="1021606"/>
          </a:xfrm>
        </p:grpSpPr>
        <p:sp>
          <p:nvSpPr>
            <p:cNvPr id="26" name="Oval 20"/>
            <p:cNvSpPr>
              <a:spLocks noChangeArrowheads="1"/>
            </p:cNvSpPr>
            <p:nvPr/>
          </p:nvSpPr>
          <p:spPr bwMode="auto">
            <a:xfrm>
              <a:off x="2348915" y="4940549"/>
              <a:ext cx="2011680" cy="1021606"/>
            </a:xfrm>
            <a:prstGeom prst="ellipse">
              <a:avLst/>
            </a:prstGeom>
            <a:solidFill>
              <a:schemeClr val="bg1"/>
            </a:solidFill>
            <a:ln w="63500">
              <a:solidFill>
                <a:srgbClr val="FDDA5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
          <p:nvSpPr>
            <p:cNvPr id="27" name="Text Box 55"/>
            <p:cNvSpPr txBox="1">
              <a:spLocks noChangeArrowheads="1"/>
            </p:cNvSpPr>
            <p:nvPr/>
          </p:nvSpPr>
          <p:spPr bwMode="auto">
            <a:xfrm>
              <a:off x="2455595" y="5047755"/>
              <a:ext cx="1828800" cy="5847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b="1" dirty="0" smtClean="0">
                  <a:solidFill>
                    <a:srgbClr val="000000"/>
                  </a:solidFill>
                  <a:latin typeface="Calibri" pitchFamily="34" charset="0"/>
                </a:rPr>
                <a:t>Quality and Care Innovation</a:t>
              </a:r>
              <a:endParaRPr lang="en-US" sz="1050" b="1" i="1" dirty="0">
                <a:solidFill>
                  <a:srgbClr val="000000"/>
                </a:solidFill>
                <a:latin typeface="Calibri" pitchFamily="34" charset="0"/>
              </a:endParaRPr>
            </a:p>
          </p:txBody>
        </p:sp>
      </p:grpSp>
      <p:grpSp>
        <p:nvGrpSpPr>
          <p:cNvPr id="4" name="Group 36"/>
          <p:cNvGrpSpPr/>
          <p:nvPr/>
        </p:nvGrpSpPr>
        <p:grpSpPr>
          <a:xfrm>
            <a:off x="4739813" y="3718650"/>
            <a:ext cx="2011680" cy="749808"/>
            <a:chOff x="4320219" y="4954404"/>
            <a:chExt cx="2011680" cy="1021606"/>
          </a:xfrm>
        </p:grpSpPr>
        <p:sp>
          <p:nvSpPr>
            <p:cNvPr id="29" name="Oval 20"/>
            <p:cNvSpPr>
              <a:spLocks noChangeArrowheads="1"/>
            </p:cNvSpPr>
            <p:nvPr/>
          </p:nvSpPr>
          <p:spPr bwMode="auto">
            <a:xfrm>
              <a:off x="4320219" y="4954404"/>
              <a:ext cx="2011680" cy="1021606"/>
            </a:xfrm>
            <a:prstGeom prst="ellipse">
              <a:avLst/>
            </a:prstGeom>
            <a:solidFill>
              <a:schemeClr val="bg1"/>
            </a:solidFill>
            <a:ln w="63500">
              <a:solidFill>
                <a:srgbClr val="FDDA5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
          <p:nvSpPr>
            <p:cNvPr id="30" name="Text Box 55"/>
            <p:cNvSpPr txBox="1">
              <a:spLocks noChangeArrowheads="1"/>
            </p:cNvSpPr>
            <p:nvPr/>
          </p:nvSpPr>
          <p:spPr bwMode="auto">
            <a:xfrm>
              <a:off x="4426899" y="5061610"/>
              <a:ext cx="1828800" cy="5847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b="1" dirty="0" smtClean="0">
                  <a:solidFill>
                    <a:srgbClr val="000000"/>
                  </a:solidFill>
                  <a:latin typeface="Calibri" pitchFamily="34" charset="0"/>
                </a:rPr>
                <a:t>Information Technology</a:t>
              </a:r>
              <a:endParaRPr lang="en-US" sz="1050" b="1" i="1" dirty="0">
                <a:solidFill>
                  <a:srgbClr val="000000"/>
                </a:solidFill>
                <a:latin typeface="Calibri" pitchFamily="34" charset="0"/>
              </a:endParaRPr>
            </a:p>
          </p:txBody>
        </p:sp>
      </p:grpSp>
      <p:grpSp>
        <p:nvGrpSpPr>
          <p:cNvPr id="5" name="Group 37"/>
          <p:cNvGrpSpPr/>
          <p:nvPr/>
        </p:nvGrpSpPr>
        <p:grpSpPr>
          <a:xfrm>
            <a:off x="6980291" y="3718650"/>
            <a:ext cx="2011680" cy="749808"/>
            <a:chOff x="6374649" y="4871276"/>
            <a:chExt cx="2011680" cy="1021606"/>
          </a:xfrm>
        </p:grpSpPr>
        <p:sp>
          <p:nvSpPr>
            <p:cNvPr id="32" name="Oval 20"/>
            <p:cNvSpPr>
              <a:spLocks noChangeArrowheads="1"/>
            </p:cNvSpPr>
            <p:nvPr/>
          </p:nvSpPr>
          <p:spPr bwMode="auto">
            <a:xfrm>
              <a:off x="6374649" y="4871276"/>
              <a:ext cx="2011680" cy="1021606"/>
            </a:xfrm>
            <a:prstGeom prst="ellipse">
              <a:avLst/>
            </a:prstGeom>
            <a:solidFill>
              <a:schemeClr val="bg1"/>
            </a:solidFill>
            <a:ln w="63500">
              <a:solidFill>
                <a:srgbClr val="FDDA5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
          <p:nvSpPr>
            <p:cNvPr id="34" name="Text Box 55"/>
            <p:cNvSpPr txBox="1">
              <a:spLocks noChangeArrowheads="1"/>
            </p:cNvSpPr>
            <p:nvPr/>
          </p:nvSpPr>
          <p:spPr bwMode="auto">
            <a:xfrm>
              <a:off x="6525684" y="5094152"/>
              <a:ext cx="1828800"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b="1" dirty="0" smtClean="0">
                  <a:solidFill>
                    <a:srgbClr val="000000"/>
                  </a:solidFill>
                  <a:latin typeface="Calibri" pitchFamily="34" charset="0"/>
                </a:rPr>
                <a:t>Workforce</a:t>
              </a:r>
              <a:endParaRPr lang="en-US" sz="1600" b="1" dirty="0">
                <a:solidFill>
                  <a:srgbClr val="000000"/>
                </a:solidFill>
                <a:latin typeface="Calibri" pitchFamily="34" charset="0"/>
              </a:endParaRPr>
            </a:p>
          </p:txBody>
        </p:sp>
      </p:grpSp>
      <p:grpSp>
        <p:nvGrpSpPr>
          <p:cNvPr id="6" name="Group 46"/>
          <p:cNvGrpSpPr/>
          <p:nvPr/>
        </p:nvGrpSpPr>
        <p:grpSpPr>
          <a:xfrm>
            <a:off x="214745" y="3646970"/>
            <a:ext cx="457200" cy="457200"/>
            <a:chOff x="3124200" y="1447800"/>
            <a:chExt cx="457200" cy="457200"/>
          </a:xfrm>
        </p:grpSpPr>
        <p:sp>
          <p:nvSpPr>
            <p:cNvPr id="39" name="Oval 40"/>
            <p:cNvSpPr>
              <a:spLocks noChangeArrowheads="1"/>
            </p:cNvSpPr>
            <p:nvPr/>
          </p:nvSpPr>
          <p:spPr bwMode="auto">
            <a:xfrm>
              <a:off x="3124200" y="1447800"/>
              <a:ext cx="457200" cy="457200"/>
            </a:xfrm>
            <a:prstGeom prst="ellipse">
              <a:avLst/>
            </a:prstGeom>
            <a:solidFill>
              <a:schemeClr val="bg1"/>
            </a:solidFill>
            <a:ln w="25400">
              <a:solidFill>
                <a:srgbClr val="DB494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a:solidFill>
                  <a:srgbClr val="000000"/>
                </a:solidFill>
              </a:endParaRPr>
            </a:p>
          </p:txBody>
        </p:sp>
        <p:pic>
          <p:nvPicPr>
            <p:cNvPr id="40" name="Picture 2" descr="US dollar ic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0880" y="1524000"/>
              <a:ext cx="274320" cy="2743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oup 48"/>
          <p:cNvGrpSpPr/>
          <p:nvPr/>
        </p:nvGrpSpPr>
        <p:grpSpPr>
          <a:xfrm>
            <a:off x="4656117" y="3646970"/>
            <a:ext cx="457200" cy="457200"/>
            <a:chOff x="3124200" y="3886200"/>
            <a:chExt cx="457200" cy="457200"/>
          </a:xfrm>
        </p:grpSpPr>
        <p:sp>
          <p:nvSpPr>
            <p:cNvPr id="42" name="Oval 40"/>
            <p:cNvSpPr>
              <a:spLocks noChangeArrowheads="1"/>
            </p:cNvSpPr>
            <p:nvPr/>
          </p:nvSpPr>
          <p:spPr bwMode="auto">
            <a:xfrm>
              <a:off x="3124200" y="3886200"/>
              <a:ext cx="457200" cy="457200"/>
            </a:xfrm>
            <a:prstGeom prst="ellipse">
              <a:avLst/>
            </a:prstGeom>
            <a:solidFill>
              <a:schemeClr val="bg1"/>
            </a:solidFill>
            <a:ln w="25400">
              <a:solidFill>
                <a:srgbClr val="DB494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a:solidFill>
                  <a:srgbClr val="000000"/>
                </a:solidFill>
              </a:endParaRPr>
            </a:p>
          </p:txBody>
        </p:sp>
        <p:pic>
          <p:nvPicPr>
            <p:cNvPr id="44" name="Picture 4" descr="Devices computer laptop icon">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15641" y="3962400"/>
              <a:ext cx="274319" cy="2743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49"/>
          <p:cNvGrpSpPr/>
          <p:nvPr/>
        </p:nvGrpSpPr>
        <p:grpSpPr>
          <a:xfrm>
            <a:off x="6936179" y="3646970"/>
            <a:ext cx="457200" cy="457200"/>
            <a:chOff x="3124200" y="5257800"/>
            <a:chExt cx="457200" cy="457200"/>
          </a:xfrm>
        </p:grpSpPr>
        <p:sp>
          <p:nvSpPr>
            <p:cNvPr id="43" name="Oval 40"/>
            <p:cNvSpPr>
              <a:spLocks noChangeArrowheads="1"/>
            </p:cNvSpPr>
            <p:nvPr/>
          </p:nvSpPr>
          <p:spPr bwMode="auto">
            <a:xfrm>
              <a:off x="3124200" y="5257800"/>
              <a:ext cx="457200" cy="457200"/>
            </a:xfrm>
            <a:prstGeom prst="ellipse">
              <a:avLst/>
            </a:prstGeom>
            <a:solidFill>
              <a:schemeClr val="bg1"/>
            </a:solidFill>
            <a:ln w="25400">
              <a:solidFill>
                <a:srgbClr val="DB494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a:solidFill>
                  <a:srgbClr val="000000"/>
                </a:solidFill>
              </a:endParaRPr>
            </a:p>
          </p:txBody>
        </p:sp>
        <p:pic>
          <p:nvPicPr>
            <p:cNvPr id="45" name="Picture 6" descr="Groups Meeting Dark icon">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00400" y="5273040"/>
              <a:ext cx="365759" cy="3657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oup 47"/>
          <p:cNvGrpSpPr/>
          <p:nvPr/>
        </p:nvGrpSpPr>
        <p:grpSpPr>
          <a:xfrm>
            <a:off x="2328554" y="3646970"/>
            <a:ext cx="457200" cy="457200"/>
            <a:chOff x="3124200" y="2667000"/>
            <a:chExt cx="457200" cy="457200"/>
          </a:xfrm>
        </p:grpSpPr>
        <p:sp>
          <p:nvSpPr>
            <p:cNvPr id="41" name="Oval 40"/>
            <p:cNvSpPr>
              <a:spLocks noChangeArrowheads="1"/>
            </p:cNvSpPr>
            <p:nvPr/>
          </p:nvSpPr>
          <p:spPr bwMode="auto">
            <a:xfrm>
              <a:off x="3124200" y="2667000"/>
              <a:ext cx="457200" cy="457200"/>
            </a:xfrm>
            <a:prstGeom prst="ellipse">
              <a:avLst/>
            </a:prstGeom>
            <a:solidFill>
              <a:schemeClr val="bg1"/>
            </a:solidFill>
            <a:ln w="25400">
              <a:solidFill>
                <a:srgbClr val="DB494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a:solidFill>
                  <a:srgbClr val="000000"/>
                </a:solidFill>
              </a:endParaRPr>
            </a:p>
          </p:txBody>
        </p:sp>
        <p:pic>
          <p:nvPicPr>
            <p:cNvPr id="46" name="Picture 10" descr="Injection icon">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00400" y="2743200"/>
              <a:ext cx="365759" cy="36576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2" name="Line 43"/>
          <p:cNvSpPr>
            <a:spLocks noChangeShapeType="1"/>
          </p:cNvSpPr>
          <p:nvPr/>
        </p:nvSpPr>
        <p:spPr bwMode="auto">
          <a:xfrm flipV="1">
            <a:off x="1258783" y="3212530"/>
            <a:ext cx="3182587" cy="539337"/>
          </a:xfrm>
          <a:prstGeom prst="line">
            <a:avLst/>
          </a:prstGeom>
          <a:noFill/>
          <a:ln w="25400">
            <a:solidFill>
              <a:srgbClr val="DB494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63" name="Line 43"/>
          <p:cNvSpPr>
            <a:spLocks noChangeShapeType="1"/>
          </p:cNvSpPr>
          <p:nvPr/>
        </p:nvSpPr>
        <p:spPr bwMode="auto">
          <a:xfrm flipV="1">
            <a:off x="3515094" y="3236280"/>
            <a:ext cx="866901" cy="479960"/>
          </a:xfrm>
          <a:prstGeom prst="line">
            <a:avLst/>
          </a:prstGeom>
          <a:noFill/>
          <a:ln w="25400">
            <a:solidFill>
              <a:srgbClr val="DB494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64" name="Line 43"/>
          <p:cNvSpPr>
            <a:spLocks noChangeShapeType="1"/>
          </p:cNvSpPr>
          <p:nvPr/>
        </p:nvSpPr>
        <p:spPr bwMode="auto">
          <a:xfrm flipH="1" flipV="1">
            <a:off x="4405746" y="3215499"/>
            <a:ext cx="1353786" cy="472045"/>
          </a:xfrm>
          <a:prstGeom prst="line">
            <a:avLst/>
          </a:prstGeom>
          <a:noFill/>
          <a:ln w="25400">
            <a:solidFill>
              <a:srgbClr val="DB494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65" name="Line 43"/>
          <p:cNvSpPr>
            <a:spLocks noChangeShapeType="1"/>
          </p:cNvSpPr>
          <p:nvPr/>
        </p:nvSpPr>
        <p:spPr bwMode="auto">
          <a:xfrm flipH="1" flipV="1">
            <a:off x="4475017" y="3198675"/>
            <a:ext cx="3588328" cy="500744"/>
          </a:xfrm>
          <a:prstGeom prst="line">
            <a:avLst/>
          </a:prstGeom>
          <a:noFill/>
          <a:ln w="25400">
            <a:solidFill>
              <a:srgbClr val="DB494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71" name="TextBox 70"/>
          <p:cNvSpPr txBox="1"/>
          <p:nvPr/>
        </p:nvSpPr>
        <p:spPr>
          <a:xfrm>
            <a:off x="3028209" y="5713775"/>
            <a:ext cx="5700155" cy="369332"/>
          </a:xfrm>
          <a:prstGeom prst="rect">
            <a:avLst/>
          </a:prstGeom>
          <a:noFill/>
        </p:spPr>
        <p:txBody>
          <a:bodyPr wrap="square" rtlCol="0">
            <a:spAutoFit/>
          </a:bodyPr>
          <a:lstStyle/>
          <a:p>
            <a:pPr algn="r"/>
            <a:r>
              <a:rPr lang="en-US" sz="1600" i="1" dirty="0" smtClean="0">
                <a:solidFill>
                  <a:srgbClr val="000000"/>
                </a:solidFill>
              </a:rPr>
              <a:t>Ad Hoc Subcommittees may be convened on an as-needed basis</a:t>
            </a:r>
            <a:r>
              <a:rPr lang="en-US" dirty="0" smtClean="0">
                <a:solidFill>
                  <a:srgbClr val="000000"/>
                </a:solidFill>
              </a:rPr>
              <a:t>.</a:t>
            </a:r>
            <a:endParaRPr lang="en-US" dirty="0">
              <a:solidFill>
                <a:srgbClr val="000000"/>
              </a:solidFill>
            </a:endParaRPr>
          </a:p>
        </p:txBody>
      </p:sp>
      <p:sp>
        <p:nvSpPr>
          <p:cNvPr id="72" name="Rectangle 71"/>
          <p:cNvSpPr/>
          <p:nvPr/>
        </p:nvSpPr>
        <p:spPr>
          <a:xfrm>
            <a:off x="296882" y="4513446"/>
            <a:ext cx="2250375" cy="1015663"/>
          </a:xfrm>
          <a:prstGeom prst="rect">
            <a:avLst/>
          </a:prstGeom>
        </p:spPr>
        <p:txBody>
          <a:bodyPr wrap="square">
            <a:spAutoFit/>
          </a:bodyPr>
          <a:lstStyle/>
          <a:p>
            <a:pPr algn="ctr"/>
            <a:r>
              <a:rPr lang="en-US" sz="1200" dirty="0" smtClean="0">
                <a:solidFill>
                  <a:srgbClr val="000000"/>
                </a:solidFill>
              </a:rPr>
              <a:t>Make recommendations on distribution of Project Partner Implementation Funds and Community Good Pool (approved by Exec Committee and SBH)</a:t>
            </a:r>
            <a:endParaRPr lang="en-US" sz="1200" dirty="0">
              <a:solidFill>
                <a:srgbClr val="000000"/>
              </a:solidFill>
            </a:endParaRPr>
          </a:p>
        </p:txBody>
      </p:sp>
      <p:sp>
        <p:nvSpPr>
          <p:cNvPr id="73" name="Rectangle 72"/>
          <p:cNvSpPr/>
          <p:nvPr/>
        </p:nvSpPr>
        <p:spPr>
          <a:xfrm>
            <a:off x="4904506" y="4513446"/>
            <a:ext cx="1840675" cy="646331"/>
          </a:xfrm>
          <a:prstGeom prst="rect">
            <a:avLst/>
          </a:prstGeom>
        </p:spPr>
        <p:txBody>
          <a:bodyPr wrap="square">
            <a:spAutoFit/>
          </a:bodyPr>
          <a:lstStyle/>
          <a:p>
            <a:pPr algn="ctr"/>
            <a:r>
              <a:rPr lang="en-US" sz="1200" dirty="0" smtClean="0">
                <a:solidFill>
                  <a:srgbClr val="000000"/>
                </a:solidFill>
              </a:rPr>
              <a:t>Create and update IT processes and protocols applicable to all Partners </a:t>
            </a:r>
            <a:endParaRPr lang="en-US" sz="1200" dirty="0">
              <a:solidFill>
                <a:srgbClr val="000000"/>
              </a:solidFill>
            </a:endParaRPr>
          </a:p>
        </p:txBody>
      </p:sp>
      <p:sp>
        <p:nvSpPr>
          <p:cNvPr id="74" name="Rectangle 73"/>
          <p:cNvSpPr/>
          <p:nvPr/>
        </p:nvSpPr>
        <p:spPr>
          <a:xfrm>
            <a:off x="7012156" y="4513446"/>
            <a:ext cx="1977464" cy="646331"/>
          </a:xfrm>
          <a:prstGeom prst="rect">
            <a:avLst/>
          </a:prstGeom>
        </p:spPr>
        <p:txBody>
          <a:bodyPr wrap="square">
            <a:spAutoFit/>
          </a:bodyPr>
          <a:lstStyle/>
          <a:p>
            <a:pPr algn="ctr"/>
            <a:r>
              <a:rPr lang="en-US" sz="1200" dirty="0" smtClean="0">
                <a:solidFill>
                  <a:srgbClr val="000000"/>
                </a:solidFill>
              </a:rPr>
              <a:t>Develop and implement a comprehensive workforce strategy </a:t>
            </a:r>
            <a:endParaRPr lang="en-US" sz="1200" dirty="0">
              <a:solidFill>
                <a:srgbClr val="000000"/>
              </a:solidFill>
            </a:endParaRPr>
          </a:p>
        </p:txBody>
      </p:sp>
      <p:sp>
        <p:nvSpPr>
          <p:cNvPr id="76" name="Rectangle 75"/>
          <p:cNvSpPr/>
          <p:nvPr/>
        </p:nvSpPr>
        <p:spPr>
          <a:xfrm>
            <a:off x="2666011" y="4513446"/>
            <a:ext cx="1965366" cy="646331"/>
          </a:xfrm>
          <a:prstGeom prst="rect">
            <a:avLst/>
          </a:prstGeom>
        </p:spPr>
        <p:txBody>
          <a:bodyPr wrap="square">
            <a:spAutoFit/>
          </a:bodyPr>
          <a:lstStyle/>
          <a:p>
            <a:pPr marL="45939" lvl="1" algn="ctr"/>
            <a:r>
              <a:rPr lang="en-US" sz="1200" dirty="0" smtClean="0">
                <a:solidFill>
                  <a:srgbClr val="000000"/>
                </a:solidFill>
              </a:rPr>
              <a:t>Create and update clinical processes and protocols applicable to all Partners </a:t>
            </a:r>
            <a:endParaRPr lang="en-US" sz="1200" dirty="0">
              <a:solidFill>
                <a:srgbClr val="000000"/>
              </a:solidFill>
            </a:endParaRPr>
          </a:p>
        </p:txBody>
      </p:sp>
      <p:sp>
        <p:nvSpPr>
          <p:cNvPr id="77" name="Rectangle 76"/>
          <p:cNvSpPr/>
          <p:nvPr/>
        </p:nvSpPr>
        <p:spPr>
          <a:xfrm>
            <a:off x="3738406" y="2882384"/>
            <a:ext cx="1667187" cy="369332"/>
          </a:xfrm>
          <a:prstGeom prst="rect">
            <a:avLst/>
          </a:prstGeom>
        </p:spPr>
        <p:txBody>
          <a:bodyPr wrap="none">
            <a:spAutoFit/>
          </a:bodyPr>
          <a:lstStyle/>
          <a:p>
            <a:pPr algn="ctr"/>
            <a:r>
              <a:rPr lang="en-US" b="1" dirty="0" smtClean="0">
                <a:solidFill>
                  <a:srgbClr val="000000"/>
                </a:solidFill>
              </a:rPr>
              <a:t>Subcommittees</a:t>
            </a:r>
            <a:endParaRPr lang="en-US" sz="1100" b="1" i="1" dirty="0">
              <a:solidFill>
                <a:srgbClr val="000000"/>
              </a:solidFill>
            </a:endParaRPr>
          </a:p>
        </p:txBody>
      </p:sp>
      <p:sp>
        <p:nvSpPr>
          <p:cNvPr id="48" name="TextBox 47"/>
          <p:cNvSpPr txBox="1"/>
          <p:nvPr/>
        </p:nvSpPr>
        <p:spPr>
          <a:xfrm>
            <a:off x="415636" y="329792"/>
            <a:ext cx="7950441" cy="646331"/>
          </a:xfrm>
          <a:prstGeom prst="rect">
            <a:avLst/>
          </a:prstGeom>
          <a:noFill/>
        </p:spPr>
        <p:txBody>
          <a:bodyPr wrap="square" rtlCol="0">
            <a:spAutoFit/>
          </a:bodyPr>
          <a:lstStyle/>
          <a:p>
            <a:r>
              <a:rPr lang="en-US" sz="3600" dirty="0" smtClean="0">
                <a:solidFill>
                  <a:srgbClr val="0F345E"/>
                </a:solidFill>
                <a:latin typeface="Times" pitchFamily="18" charset="0"/>
                <a:cs typeface="Times" pitchFamily="18" charset="0"/>
              </a:rPr>
              <a:t>BPHC Governance Structure</a:t>
            </a:r>
            <a:endParaRPr lang="en-US" sz="3600" dirty="0">
              <a:solidFill>
                <a:srgbClr val="0F345E"/>
              </a:solidFill>
              <a:latin typeface="Times" pitchFamily="18" charset="0"/>
              <a:cs typeface="Times" pitchFamily="18" charset="0"/>
            </a:endParaRPr>
          </a:p>
        </p:txBody>
      </p:sp>
    </p:spTree>
    <p:extLst>
      <p:ext uri="{BB962C8B-B14F-4D97-AF65-F5344CB8AC3E}">
        <p14:creationId xmlns:p14="http://schemas.microsoft.com/office/powerpoint/2010/main" xmlns="" val="836586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6584"/>
            <a:ext cx="8229600" cy="545123"/>
          </a:xfrm>
        </p:spPr>
        <p:txBody>
          <a:bodyPr>
            <a:noAutofit/>
          </a:bodyPr>
          <a:lstStyle/>
          <a:p>
            <a:r>
              <a:rPr lang="en-US" dirty="0" smtClean="0"/>
              <a:t>CSO Operational Functions</a:t>
            </a:r>
            <a:endParaRPr lang="en-US" dirty="0"/>
          </a:p>
        </p:txBody>
      </p:sp>
      <p:sp>
        <p:nvSpPr>
          <p:cNvPr id="6145" name="AutoShape 23" descr="data:image/jpeg;base64,/9j/4AAQSkZJRgABAQAAAQABAAD/2wCEAAkGBwgHBhUUBxQWFhUXGR0aGRgYFxgfIRogJhocHxwiGiAeICggHyAnICEcITIkJSkrLi4uHB80ODQsOCgtLiwBCgoKDg0OGhAQGzQkICQsLSwvLDQ4NywsLCwtLC0sLCwsLCwsLCwsLCwsLCwsLCwsLCw0LCwsLCwsLCwsLCwsLP/AABEIAOEA4QMBEQACEQEDEQH/xAAcAAEAAgMBAQEAAAAAAAAAAAAABgcEBQgDAgH/xABGEAABAwICBQYJCgUDBQAAAAABAAIDBBEFBgcSITFBFlFhcYGSEyI1UlSRocLSFDJCVWJyc7Gy0SM3Q4LBCCSiNFODk/H/xAAaAQEAAwEBAQAAAAAAAAAAAAAAAQQFAwIG/8QAMBEBAAEDAQQIBgMBAQAAAAAAAAECAwQRFCFTcQUSMTORodHwNEFRgbHBEyIyYVL/2gAMAwEAAhEDEQA/ALxQEBAQEBAQEBAQEBAQEBAQEBAQEBAQEBAQEBAQEBAQEBAQEBAQEBAQEBAQEBAQEBAQEBAQEBAQEBAQEBAQEBAQEBAQEBAQEBAQEBAQEBAQEBAQEBAQEBAQEBAQQTF82Y9FmSWmwmCOTUtbY4m2q0m9nAbytS1iWJs03LlUxr7+jKvZl+L1Vu3TE6e/q+OUWd/Qm91/xqdmw+J78Hnac3hx5+pyizv6E3uv+NNmw+J78Dac3hx5+pyizv6E3uv+NNmw+J78Dac3hx5+pyizv6E3uv8AjTZsPie/A2nN4cefqcos7+hN7r/jTZsPie/A2nN4cefqcos7+hN7r/jTZsPie/A2nN4cefqcos7+hN7r/jTZsPie/A2nN4cefqcos7+hN7r/AI02bD4nvwNpzeHHn6nKLO/oTe6/402bD4nvwNpzeHHn6nKLO/oTe6/402bD4nvwNpzeHHn6nKLO/oTe6/402bD4nvwNpzeHHn6nKLO/oTe6/wCNNmw+J78Dac3hx5+pyizv6E3uv+NNmw+J78Dac3hx5+pyizv6E3uv+NNmw+J78Dac3hx5+pyizv6E3uv+NNmw+J78Dac3hx5+pyizv6E3uv8AjTZsPie/A2nN4cefqcos7+hN7r/jTZsPie/A2nN4cefqcos7+hN7r/jTZsPie/A2nN4cefqcos7+hN7r/jTZsPie/A2nN4cefqcos7+hN7r/AI02bD4nvwNpzeHHn6nKLO/oTe6/402bD4nvwNpzeHHn6nKLO/oTe6/402bD4nvwNpzeHHn6sTEc55rwyHWr6WNjSbAua/f317t4WNcnSmuZ98ni5nZduNaqIjx9U8+WScwWX1Ia/Wlmrm9iAgIIJhH80qr7g/RGtS78FRz/AHLLtfHV8v1CdrLaggICAgICAgICAgICAgICAgICAgICCDaW/IDPxPdK0+i+9nky+le6jmkipL7ari6iAgIIJhH80qr7g/RGtS78FRz/AHLLtfHV8v1CdrLaggICAgICAgICAgICAgICAgICAgICCDaW/IDPxPdK0+i+9nky+le6jmkipL7ari6iAgIIJhH80qr7g/RGtS78FRz/AHLLtfHV8v1CdrLaggICAgICAgICAgICAgICAgICAgICCDaW/IDPxPdK0+i+9nky+le6jmkipL7ari6iAgIIJhH80qr7g/RGtS78FRz/AHLLtfHV8v1CdrLaggICAgICAgICAgICAgICAgICAgICCDaW/IDPxPdK0+i+9nky+le6jmkipL7ari6iAgIIJhH80qr7g/RGtS78FRz/AHLLtfHV8v1CdrLaggICAgICAgh+ddIeEZTlbHPeSVxF42Wuxt9rnc2zcN56tqsWcau7vjsEow+tpsRomS0Tg9jwHNcNxC4VUzTOkjIUAgICAgICAgICAgIINpb8gM/E90rT6L72eTL6V7qOaSKkvtquLqIIvm7PmB5U8WveXSkXETBd3WeDR1kLvax67nZ2fUV3U6c6nwv+1o26vDXlN+2zbD2q3GBHzqN7FyvpLoOWUlTjTDE2VuqdW7w02aLmwDrbL7AV3u2ZnHi1Tv0VKcaab83de35Lwo6unrqVslG5r2OF2uabgjoKx5iYnSVt7KAQEBAQCbDagqTSLpXjo9anys4Ok3Pm3tZzhnBzuncOkq/j4ev9q+z6Cucm5NxfOmIksuI9YmWd+3aTc2v895/+q7ev02o/79B0ZlnAaLLWDMp8O1tRtzdxuXEm5J4bTwFgsa5cm5V1pG1XgEBAQEBAQEBAQEBBBtLfkBn4nulafRfezyZfSvdRzSRUl9tVxdUY0i5nGVctPljt4V3iRA+eQdp5wBd3Yu+Pa/kr0+Q5hqqmesqXSVbi97zdznG5J5ytuIiI0geSJEFg6Is4z4FjjKeqcTTzO1bE7I3k+K4cwJ2EdIPBVMuxFdPWjthDolZAICAgx6+upcOo3S172sjaLuc42AU00zVOkChNImlCqx8ugwUuipr2LrkPlHT5rejjx5lq4+JFH9qt8/gfujrRfVY8Wz42HRU17hliHyjo81nTvI3b7pkZcUf1p3z+BfVBRUuHUbYqFjWRsFmtaLABZVVU1TrIyFAICAgICAgICAgICAgg2lvyAz8T3StPovvZ5MvpXuo5pIqS+2q4uqk/9Q8zzW0bL+KGyut03YPy/MrSwI3VTyPmqFaCRAQfjiQ3YphE9jsLDZnVOHRvfvcxrj1loK+dqjSZgZKgEGmzVmfDMrYaZcUdbzWC2s88zR/ncOK6WrVVydKRzvnHOOL50xICS4j1rRQM27SbC9vnvOz/AAtizYptR+ZFj6OtFEdFq1GaGh0m9kO9rOYv4Od0bh0lUsjM1/rR2fUW0Ng2KgCAgICAgICAgICAgICAgg2lvyAz8T3StPovvZ5MvpXuo5pIqS+2q4uqqtPuCy1eDQ1MAv4Bzmvt5r9XaepzR3ir+DXEVTTPzFFLTSICDYYBhE+PY1FT017yODSRwb9I9guV5uVxRTNU/JEuuI2NjjAZsAFgvnxDM46S8Dy0XMY7w04/psO4/bdub1bT0KzZxa7m/sgUrmbSHmPMTiJ5TFHwjhJaO031ndpt0LSt41ujsjXmaNZTQ45nLG2MaXzzloaC925o5ydzRe56+JK9zNFqnXsgX9kDR7h+UoteT+LUkeNIRsbs2iMcB07z7FlX8mq7u7IE0VYEBAQEBAQEBAQEBAQEBAQQbS35AZ+J7pWn0X3s8mX0r3Uc0kVJfbVcXV41dNBW0ro6pocx4LXNO4gixBUxMxOsDn7PWizFMEqHSYK109OTcBoLnsHM5o2uA84cN61rGXTXGlW6RXsgMLrSgtPMRY+1W439hqzsGwbEscrBFhUTpHnmGwDncdwHSV5rriiNajWNdFyZawvL+iuiM2YpmOq5G21W7XBvmxt3813Gw3LOuV15M6URuEKzlpUxnMAMdBemhPBjjruH2ni1geIb1XKs2cSijfO+RAVaSILd0J5LqnVrcQrtZjG6whbtBku2xcfsWJA5zt3DbQzL8afxx90LtWYCAgIPl8jIxeQgdZsg+Yp4Zh/Bc13UQfyU6TA9FAICAgICDxdVUzHgPe0E7gXC6nSR6ghw2KB+oCAgg2lvyAz8T3StPovvZ5MvpXuo5pIqS+2q4urHr66lw6kdJXvaxjRdznGwCmmmap0gVNmPTZFG8ty5Dr2/qS3APSGjaR1kK/bwZ7a5EGrdJmaaybWdJE3oFPCf1tcfarUYtqI7PM0YceecwQ1kksEjWSSN1XPbGwG1gPFFtUGwG0C67TbpmiKJjdDjGPRFybsdstBU1E9XUF9U5z3u2lziST1kr1EREaQ7vJAQWNor0ePzHMKnF2/7VpOq3beYg2t9wG9zxItzqplZP8cdWnt/CHQUbGxsAjAAAsANwHQsgfSAgIKw0n6TDgMppsBINRbx5CARFzAA7C/jY7BsvfcruNi9f+1fZ+RR+J4piGLzF2KSvlcfPcT6huHYFqU0U07qY0HjSVE9FNrUbnRuHFhLT6wpmIndJotfR3pXqmVbafNLtdjiGsnIF2ncPCW3jd428cb7xQyMONOtR4C7gQRsWYCAgwcaxWjwTDHz4i7VjYLk/kAOJJ2AL1RRNdXVgc8Zw0lY7mKocKd7oINwjYbEjne4bSegG35nYtYtFEb98iEuAe679pO8nirJpDfZezfj2XJQcLmcGj+m46zD0Fp3dliuVyzRc/1A6GyHnKjzhhZfCNSVmySMm+qeBHO08D0HmWPfsTaq0nsEnXEEEG0t+QGfie6Vp9F97PJl9K91HNJFSX2bX1lPh9E+WscGsY0uc48AN65U0zVOkOrmbP8AnOszhid33bAwnwUfMPOdzvI9V7DjfbsWItU/9+Yiy7JEBAQEE+0X5AkzTV+GxEFtKw7eHhSD80fZ849Nht3VcnI/jjSO38IdEQQxU8IZAA1rQAABYADcAsiZ13yPRQCAg1uZcUGC5fnnd/Sjc4DnIGwdpsF7t0deuKfqOS6ieWpqHPqDd73Fzjzkm5PrK34iIjSEvNAQDtG1B0rohxqXGskx/KTd8RMTjzhvzSenVsOwrGy6IouTp896E1VYEFI/6gcZfJXwUjD4rW+GcOcnWaz1DW9a08CjdNf2FRq+kQEEp0Y4zJgudYHNNmSO8FIOBa7YL9TtU9i4ZNHXtz4odQrEBBBtLfkBn4nulafRfezyZfSvdRzSRUl9Wmn3MRigioYD88CWX7od4gPW4E/2hWsG3vmueTqpVaSRAQEBA3KUL8y/lbHJ8DhdhNeWwuja6NrTIAGkAgWB2dPTdU68uxFUxVb3/Zkzh5Mzr/L+Ww5I5q+sHd+X9152zG4X4RsOTxZ8ZOSOavrB3fl/dNsxuF+DYcniz4yckc1fWDu/L+6bZjcL8Gw5PFnxk5I5q+sHd+X902zG4X4NhyeLPjLS5zynmVmVqh1RWOla2MuczWkOsG2cRYm3BeqMuxVVEU0aT9dzrZxb9FcVVXNYj5b1Gq20xAQEFsaKsuY7X5edJhtS6BjpCNUOeLkAAnYezsVe7kWaKtK6NZUcrHu3aomivqx9005I5q+sHd+X91y2zG4X4VdhyeLPjJyRzV9YO78v7ptmNwvwbDk8WfGVSaVMJxHCsytGKSmVzomkPJcdgLha527P8qxZu0XKdaI0j6NDGt126OrXOs/VDl1WBAQZ2BUs9djcEdIbPdIwNPMdYbdnNvUVVRTTMz2PNUa0zEL+5JZq+sHd+X91T2zG4X4ZOw5PFnxk5I5q+sHd+X902zG4X4NhyeLPjLHrciZgr4tWtrdcbwHGQi/aV7o6QsUTrTb08Hmvo6/XGlVzXxTn5G/nCy+u1uq5v0r1jq3P9SXfQLYx1Bo/yStfFjS1D3CJLukQEBAQEHSGhatdV5CiDzcxuezsDrj2FY+ZTpdlCdKqCAgIPiaNk0RbKLhwII5wd6RuHLefcq1GUsddHIP4TyXQv85t933m3APYeK3LF6LtOvz+Yji7JEGdgmE1uOYmyDDW60jzYcwHFzuZo3krzXXFFPWqQ6oyxgsGXsBipqXdG21/OJN3E9biT2rCuVzXVNUjaLwCCAaX8oTZlwRsmHC88BJDeL2keM0dO4jqtxVvEvRbq0nskc6LYSKAQWzoPyfLUV4r65to2XEIP0nEEF1vNAJAPP1Khm3oiP44+6O1eKzAQEBByrpBidBnisD/APvOPrsR+a3cedbVPIR9dUiAgICAg6D0Dsc3JJLhsMz7dO4fmsnO737IWOqYICAgINfjmEYdjeHOixdjXxneDw6Qd7SOcL3RXVROtIo3M+RcpYdUEUuKxs2/MkAkc3/17fWFp2si7VG+j9DAwPJ+V66oAqsXhA5gxzCeoy2HsXuu9dpjdR+/wLxyflfA8t0NsDaDrAa0pIc5/W4bOwWHQsu7druT/YSBcgQEBBX2kDIuVMTcZ8RlbSSHfKHMaHdL2u2O6xY9Kt2Mi7T/AFiNRUdRlfLsVRqsxenIvv8AAzHq2tu32rQi7cmP8T4m9Osj6PMmVMwfJWMrHD+m1zQ3+5vzz1E26Cqt7JvRu6vVFwsY2NgEYAAFgBuA6FnD6QEBAQVrpP0bHMk3ynBiG1AADmnY2QDdt4OG6+4hXcbK/j/rV2CjcVwfE8GmLcVhkiI89pAPU75pHSCVp0101/5nU1YK9JEBAHjOs3aTwCCaZR0a49mKYGZjqeHjJI0gkfYabF3XsHSq93Kot9m+UOh8CwikwLCY4MPFmRiw5zzk85J2lZFdc11TVIz14BAQEGlzZmbD8q4UZsRPQxgtrPdzNH5ngF0tWqrlWkDnjN2fcczROflDzHFwhjcQ232yLF569nMAte1j0W43b5+oiwAG5WEigbjLmZ8Yy3Uh2EyuaOLCSWO+83d2jb0rnctUXI0qhGjoLR9n2hzhS6pAjqGi74r32XtrMPFu7qvY8Ccm/j1Wp/59RMFXBBU+kbSsMNndTZZ1XSN2Pm2FrDxDBuc4cSdg3beF/Hw+tHWr7PoKUrq2rxGoL8QkfI8/Se4uPtWlTTFMaRGg8FKX6xzmPBYSCNxBsR1EILLyJpYxDCZmxZic6aAm3hCSZI+m+9469vSdyp38OmrfRunyQvikqoK2lbJSOD2PAc1zTcEHcQsqYmJ0keygEBAQec0MVRHqztDhzEAj2qYnQRyv0fZSxA3qKOK/OwFh9bCCu1OTdp7KhrjomyWTsp3D/wA8/wAa9bZe+qNHpDoryXC6/wAluftSzH2F9vYk5d76pSDDMu4LhPk2nhj6WsaD67XXGq5XV/qRtF4BAQEBB5zzR08DnzkBrQSSeAAuSpiNdw5ZzxmmfNuPOmkuIx4sTD9FnC/DWO8+rgFuWbUWqer4iPrqkQEBBmYRidZg2JMnw52rIw3B4dII4g7iF5roiuOrPYh1VljG6fMWBRVFJueNo8125wPUbhYVy3NuqaZER0x5vfl7BBDQm09QCAR9Bg2Od0E3sO08FYxLPXq1nsgc7rXSICAgILW0IZvfR4h8hr3fw5NsN/ov2kt6ncBzjpVHNs6x14+6F6LLBAQEBAQEBAQEBAQEBBX+m7GH4ZksshNnVDxF/bYuf7G6v9yt4VHWua/TeOdVrpEBAQEBBcn+nzFSDU0rzs2TNHqa78mrOz6Oyr7IQbShjDsZzvUOv4sbjCzqYbH1u1j6laxqOpaj/u8hFF3SICAgIPWlqJaOqZJAbOY5r2npaQR7QkxrGkodc4PXMxPCopot0jGvHaAV8/XT1apgZi8ggICAgICAgICAgICCm/8AUPK7VpG8LyO9jQtHAj/UimVopEBAQEBBPdCU7oc+N1fpQyA9Vg78wFVzI1tfeEITiDzLiEjnbzI8+txKs0/5geClIgICAgIOnNE0r5dHlIX8GuHYJHtHsAWLlRpeqQlyrggICAgICAgICAgICCr9O+BVOIYHFPSN1vAOdrgbwwjf1AgX678FdwbkU1TTPzFCrVSICAgICC09A+A1M+Ouq3ttFGxzGuP0nm17c9he/WFRzrkRT1PmhB86YHVZfzJNFVi3jucw8HMLiWkdmw8xurVmuK6ImCGkXRIgICAg+4YpJ52sgBc5xDWtG8kmwA6SU7N46ryRg8mAZTp6ef57GeNbziS51ui5Kwr1fXuTVCG8XIEBAQEBAQEBAQEBAQDtG1BXuZ9EeA4zKZKEuppDv8GBqE85Yd39pHardrMrojSd4r/E9DGZKYn5C+GYfeLHHscLf8lbpzrc9u4aOXRpnOL51G7skhP5PK6xlWf/AEavmPRvnKR1m0b+18Q/N6Tk2v8A0atth+h7NlUR8pbFCOOvIHH1M1gfWvFWbajs3ibZf0K4XSSB2OSunI+g0ajD173H1hVbmdVO6mNBZ9LTQUdO1lK0MY0Wa1osAOgBUpmZnWRgZgy/heYqPweLxh7eB3Fp52uG0HqXq3cqonWmRVuM6DyCTgdTs4Nmb7zbfpV6jP8A/UeAiVZonzlTPtHAyQc8csdv+ZafYrEZlqfmasF2jrOLTto5O9H8S97Ta/8ARqyKfRdnOc/9LqjndLCPfJ9i8zl2Y+ZqkmE6EcVmcDi9RHGOIjBefWQ0D2rjVn0x/mBZmUMhYHlQa1C0vltYyyWLuywAaOodd1Su5Fdzt7PoJSuAICAgICAgICAgICAgICAgICAgICAgICAgICAgICAgICAgICAgICAgICAgICAgICAgICAgICAgICAgICAgICAgICAgICAgICAgICAgICAgICAgICAgICAgICAgICAgICAgICAgICAgICAgICAgICAgICAgICAg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F345E"/>
              </a:solidFill>
            </a:endParaRPr>
          </a:p>
        </p:txBody>
      </p:sp>
      <p:sp>
        <p:nvSpPr>
          <p:cNvPr id="6148" name="AutoShape 27" descr="data:image/jpeg;base64,/9j/4AAQSkZJRgABAQAAAQABAAD/2wCEAAkGBxQSEhQQEBQUFRUVGBQYFxYVFBgVFBcXFRQWFxQXFxYYHSggGBolHBQUITMhJSktLi4uFx8zODMsNygtLisBCgoKDg0OGxAQGywmHyQsLCwsLCwsLCwvLCwsLCwsLCwsLCwsLCwsLCwsLCwsLCwsLCwsLCwsLCwsLCwsLCwsLP/AABEIAMMBAgMBEQACEQEDEQH/xAAbAAEAAgMBAQAAAAAAAAAAAAAABQYBAwQHAv/EAD8QAAIBAQQGCQMCAwYHAAAAAAABAgMEBREhBhIxQVFhEyIycYGRobHRQlLBYvCSouEWIzNygsIHFDRDY7LS/8QAGgEBAAMBAQEAAAAAAAAAAAAAAAMEBQIBBv/EAC0RAQACAQMDAwMEAwADAAAAAAABAgMEERIhMUEyUWETInEUQoGhkbHwBSPR/9oADAMBAAIRAxEAPwD3EAAAAAAAAAAAAAGm0WmFNa05KK5v94nVazadohze9aRvaUFbNKIrKlHW5yyXltLdNHM+qVHJrojpSN0TXv6vL69X/KsP6lmumxx4VbavLby4522o9tSf8T+SWMdI7RCGct58z/l8xtE1snJd0n8nvCvs85295/y30r1rR2VJeLx9zicOOe8JK6jJH7pSNl0nqL/EjGa5dV/BBfR1n0zssU1149UbpywX1Sq5KWrL7ZZPw3Mp5NPenXZdxanHfpE9UniQrAAAAAAAAAAAAAAAAAAAAAAAAAAAEJfN/RpYwp4Snv8Atj38XyLWHTTfrbsp59XFOlesqnabTKo9acnJ8/wtxo1pWsbVhlXva872ndqO3IAAAAAACYuq/p08IzxnD+Zdz39zKuXTVv1r0lbwau1OlusLdZrTGpFTg8U/3nwZm2rNZ2lrUvW8b1luOXQAAAAAAAAAAAAAAAAAAAAAAAr2kN9amNGk+t9Ul9PJcy5ptPy+63ZQ1Wp4/ZXuqhpMsAAfdKlKTwhFyfBJv2OZtFe8va1m3aHfSuGvL6MO9pEM6rFHlYrpMs+GyWjtdbovukeRq8T2dFl9v7cdou2rDt05JccMV5okrmpbtKK2HJXvDlJUQAA7brvGVCWtHOL7UdzXyQ5cMZI2numw5rYp3jsvFktMakVODxT/AG0+Zk3rNJ2ltUvF68obzl2AAAAAAAAAAAAAAAAAAAAAi7+vHoaeXbllH8vwJ9Pi+pbr2hW1Ob6deneeykN45vaa3ZisHozGLbSSxb2JHkzt1kiN52hZLr0b2Sr/AMCf/s/wihl1fin+Wlh0XnJ/hYIRhTjlqwiu5IpzNrT7r0RWke0OSrflCO2on3Jy9kSRpss+EVtVijy1rSGh97/gl8HU6XL7f25/WYff+pdlnt1Op2JxfJPPyIrY719UJqZaX9Mua8LmpVc2tWX3Ryfit53j1F6eeiPLpqZPG0qneV2TovCWaeyS2P4ZpYs1ckdGVlwWxT1cRMhAJbR68uinqyfUm8+T3Mq6nDzrvHeFrS5/p22ntK7YmW2QAAAAAAAAAAAAAAAAAAAMMCh31bOlqyl9Kyj3Lf47TYwY+FIhh6jL9S8z4cBMgALjcF0Kkukmv7x/yrh3mXqM/OeMdmvpdPwjlbv/AKa730gUG4UsJS3v6V8s9w6Wbfdbs5z6yKfbTrKsWm1TqPGpJyfN5LuWxGhSlax0hm3yWvO9p3bKF31Z5wpya44YLzZ5bLSveXtcOS3aJbZ3NXX/AG5eGD/JzGoxz5dzpssftcdSDi8JJxfBpp+pLExMdEMxNZ69Endt/VKeU25x4N9Zdz+Stl0tL9ukrOLV3p0nrC00qlO0U3hhKLyae1Pg+DM+Yvit7S04tTNT3hTr3u50J6u2Lzi+K+UamHLGSu/lkZ8M4rbeHCTIQC7aOW3pKST7UOq+PJ+XsZOpx8L9O0tnSZeePr3hLFdaAAAAAAxiBkAAAAAAAAAAAR9+2no6E5La1qrvll8k2CnPJEINTfhjmVDNhhgE1oxYdepryXVh6y3fPkVNXl414x5XNHi535T2j/azXrGTo1FT7Ti8MNvPDwxM/FMReOXZpZotOOePdSLJYJ1JakYvHe2sEubNe+WtI3mWNTDa9uMQt92XLTpZ4a0vuf4W4zMuovf4hq4dLTH17yk8CBZMANdos8ZrVnFSXM9raazvDm1K2ja0KrfNwOHXo4yjvjtlHu4r1NDBquXS/dmajSTX7qdmdE6c+kk8GoaueWCbxy/I1lq8YjyaKtucz4T982FVqTj9Szj3r52FPDk+nfde1GL6lJjz4UI2GGHomdFbRq1tXdNYeKzX58yrq6b039lvRX45NvdczLbAAAAfM5pJtvBLNt7BEb9IeTMRG8q5btKMHhRin+qWOHgkXsej83ln5Nd12pH+XHDSesnmoNcMGvZks6PH8oY12TzsnrqvmFbJdWf2v8PeU82C2P8AC/h1NcvTtPsksSBOyHoAAAAAAABXdManUpw4yb8l/Uu6KPumVDX2+2IVU0WWAXfRqhq0IvfLGT8dnpgZOptvkn4bWkrxxR89UqV1ljADIAAAAAYwAywKHftn1K80tjesv9Wfvia+ntyxww9TTjlmP5R5Ogb7FV1KkJcJRfhjn6HGSOVZh3jtxvEvREYj6BkAAArWl1sa1aKe3rS7ty9/QvaPHvM2lna7JMbUhWDQZoB90qrhJSi8GnijyYi0bS9raazvC92e8ISjGWOGKT81iY1sVomYblc1ZiJdxGmAAAAAAAAKrpk+tT7pe6NDRdpZn/kO9VdLzPGB6JYI4Uqa4Qiv5UYeSd7z+ZfQYo2pEfEOg5dgAAAAAAABgU/S6P8AexfGC92aWjn7J/LJ10f+yPwgy4pDA9Kg8UmYMvoofQegACn6XU2qsZbnFejeJpaOfsmGTro2yRPwgy4pAACyWW65uEHjtjF+aRQvmrylo0wW4x+FoKDSAAAAAAAAKtpnHOm+Ul7Ghop6TDM/8hHWsq4XmeAehXXU1qNN8YR9liYuWNrzHy38M746z8OojSAAAAAAAABgU3SypjWS4RXq2zT0cbY/5ZGunfJ/CFLamYbgPS4owX0cMgANFstcKUJVKklGMVi2wOC8rLG10YzptPFa1OW5prZ4k2DL9O2/hX1GD6tdvPhTa9GUJOM001uZrVtFo3hjWrNZ2lrOnKVuW6JVpKUlhTW1/dyXyVs+eKRtHda0+nnJO89l1SMpsPoPQAAAAAAACB0vo40oy+2XpJYe+Bb0dtrzHwo66u9In2lUTTZQBcdE7TrUtTfB+jzX5MvV02vv7tfRX5Y+PsmyquAAAAAAAAGJMDz28rR0lWc9zbw7lkvTA2sVOFIhgZr87zZzEiN13VR161OP6k33LN+xFmtxpMpcFeWSsPQEYzeZA5rwtsKFOVWrJRjHNt+y4vkB5BpVpLO2T3xpRfUhj/NLi/Y9Fo/4YxtOrLH/AKb6dZPFy/8AHy47jwXuvZoTWE4xl3pM6re1e0ubUrb1Ru54XTRTxVKHlj7nc5sk95Rxp8Udqw7EiJMYHmwyegAAAAAAABzXjZ+kpzp8U8O/avXA7x34XiyPLTnSavPZLDJ7VkzaYGzB6O65rf0NRSfZeUu7j4EOfF9Sm3lPp8v077+PK+Qkmk08U9jRjtuJ3h9B6AAAAAAAg9Jrw1IdHF9afpHe/HYWtLi5W5T2hS1mbhXjHeVPNRkgFg0QsuM5VXsisF3vb6e5S1l9oiq/oKb2m3sthnNRyXpeFOz03WrS1Yrzb3JLe2B49pNpFUtlTWl1acexDHJc3xk+J6JTQzRB2lqtXTjRWxbHUw4cI894HqtKmopRikkkkkskktiR4PsAAAAAAAAAAAAAGAKdpRYejqdIl1Z4vulv89vmaely8q8Z7x/pkazFxvyjtKFLamATtwX10eFKq+pul9vLu9ilqdPy+6vde0up4fZbt/pbYyTzWZnNSJfQegAABjECPve9I0I55yfZj+XwRNhwzkn4V8+euKPn2Um015VJOc3i3tNalYrG0Ma95vPKWo6cvqEW2ks28kubPJnbrL2ImZ2hfrqsfRU4w37W+Le0xsuTnfk3cOP6dIq+b3vWnZqTrVXglsX1Se6MVvZGlePaR39UtlTXnlBdiGOUV+Zcz0TmhWh7r6totCwpbYxe2p38Ie4HqMIJJJJJLJJLBJcjwfQAAAAAAAAAAAAAAADmt9kVWDpy3796e5neO80tyhHlxxkrNZUK12aVObhNYNeq3NcjYpeL15Qw8lJpbjZpO3ABIXbfFSjkutH7Xs8HuIMuCuTr5WMOpvi6R29lksmkVGfaeo+EtnnsKN9Lkr26tCmsx279Pyk6dojLOMovuaZXmto7wsxaJ7S+nNcV5nm0vd4ctpvSlDtVI9yeL8kSVw5LdoRXz4695Qd4aTt9WjHD9Utvgvkt49H5up5dd4pH8q9UqOTcpNtva3tL0RERtDPmZmd5fJ68ALNoxdeyvNf5F/u+DP1Wf9lf5aWj0/77fx/9WPWyxWZRaLxbSu8K9WvL/mU4Shkqf0wXLjj9289E9oVoc6urabSsKe2FN7Z8HL9PLf3AemxWGw8GQAAAAAAAAAAAAAAAAABHXvdca8eEl2Zfh8ibDmnHPwr58EZY+VKtVmlTk4TWDXk+ae9GrS8XjeGPelqTtZpO3AAAyjwHJ8WDdg9AAAAnriuNzwqVVhDaovbLv5e5T1Gpiv217r2m0vL7r9ndf189HjSpPrbG1sjyXP2IdPp+X3W7JtTqeH2U7/6RFy3xKjLCWLg9q2tP7kWc+ni8bx3VdPqZxz17LFbLns9plTr1IRm4Zxe5rcpfcsc8GZcxMTtLYrMTG8JRI8esgAAAAAAAAAAAAAAAAAAAYHLbrBCrHVqLHg967md48lsc71R5MVckbWVS8rgqU849ePFLrLvj8Gji1VL9J6SysukvTrHWEQWlUAAAAADfZLHOq8KcW+e5d72I4vkrSN7S7pjtedqws91aPRp4Tq4Tlw+lfLM7Nqpt0r0hp4NHWnW3Wf6Z0ivV0kqcE1KS7W5Lk979hpcMXnlPaDV6iafbXvPlUcTTZLB6JS5L3dF6ss6bea4c18FbPgjJG8d1nT6icU7T2XWjUUoqUWmnmmjLmJidpbNbRaN4fWJ49ZAAAAAAAAAAAAAAA4LyvaFBdbOT2RW3+iJcWG2TsgzaiuLv3QVTSqePVhFLm22XI0VfMypTr7eIh12HSeMnhVjqfqWcfHeiLJo5iN6zulx66sztaNk/GWOa2FNe33fQesYAclsuulV7cE3xWT80SUzXp2lDkwY8nqhEV9FY/RNrlJY+2BZrrbfuhVtoK/tlxz0Xq7pwffivwyWNbTzEoZ0F/Ew+VoxW40/4pf8Aye/rMfz/AN/J+hye8f8Afw30tFZfXUS7lj7nE62PEO66CfNklZdHKMc5Jzf6nl5Igtq8lu3RYposde/VKwpqKwiklwWSK8zM9ZWoiIjaERpJpFTscMZ9acuxTTzlzfBczx6zZbRRt9BTi8U/44S4Pg/c7x5LY7bwjy4q5K7Sq142GVGepPwe5rka+LLGSu8MXLitjttLlJETsuy75Vp6scku1Lcl8kWXLGON5S4cNsttoW6dSnZKSW5bF9UpMzIi+e7WmaafGrtDSCoqrqSzi9sNyW7DmXraWk04x3Z9dZeL8p7ey3WW0xqRU4PFP94PmZtqzWdpatLxeOVezccuwAAAAAAAAAAAarTWUIym9kU35Hta8rRDm9orWbT4eeWivKpJzk8W3j/RcjbrWKxtDAvabW5S1nTkAtOiVtbUqMnjq5x7t68/cztZjiJi8NPQ5d4mkrGUmgAAAAAAAAQOlWksLHDdKrJdSGP80uEfcDyG3WypaKjqVG5zm+/ujFcOCR6PTNAtGZ2aLrVm1OokujT6sVtWtxl7HgstvsUa0HCa7nvT4o7x5LUtvCLLirkrxlU43DV6Xot23Xw6urx7+RpfqqcOX9Mv9Jfnx/tZJypWSlwW5fVOXyUIi+e//dGjM009P+6qfeFulWm5z8FuS4I1MeOMcbQyMuW2S28uYkRu+6bzlQlis4vtR/K5kGbDGSPn3T4M9sU/Hsu9ltEakVODxT/eD4MyrVms7S2qXi8b1bjl0AAAAAAAAAAHBfcW6FRL7X6ZkuCdskIdRG+K34UI2WEAAJvRGL6ZvcoP1ccPZlTWT9n8ruhifqTPwtf/ADUNfo9aOvgnq4rWwex4bcMjMazcAAAAAACu6W6UQskNWOEq0l1Ybl+qfBct4Hklor1K9Rym3OpN97bexJfg9HpehWiCs6Ve0LGs9kdqp4+8ue48FxQGQOS8LdGjFzm+5b2+CO8eOck7Qiy5a467yo9vtsq09efgtyXBGvjxxjjaGLly2yW3lzEiMAAd903nKhLFZxfaj+VzIc2GMkfKfBnnFPx5Xey2mNSKnB4p/vB8zJtWaztLapeLxvDccugAAAAAAADnt1shRg6lWSjGO1v25vkBF6PaSUrb0kYJrUfZlhjKD2Sw4bVgBAXzdboybWcG+q+HJ8zWwZoyR8sTUYJxT8I4sK76pwcmoxTbexLazyZiI3l7ETM7Qutw3b0EHrduWcsN3BGTqM31LdO0NnS4Pp1695eT6VW+dW11KklKDTwimnGUYxyj57fEhWXddGnFpo4RnLpocKna8J7fPE8F2ufTqzVsIzboz4T7PhNZeeAFnhNNJppp7Gnin4gclvvSnR7bz+1Zy8iTHhvk9MIcuemP1SjP7V0/snh/px8sSx+iv7wrfr6e0pOw3nTrdiWe9PKS8Cvkw3x+pZx56ZPTLzXTXRirSrdLBzrRrTwTec1N7IvjyfgRplr0N0RjZkq1ZKVZ+Kpp7lz4sC14AZAAcN6XbGtDVlk12Zb0/jkS4ss453hDmw1y12lR7XZZUpOE1g15NbmuRrUvF43hi5MdqW42aTtwAAAHfdN5yoSxWcX2o8ea4MgzYYyR8p8GecVvjzC72W0xqRU4PFP94PmZVqzWdpbVLxeOUNxy6AAAAAAhdItJKVjj13rTa6tNPrPm/tXNgeTX7flW1z16zyXZguxFclx5nosWgejdeVSFqxlRhHY8OtUW9JP6XxfgeD0+UU1g1inuewb7PJiJ6Sjqlx0G8dRLubSJo1OSPKCdLinw67JYadP/AA4pc0s/M4vktf1SkpipT0w6DhI5bfd9KvHVrQjNfqWOHc9qApl7/wDDmDxlZajg/sn1o+Etq8cQKhatF7TTqRpVKUlryjFTS1odZ4Y6y2eOYHq1dxsdmUKayhFRguL4v1bJcOP6l4hDny/TpNlLqVHJuUni3m295sRERG0MOZmZ3l8h4+6VRxalF4NZpo8tWLRtL2LTWd4X26LZ01KM9+xrg1t+fEyM2P6d5q3cGT6lIs7CJKAAAADhvW7o1oarya7Mt6fwS4ss453hDmw1y12lR7ZZZUpOE1g15NcVyNal4vG8MXJjtS3GzSduAAAA77pvOVCWKzi+1HjzXMgzYYyR8p8GecU7+F3stojUipweKf7wfMyrVms7S2qXi8b1bjl01WivGEXKbSS3s9rWbTtDm1orG8oK0aUwTwhBy5t4em0t10Vp9UqVtfWPTD6s2lEG8JxlHmusvHeL6O0RvWdymurPqjZKWyU6lGTs04qco9STWtHEqTExO0r0TExvDxK2Ua0q8qdVTlWcmpJ5ycvz8B6v2imgihhWtaUp7Y09sY8Nb7ny2d54L0kBkAAAAAAGAK/pj/hw/wA3+1lzReqfwoa/0R+VUNJlgAC26HY9HPhrZeSxM3W+uGroPRP5T5TXgAAAAAOG9btjXjqyya7Mt6f5XIlxZZxzvCHNhrlrtKj2yyypScJrBrya4rka1LxeN4YuTHaluNmk7cAAABNaLWxwq9G+zPd+pLJ+mBU1ePenLzC5oss1vx91xMtrqVpFb3UquCfVg8Eua2v8GtpsUUpv5ljavNN77eIRJZVQCb0Xt7hUVJvqz9JbvPZ5FTV4uVeUd4XdHmmt+E9pWeF301VddQj0kkk54dbBbsTMazqAAAAAAAAAAOG+LF01KUN+2PetnwS4cn077oc+L6lJqodSm4txkmmsmnuNiLRMbww7RMTtL5PXj6pU3JqMU23kkjyZiI3l7Ws2naF9uix9DSjDftb5vb8eBjZsn1LzLcwY/p0irtI0wAAAAAADhvW7Y144Syax1ZYZp/lciXFlnHO8Ic2GuWu0qPbLLKlJwmsGvJriuKNal4vG8MXJjtS3GzSduAAB2XPFuvSw++Po8X6JkWadsdvwlwRvlr+V/MZuvOK6alJPbrSx78czcr6Y2fP29U7tZ05AOm7U3VppbdaPuR5fRP4SYeuSv5ehIxW+yAAAAAAAAAAAOG8Lrp1u3HP7llL+viSY818fZDlwUyeqEZ/ZaH3zw8Pcsfrbeyt+gp7ylLBdlOj2I5/c85eZXyZr5PVKziwUx+mHaRpgAAAAAAAABw3rdsa0NWWTXZlvT+CXFlnHO8Ic2GuWu0qPa7LKlJwmsGvJriuRrUvF43hi5MdqW42aTtwAWXRa7Wn081huhjz2yM/V5on7I/lo6LBPrn+FmKLSVDSW7XGbrRXUltw+mXPkzS0uaLV4z3ZOswTW3OO0oMuKQBYtF7sesq81gljq4729/cUdXmjbhDQ0eCd+c/wtRntMAAAAAAAAAAAAAAAAAAAAAAAAAADmtthhVWFSKfB713M7pktSd6yjyYq5I2tCGnorD6aklyaTLUa23mFSdBXxMumx6OUoPGWM3+rZ5Ed9Ve3SOiTHo8des9UwkVltkD5axyYFWv8AsFOGcIpY8McPLYaGnyWtHWWZqsNKz0ht0fu+nLrSim01txfpsPNTlvHSJdaXDSY3mFkSKDRfQAAAAAAAAAAAAAAAAAAAAAAAAAAAAAAAAA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F345E"/>
              </a:solidFill>
            </a:endParaRPr>
          </a:p>
        </p:txBody>
      </p:sp>
      <p:pic>
        <p:nvPicPr>
          <p:cNvPr id="55" name="Picture 2" descr="C:\Users\gdebor\AppData\Local\Microsoft\Windows\Temporary Internet Files\Content.IE5\SLDVQR84\MC900239015[1].wmf"/>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514542" y="1538687"/>
            <a:ext cx="669063" cy="813692"/>
          </a:xfrm>
          <a:prstGeom prst="rect">
            <a:avLst/>
          </a:prstGeom>
          <a:noFill/>
          <a:extLst/>
        </p:spPr>
      </p:pic>
      <p:pic>
        <p:nvPicPr>
          <p:cNvPr id="56" name="Picture 5" descr="C:\Users\gdebor\AppData\Local\Microsoft\Windows\Temporary Internet Files\Content.IE5\TL42KTGQ\MC900023509[1].wmf"/>
          <p:cNvPicPr>
            <a:picLocks noChangeAspect="1" noChangeArrowheads="1"/>
          </p:cNvPicPr>
          <p:nvPr/>
        </p:nvPicPr>
        <p:blipFill>
          <a:blip r:embed="rId4"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flipH="1">
            <a:off x="4961920" y="4843580"/>
            <a:ext cx="513478" cy="505440"/>
          </a:xfrm>
          <a:prstGeom prst="rect">
            <a:avLst/>
          </a:prstGeom>
          <a:noFill/>
          <a:ln>
            <a:noFill/>
          </a:ln>
          <a:effectLst/>
          <a:extLst/>
        </p:spPr>
      </p:pic>
      <p:grpSp>
        <p:nvGrpSpPr>
          <p:cNvPr id="2" name="Group 6157"/>
          <p:cNvGrpSpPr/>
          <p:nvPr/>
        </p:nvGrpSpPr>
        <p:grpSpPr>
          <a:xfrm>
            <a:off x="542320" y="4767380"/>
            <a:ext cx="629513" cy="681699"/>
            <a:chOff x="11730882" y="5181600"/>
            <a:chExt cx="409236" cy="443161"/>
          </a:xfrm>
        </p:grpSpPr>
        <p:pic>
          <p:nvPicPr>
            <p:cNvPr id="41" name="Picture 112" descr="C:\Users\gdebor\AppData\Local\Microsoft\Windows\Temporary Internet Files\Content.IE5\TL42KTGQ\MC900027563[1].wmf"/>
            <p:cNvPicPr>
              <a:picLocks noChangeAspect="1" noChangeArrowheads="1"/>
            </p:cNvPicPr>
            <p:nvPr/>
          </p:nvPicPr>
          <p:blipFill>
            <a:blip r:embed="rId5"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flipH="1">
              <a:off x="11920696" y="5181600"/>
              <a:ext cx="184791" cy="257540"/>
            </a:xfrm>
            <a:prstGeom prst="rect">
              <a:avLst/>
            </a:prstGeom>
            <a:solidFill>
              <a:sysClr val="window" lastClr="FFFFFF"/>
            </a:solidFill>
            <a:extLst/>
          </p:spPr>
        </p:pic>
        <p:pic>
          <p:nvPicPr>
            <p:cNvPr id="57" name="Picture 6"/>
            <p:cNvPicPr>
              <a:picLocks noChangeAspect="1" noChangeArrowheads="1"/>
            </p:cNvPicPr>
            <p:nvPr/>
          </p:nvPicPr>
          <p:blipFill>
            <a:blip r:embed="rId6"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flipH="1">
              <a:off x="12016674" y="5367221"/>
              <a:ext cx="123444" cy="257540"/>
            </a:xfrm>
            <a:prstGeom prst="rect">
              <a:avLst/>
            </a:prstGeom>
            <a:noFill/>
            <a:ln>
              <a:noFill/>
            </a:ln>
            <a:effectLst/>
            <a:extLst/>
          </p:spPr>
        </p:pic>
        <p:pic>
          <p:nvPicPr>
            <p:cNvPr id="58" name="Picture 2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772299" y="5181600"/>
              <a:ext cx="137244" cy="257540"/>
            </a:xfrm>
            <a:prstGeom prst="rect">
              <a:avLst/>
            </a:prstGeom>
            <a:noFill/>
            <a:ln>
              <a:noFill/>
            </a:ln>
            <a:effectLst/>
            <a:extLst/>
          </p:spPr>
        </p:pic>
        <p:pic>
          <p:nvPicPr>
            <p:cNvPr id="59" name="Picture 13" descr="C:\Users\gdebor\AppData\Local\Microsoft\Windows\Temporary Internet Files\Content.IE5\8D6XH44D\MC900023449[1].wmf"/>
            <p:cNvPicPr>
              <a:picLocks noChangeAspect="1" noChangeArrowheads="1"/>
            </p:cNvPicPr>
            <p:nvPr/>
          </p:nvPicPr>
          <p:blipFill>
            <a:blip r:embed="rId8"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11730882" y="5367221"/>
              <a:ext cx="270017" cy="257540"/>
            </a:xfrm>
            <a:prstGeom prst="rect">
              <a:avLst/>
            </a:prstGeom>
            <a:noFill/>
            <a:ln>
              <a:noFill/>
            </a:ln>
            <a:effectLst/>
            <a:extLst>
              <a:ext uri="{909E8E84-426E-40DD-AFC4-6F175D3DCCD1}">
                <a14:hiddenFill xmlns:a14="http://schemas.microsoft.com/office/drawing/2010/main" xmlns="">
                  <a:solidFill>
                    <a:srgbClr val="FFFFFF"/>
                  </a:solidFill>
                </a14:hiddenFill>
              </a:ext>
            </a:extLst>
          </p:spPr>
        </p:pic>
      </p:grpSp>
      <p:pic>
        <p:nvPicPr>
          <p:cNvPr id="60" name="Picture 225" descr="C:\Users\gdebor\AppData\Local\Microsoft\Windows\Temporary Internet Files\Content.IE5\SLDVQR84\MC900039020[1].wmf"/>
          <p:cNvPicPr>
            <a:picLocks noChangeAspect="1" noChangeArrowheads="1"/>
          </p:cNvPicPr>
          <p:nvPr/>
        </p:nvPicPr>
        <p:blipFill>
          <a:blip r:embed="rId9"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561271" y="3243380"/>
            <a:ext cx="622334" cy="605330"/>
          </a:xfrm>
          <a:prstGeom prst="rect">
            <a:avLst/>
          </a:prstGeom>
          <a:solidFill>
            <a:sysClr val="window" lastClr="FFFFFF"/>
          </a:solidFill>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885720" y="3293469"/>
            <a:ext cx="637205" cy="552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2" name="Oval 91"/>
          <p:cNvSpPr>
            <a:spLocks noChangeAspect="1"/>
          </p:cNvSpPr>
          <p:nvPr/>
        </p:nvSpPr>
        <p:spPr bwMode="auto">
          <a:xfrm>
            <a:off x="389921" y="1497416"/>
            <a:ext cx="892060" cy="892060"/>
          </a:xfrm>
          <a:prstGeom prst="ellipse">
            <a:avLst/>
          </a:prstGeom>
          <a:noFill/>
          <a:ln w="28575" cap="flat" cmpd="sng" algn="ctr">
            <a:solidFill>
              <a:srgbClr val="FFC000"/>
            </a:solidFill>
            <a:prstDash val="solid"/>
            <a:round/>
            <a:headEnd type="none" w="med" len="med"/>
            <a:tailEnd type="none" w="med" len="med"/>
          </a:ln>
          <a:effectLst/>
        </p:spPr>
        <p:txBody>
          <a:bodyPr lIns="101858" tIns="50929" rIns="101858" bIns="50929" anchor="ctr"/>
          <a:lstStyle/>
          <a:p>
            <a:pPr algn="ctr" defTabSz="1019175">
              <a:defRPr/>
            </a:pPr>
            <a:endParaRPr lang="en-US" sz="1100" b="1" kern="0" dirty="0">
              <a:solidFill>
                <a:srgbClr val="000000"/>
              </a:solidFill>
            </a:endParaRPr>
          </a:p>
        </p:txBody>
      </p:sp>
      <p:cxnSp>
        <p:nvCxnSpPr>
          <p:cNvPr id="93" name="Straight Connector 92"/>
          <p:cNvCxnSpPr>
            <a:stCxn id="92" idx="6"/>
            <a:endCxn id="91" idx="1"/>
          </p:cNvCxnSpPr>
          <p:nvPr/>
        </p:nvCxnSpPr>
        <p:spPr bwMode="auto">
          <a:xfrm flipV="1">
            <a:off x="1281981" y="1943100"/>
            <a:ext cx="246717" cy="346"/>
          </a:xfrm>
          <a:prstGeom prst="line">
            <a:avLst/>
          </a:prstGeom>
          <a:noFill/>
          <a:ln w="28575" cap="flat" cmpd="sng" algn="ctr">
            <a:solidFill>
              <a:schemeClr val="tx2"/>
            </a:solidFill>
            <a:prstDash val="sysDash"/>
            <a:round/>
            <a:headEnd type="none" w="med" len="med"/>
            <a:tailEnd type="none" w="med" len="med"/>
          </a:ln>
          <a:effectLst/>
        </p:spPr>
      </p:cxnSp>
      <p:sp>
        <p:nvSpPr>
          <p:cNvPr id="9" name="Rectangle 8"/>
          <p:cNvSpPr/>
          <p:nvPr/>
        </p:nvSpPr>
        <p:spPr bwMode="auto">
          <a:xfrm>
            <a:off x="1528698" y="2825262"/>
            <a:ext cx="2876550" cy="1441938"/>
          </a:xfrm>
          <a:prstGeom prst="rect">
            <a:avLst/>
          </a:prstGeom>
          <a:solidFill>
            <a:srgbClr val="FFFFFF">
              <a:lumMod val="95000"/>
            </a:srgbClr>
          </a:solidFill>
          <a:ln w="28575" cap="flat" cmpd="sng" algn="ctr">
            <a:solidFill>
              <a:srgbClr val="336699"/>
            </a:solidFill>
            <a:prstDash val="solid"/>
            <a:round/>
            <a:headEnd type="none" w="med" len="med"/>
            <a:tailEnd type="none" w="med" len="med"/>
          </a:ln>
          <a:effectLst/>
        </p:spPr>
        <p:txBody>
          <a:bodyPr lIns="101858" tIns="50929" rIns="101858" bIns="50929" anchor="ctr" anchorCtr="0"/>
          <a:lstStyle/>
          <a:p>
            <a:pPr algn="ctr" defTabSz="912476">
              <a:lnSpc>
                <a:spcPct val="95000"/>
              </a:lnSpc>
              <a:defRPr/>
            </a:pPr>
            <a:r>
              <a:rPr lang="en-US" sz="1400" b="1" kern="0" dirty="0" smtClean="0">
                <a:solidFill>
                  <a:srgbClr val="000000"/>
                </a:solidFill>
              </a:rPr>
              <a:t>Clinical Supervision</a:t>
            </a:r>
          </a:p>
          <a:p>
            <a:pPr marL="171450" indent="-171450" defTabSz="912476">
              <a:lnSpc>
                <a:spcPct val="95000"/>
              </a:lnSpc>
              <a:buFont typeface="Arial" pitchFamily="34" charset="0"/>
              <a:buChar char="•"/>
              <a:defRPr/>
            </a:pPr>
            <a:r>
              <a:rPr lang="en-US" sz="1100" kern="0" dirty="0" smtClean="0">
                <a:solidFill>
                  <a:srgbClr val="000000"/>
                </a:solidFill>
              </a:rPr>
              <a:t>Provider network development</a:t>
            </a:r>
          </a:p>
          <a:p>
            <a:pPr marL="171450" indent="-171450" defTabSz="912476">
              <a:lnSpc>
                <a:spcPct val="95000"/>
              </a:lnSpc>
              <a:buFont typeface="Arial" pitchFamily="34" charset="0"/>
              <a:buChar char="•"/>
              <a:defRPr/>
            </a:pPr>
            <a:r>
              <a:rPr lang="en-US" sz="1100" kern="0" dirty="0" smtClean="0">
                <a:solidFill>
                  <a:srgbClr val="000000"/>
                </a:solidFill>
              </a:rPr>
              <a:t>Protocol development (interventions /  practices, care planning, etc.)</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a:solidFill>
                  <a:srgbClr val="000000"/>
                </a:solidFill>
              </a:rPr>
              <a:t>Risk stratification </a:t>
            </a:r>
          </a:p>
          <a:p>
            <a:pPr marL="171450" indent="-171450" defTabSz="912476">
              <a:lnSpc>
                <a:spcPct val="95000"/>
              </a:lnSpc>
              <a:buFont typeface="Arial" pitchFamily="34" charset="0"/>
              <a:buChar char="•"/>
              <a:defRPr/>
            </a:pPr>
            <a:r>
              <a:rPr lang="en-US" sz="1100" kern="0" dirty="0">
                <a:solidFill>
                  <a:srgbClr val="000000"/>
                </a:solidFill>
              </a:rPr>
              <a:t>Target population </a:t>
            </a:r>
            <a:r>
              <a:rPr lang="en-US" sz="1100" kern="0" dirty="0" smtClean="0">
                <a:solidFill>
                  <a:srgbClr val="000000"/>
                </a:solidFill>
              </a:rPr>
              <a:t>identification</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smtClean="0">
                <a:solidFill>
                  <a:srgbClr val="000000"/>
                </a:solidFill>
              </a:rPr>
              <a:t>Protocol compliance</a:t>
            </a:r>
          </a:p>
          <a:p>
            <a:pPr marL="171450" indent="-171450" defTabSz="912476">
              <a:lnSpc>
                <a:spcPct val="95000"/>
              </a:lnSpc>
              <a:buFont typeface="Arial" pitchFamily="34" charset="0"/>
              <a:buChar char="•"/>
              <a:defRPr/>
            </a:pPr>
            <a:r>
              <a:rPr lang="en-US" sz="1100" kern="0" dirty="0" smtClean="0">
                <a:solidFill>
                  <a:srgbClr val="000000"/>
                </a:solidFill>
              </a:rPr>
              <a:t>Performance monitoring </a:t>
            </a:r>
            <a:r>
              <a:rPr lang="en-US" sz="1100" kern="0" dirty="0">
                <a:solidFill>
                  <a:srgbClr val="000000"/>
                </a:solidFill>
              </a:rPr>
              <a:t>&amp; improvement</a:t>
            </a:r>
          </a:p>
        </p:txBody>
      </p:sp>
      <p:sp>
        <p:nvSpPr>
          <p:cNvPr id="91" name="Rectangle 90"/>
          <p:cNvSpPr/>
          <p:nvPr/>
        </p:nvSpPr>
        <p:spPr bwMode="auto">
          <a:xfrm>
            <a:off x="1528698" y="1219200"/>
            <a:ext cx="2876550" cy="1447800"/>
          </a:xfrm>
          <a:prstGeom prst="rect">
            <a:avLst/>
          </a:prstGeom>
          <a:solidFill>
            <a:srgbClr val="FFFFFF">
              <a:lumMod val="95000"/>
            </a:srgbClr>
          </a:solidFill>
          <a:ln w="28575" cap="flat" cmpd="sng" algn="ctr">
            <a:solidFill>
              <a:srgbClr val="336699"/>
            </a:solidFill>
            <a:prstDash val="solid"/>
            <a:round/>
            <a:headEnd type="none" w="med" len="med"/>
            <a:tailEnd type="none" w="med" len="med"/>
          </a:ln>
          <a:effectLst/>
        </p:spPr>
        <p:txBody>
          <a:bodyPr lIns="101858" tIns="50929" rIns="101858" bIns="50929" anchor="ctr" anchorCtr="0"/>
          <a:lstStyle/>
          <a:p>
            <a:pPr algn="ctr" defTabSz="912476">
              <a:lnSpc>
                <a:spcPct val="95000"/>
              </a:lnSpc>
              <a:defRPr/>
            </a:pPr>
            <a:r>
              <a:rPr lang="en-US" sz="1400" b="1" kern="0" dirty="0">
                <a:solidFill>
                  <a:srgbClr val="000000"/>
                </a:solidFill>
              </a:rPr>
              <a:t>Patient &amp; Provider Engagement </a:t>
            </a:r>
          </a:p>
          <a:p>
            <a:pPr marL="171450" indent="-171450" defTabSz="912476">
              <a:lnSpc>
                <a:spcPct val="95000"/>
              </a:lnSpc>
              <a:buFont typeface="Arial" pitchFamily="34" charset="0"/>
              <a:buChar char="•"/>
              <a:defRPr/>
            </a:pPr>
            <a:r>
              <a:rPr lang="en-US" sz="1100" kern="0" dirty="0">
                <a:solidFill>
                  <a:srgbClr val="000000"/>
                </a:solidFill>
              </a:rPr>
              <a:t>Patient outreach</a:t>
            </a:r>
          </a:p>
          <a:p>
            <a:pPr marL="171450" indent="-171450" defTabSz="912476">
              <a:lnSpc>
                <a:spcPct val="95000"/>
              </a:lnSpc>
              <a:buFont typeface="Arial" pitchFamily="34" charset="0"/>
              <a:buChar char="•"/>
              <a:defRPr/>
            </a:pPr>
            <a:r>
              <a:rPr lang="en-US" sz="1100" kern="0" dirty="0">
                <a:solidFill>
                  <a:srgbClr val="000000"/>
                </a:solidFill>
              </a:rPr>
              <a:t>Patient screening, assessment &amp; enrollment</a:t>
            </a:r>
          </a:p>
          <a:p>
            <a:pPr marL="171450" indent="-171450" defTabSz="912476">
              <a:lnSpc>
                <a:spcPct val="95000"/>
              </a:lnSpc>
              <a:buFont typeface="Arial" pitchFamily="34" charset="0"/>
              <a:buChar char="•"/>
              <a:defRPr/>
            </a:pPr>
            <a:r>
              <a:rPr lang="en-US" sz="1100" kern="0" dirty="0">
                <a:solidFill>
                  <a:srgbClr val="000000"/>
                </a:solidFill>
              </a:rPr>
              <a:t>Care plan governance</a:t>
            </a:r>
          </a:p>
          <a:p>
            <a:pPr marL="171450" indent="-171450" defTabSz="912476">
              <a:lnSpc>
                <a:spcPct val="95000"/>
              </a:lnSpc>
              <a:buFont typeface="Arial" pitchFamily="34" charset="0"/>
              <a:buChar char="•"/>
              <a:defRPr/>
            </a:pPr>
            <a:r>
              <a:rPr lang="en-US" sz="1100" kern="0" dirty="0">
                <a:solidFill>
                  <a:srgbClr val="000000"/>
                </a:solidFill>
              </a:rPr>
              <a:t>Care planning and other provider support</a:t>
            </a:r>
          </a:p>
          <a:p>
            <a:pPr marL="171450" indent="-171450" defTabSz="912476">
              <a:lnSpc>
                <a:spcPct val="95000"/>
              </a:lnSpc>
              <a:buFont typeface="Arial" pitchFamily="34" charset="0"/>
              <a:buChar char="•"/>
              <a:defRPr/>
            </a:pPr>
            <a:r>
              <a:rPr lang="en-US" sz="1100" kern="0" dirty="0">
                <a:solidFill>
                  <a:srgbClr val="000000"/>
                </a:solidFill>
              </a:rPr>
              <a:t>Registry management &amp; governance</a:t>
            </a:r>
          </a:p>
        </p:txBody>
      </p:sp>
      <p:sp>
        <p:nvSpPr>
          <p:cNvPr id="103" name="Rectangle 102"/>
          <p:cNvSpPr/>
          <p:nvPr/>
        </p:nvSpPr>
        <p:spPr bwMode="auto">
          <a:xfrm>
            <a:off x="1519778" y="4425462"/>
            <a:ext cx="2876550" cy="1441938"/>
          </a:xfrm>
          <a:prstGeom prst="rect">
            <a:avLst/>
          </a:prstGeom>
          <a:solidFill>
            <a:srgbClr val="FFFFFF">
              <a:lumMod val="95000"/>
            </a:srgbClr>
          </a:solidFill>
          <a:ln w="28575" cap="flat" cmpd="sng" algn="ctr">
            <a:solidFill>
              <a:srgbClr val="336699"/>
            </a:solidFill>
            <a:prstDash val="solid"/>
            <a:round/>
            <a:headEnd type="none" w="med" len="med"/>
            <a:tailEnd type="none" w="med" len="med"/>
          </a:ln>
          <a:effectLst/>
        </p:spPr>
        <p:txBody>
          <a:bodyPr lIns="101858" tIns="50929" rIns="101858" bIns="50929" anchor="ctr" anchorCtr="0"/>
          <a:lstStyle/>
          <a:p>
            <a:pPr algn="ctr" defTabSz="912476">
              <a:lnSpc>
                <a:spcPct val="95000"/>
              </a:lnSpc>
              <a:defRPr/>
            </a:pPr>
            <a:r>
              <a:rPr lang="en-US" sz="1400" b="1" kern="0" dirty="0" smtClean="0">
                <a:solidFill>
                  <a:srgbClr val="000000"/>
                </a:solidFill>
              </a:rPr>
              <a:t>Workforce, Staffing &amp; Training</a:t>
            </a:r>
          </a:p>
          <a:p>
            <a:pPr marL="171450" indent="-171450" defTabSz="912476">
              <a:lnSpc>
                <a:spcPct val="95000"/>
              </a:lnSpc>
              <a:buFont typeface="Arial" pitchFamily="34" charset="0"/>
              <a:buChar char="•"/>
              <a:defRPr/>
            </a:pPr>
            <a:r>
              <a:rPr lang="en-US" sz="1100" kern="0" dirty="0">
                <a:solidFill>
                  <a:srgbClr val="000000"/>
                </a:solidFill>
              </a:rPr>
              <a:t>Workforce </a:t>
            </a:r>
            <a:r>
              <a:rPr lang="en-US" sz="1100" kern="0" dirty="0" smtClean="0">
                <a:solidFill>
                  <a:srgbClr val="000000"/>
                </a:solidFill>
              </a:rPr>
              <a:t>planning &amp; development strategy</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smtClean="0">
                <a:solidFill>
                  <a:srgbClr val="000000"/>
                </a:solidFill>
              </a:rPr>
              <a:t>Provider &amp; care coordination staff recruiting / deployment</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a:solidFill>
                  <a:srgbClr val="000000"/>
                </a:solidFill>
              </a:rPr>
              <a:t>Training </a:t>
            </a:r>
          </a:p>
        </p:txBody>
      </p:sp>
      <p:sp>
        <p:nvSpPr>
          <p:cNvPr id="125" name="Oval 124"/>
          <p:cNvSpPr>
            <a:spLocks noChangeAspect="1"/>
          </p:cNvSpPr>
          <p:nvPr/>
        </p:nvSpPr>
        <p:spPr bwMode="auto">
          <a:xfrm>
            <a:off x="4753831" y="3104399"/>
            <a:ext cx="900981" cy="900981"/>
          </a:xfrm>
          <a:prstGeom prst="ellipse">
            <a:avLst/>
          </a:prstGeom>
          <a:noFill/>
          <a:ln w="28575" cap="flat" cmpd="sng" algn="ctr">
            <a:solidFill>
              <a:srgbClr val="FFC000"/>
            </a:solidFill>
            <a:prstDash val="solid"/>
            <a:round/>
            <a:headEnd type="none" w="med" len="med"/>
            <a:tailEnd type="none" w="med" len="med"/>
          </a:ln>
          <a:effectLst/>
        </p:spPr>
        <p:txBody>
          <a:bodyPr lIns="101858" tIns="50929" rIns="101858" bIns="50929" anchor="ctr"/>
          <a:lstStyle/>
          <a:p>
            <a:pPr algn="ctr" defTabSz="1019175">
              <a:defRPr/>
            </a:pPr>
            <a:endParaRPr lang="en-US" sz="1100" b="1" kern="0" dirty="0">
              <a:solidFill>
                <a:srgbClr val="000000"/>
              </a:solidFill>
            </a:endParaRPr>
          </a:p>
        </p:txBody>
      </p:sp>
      <p:cxnSp>
        <p:nvCxnSpPr>
          <p:cNvPr id="126" name="Straight Connector 125"/>
          <p:cNvCxnSpPr>
            <a:stCxn id="125" idx="6"/>
          </p:cNvCxnSpPr>
          <p:nvPr/>
        </p:nvCxnSpPr>
        <p:spPr bwMode="auto">
          <a:xfrm>
            <a:off x="5654812" y="3554890"/>
            <a:ext cx="237797" cy="655"/>
          </a:xfrm>
          <a:prstGeom prst="line">
            <a:avLst/>
          </a:prstGeom>
          <a:noFill/>
          <a:ln w="28575" cap="flat" cmpd="sng" algn="ctr">
            <a:solidFill>
              <a:schemeClr val="tx2"/>
            </a:solidFill>
            <a:prstDash val="dash"/>
            <a:round/>
            <a:headEnd type="none" w="med" len="med"/>
            <a:tailEnd type="none" w="med" len="med"/>
          </a:ln>
          <a:effectLst/>
        </p:spPr>
      </p:cxnSp>
      <p:sp>
        <p:nvSpPr>
          <p:cNvPr id="11" name="Rectangle 10"/>
          <p:cNvSpPr/>
          <p:nvPr/>
        </p:nvSpPr>
        <p:spPr bwMode="auto">
          <a:xfrm>
            <a:off x="5895369" y="2825262"/>
            <a:ext cx="2876551" cy="1441938"/>
          </a:xfrm>
          <a:prstGeom prst="rect">
            <a:avLst/>
          </a:prstGeom>
          <a:solidFill>
            <a:srgbClr val="FFFFFF">
              <a:lumMod val="95000"/>
            </a:srgbClr>
          </a:solidFill>
          <a:ln w="28575" cap="flat" cmpd="sng" algn="ctr">
            <a:solidFill>
              <a:srgbClr val="336699"/>
            </a:solidFill>
            <a:prstDash val="solid"/>
            <a:round/>
            <a:headEnd type="none" w="med" len="med"/>
            <a:tailEnd type="none" w="med" len="med"/>
          </a:ln>
          <a:effectLst/>
        </p:spPr>
        <p:txBody>
          <a:bodyPr lIns="101858" tIns="50929" rIns="101858" bIns="50929" anchor="ctr" anchorCtr="0"/>
          <a:lstStyle/>
          <a:p>
            <a:pPr algn="ctr" defTabSz="912476">
              <a:lnSpc>
                <a:spcPct val="95000"/>
              </a:lnSpc>
              <a:defRPr/>
            </a:pPr>
            <a:r>
              <a:rPr lang="en-US" sz="1400" b="1" kern="0" dirty="0" smtClean="0">
                <a:solidFill>
                  <a:srgbClr val="000000"/>
                </a:solidFill>
              </a:rPr>
              <a:t>Information Technology</a:t>
            </a:r>
          </a:p>
          <a:p>
            <a:pPr marL="171450" indent="-171450" defTabSz="912476">
              <a:lnSpc>
                <a:spcPct val="95000"/>
              </a:lnSpc>
              <a:buFont typeface="Arial" pitchFamily="34" charset="0"/>
              <a:buChar char="•"/>
              <a:defRPr/>
            </a:pPr>
            <a:r>
              <a:rPr lang="en-US" sz="1100" kern="0" dirty="0">
                <a:solidFill>
                  <a:srgbClr val="000000"/>
                </a:solidFill>
              </a:rPr>
              <a:t>Regional I</a:t>
            </a:r>
            <a:r>
              <a:rPr lang="en-US" sz="1100" kern="0" dirty="0" smtClean="0">
                <a:solidFill>
                  <a:srgbClr val="000000"/>
                </a:solidFill>
              </a:rPr>
              <a:t>T infrastructure strategic planning</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a:solidFill>
                  <a:srgbClr val="000000"/>
                </a:solidFill>
              </a:rPr>
              <a:t>HIT, HIE, and telehealth </a:t>
            </a:r>
            <a:r>
              <a:rPr lang="en-US" sz="1100" kern="0" dirty="0" smtClean="0">
                <a:solidFill>
                  <a:srgbClr val="000000"/>
                </a:solidFill>
              </a:rPr>
              <a:t>support (implementation &amp; help desk)</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a:solidFill>
                  <a:srgbClr val="000000"/>
                </a:solidFill>
              </a:rPr>
              <a:t>Central data </a:t>
            </a:r>
            <a:r>
              <a:rPr lang="en-US" sz="1100" kern="0" dirty="0" smtClean="0">
                <a:solidFill>
                  <a:srgbClr val="000000"/>
                </a:solidFill>
              </a:rPr>
              <a:t>management</a:t>
            </a:r>
            <a:endParaRPr lang="en-US" sz="1100" kern="0" dirty="0">
              <a:solidFill>
                <a:srgbClr val="000000"/>
              </a:solidFill>
            </a:endParaRPr>
          </a:p>
        </p:txBody>
      </p:sp>
      <p:sp>
        <p:nvSpPr>
          <p:cNvPr id="128" name="Oval 127"/>
          <p:cNvSpPr>
            <a:spLocks noChangeAspect="1"/>
          </p:cNvSpPr>
          <p:nvPr/>
        </p:nvSpPr>
        <p:spPr bwMode="auto">
          <a:xfrm>
            <a:off x="4753831" y="1506222"/>
            <a:ext cx="900981" cy="900981"/>
          </a:xfrm>
          <a:prstGeom prst="ellipse">
            <a:avLst/>
          </a:prstGeom>
          <a:noFill/>
          <a:ln w="28575" cap="flat" cmpd="sng" algn="ctr">
            <a:solidFill>
              <a:srgbClr val="FFC000"/>
            </a:solidFill>
            <a:prstDash val="solid"/>
            <a:round/>
            <a:headEnd type="none" w="med" len="med"/>
            <a:tailEnd type="none" w="med" len="med"/>
          </a:ln>
          <a:effectLst/>
        </p:spPr>
        <p:txBody>
          <a:bodyPr lIns="101858" tIns="50929" rIns="101858" bIns="50929" anchor="ctr"/>
          <a:lstStyle/>
          <a:p>
            <a:pPr algn="ctr" defTabSz="1019175">
              <a:defRPr/>
            </a:pPr>
            <a:endParaRPr lang="en-US" sz="1100" b="1" kern="0" dirty="0">
              <a:solidFill>
                <a:srgbClr val="000000"/>
              </a:solidFill>
            </a:endParaRPr>
          </a:p>
        </p:txBody>
      </p:sp>
      <p:cxnSp>
        <p:nvCxnSpPr>
          <p:cNvPr id="129" name="Straight Connector 128"/>
          <p:cNvCxnSpPr>
            <a:stCxn id="128" idx="6"/>
          </p:cNvCxnSpPr>
          <p:nvPr/>
        </p:nvCxnSpPr>
        <p:spPr bwMode="auto">
          <a:xfrm>
            <a:off x="5654812" y="1956713"/>
            <a:ext cx="237797" cy="655"/>
          </a:xfrm>
          <a:prstGeom prst="line">
            <a:avLst/>
          </a:prstGeom>
          <a:noFill/>
          <a:ln w="28575" cap="flat" cmpd="sng" algn="ctr">
            <a:solidFill>
              <a:schemeClr val="tx2"/>
            </a:solidFill>
            <a:prstDash val="dash"/>
            <a:round/>
            <a:headEnd type="none" w="med" len="med"/>
            <a:tailEnd type="none" w="med" len="med"/>
          </a:ln>
          <a:effectLst/>
        </p:spPr>
      </p:cxnSp>
      <p:sp>
        <p:nvSpPr>
          <p:cNvPr id="130" name="Rectangle 129"/>
          <p:cNvSpPr/>
          <p:nvPr/>
        </p:nvSpPr>
        <p:spPr bwMode="auto">
          <a:xfrm>
            <a:off x="5895369" y="1219200"/>
            <a:ext cx="2876551" cy="1447800"/>
          </a:xfrm>
          <a:prstGeom prst="rect">
            <a:avLst/>
          </a:prstGeom>
          <a:solidFill>
            <a:srgbClr val="FFFFFF">
              <a:lumMod val="95000"/>
            </a:srgbClr>
          </a:solidFill>
          <a:ln w="28575" cap="flat" cmpd="sng" algn="ctr">
            <a:solidFill>
              <a:srgbClr val="336699"/>
            </a:solidFill>
            <a:prstDash val="solid"/>
            <a:round/>
            <a:headEnd type="none" w="med" len="med"/>
            <a:tailEnd type="none" w="med" len="med"/>
          </a:ln>
          <a:effectLst/>
        </p:spPr>
        <p:txBody>
          <a:bodyPr lIns="101858" tIns="50929" rIns="101858" bIns="50929" anchor="ctr" anchorCtr="0"/>
          <a:lstStyle/>
          <a:p>
            <a:pPr algn="ctr" defTabSz="912476">
              <a:lnSpc>
                <a:spcPct val="95000"/>
              </a:lnSpc>
              <a:defRPr/>
            </a:pPr>
            <a:r>
              <a:rPr lang="en-US" sz="1400" b="1" kern="0" dirty="0" smtClean="0">
                <a:solidFill>
                  <a:srgbClr val="000000"/>
                </a:solidFill>
              </a:rPr>
              <a:t>Data &amp; Analytics</a:t>
            </a:r>
          </a:p>
          <a:p>
            <a:pPr marL="171450" indent="-171450" defTabSz="912476">
              <a:lnSpc>
                <a:spcPct val="95000"/>
              </a:lnSpc>
              <a:buFont typeface="Arial" pitchFamily="34" charset="0"/>
              <a:buChar char="•"/>
              <a:defRPr/>
            </a:pPr>
            <a:r>
              <a:rPr lang="en-US" sz="1100" kern="0" dirty="0" smtClean="0">
                <a:solidFill>
                  <a:srgbClr val="000000"/>
                </a:solidFill>
              </a:rPr>
              <a:t>Population risk </a:t>
            </a:r>
            <a:r>
              <a:rPr lang="en-US" sz="1100" kern="0" dirty="0">
                <a:solidFill>
                  <a:srgbClr val="000000"/>
                </a:solidFill>
              </a:rPr>
              <a:t>modeling</a:t>
            </a:r>
          </a:p>
          <a:p>
            <a:pPr marL="171450" indent="-171450" defTabSz="912476">
              <a:lnSpc>
                <a:spcPct val="95000"/>
              </a:lnSpc>
              <a:buFont typeface="Arial" pitchFamily="34" charset="0"/>
              <a:buChar char="•"/>
              <a:defRPr/>
            </a:pPr>
            <a:r>
              <a:rPr lang="en-US" sz="1100" kern="0" dirty="0">
                <a:solidFill>
                  <a:srgbClr val="000000"/>
                </a:solidFill>
              </a:rPr>
              <a:t>Data / trend reporting</a:t>
            </a:r>
          </a:p>
          <a:p>
            <a:pPr marL="171450" indent="-171450" defTabSz="912476">
              <a:lnSpc>
                <a:spcPct val="95000"/>
              </a:lnSpc>
              <a:buFont typeface="Arial" pitchFamily="34" charset="0"/>
              <a:buChar char="•"/>
              <a:defRPr/>
            </a:pPr>
            <a:r>
              <a:rPr lang="en-US" sz="1100" kern="0" dirty="0">
                <a:solidFill>
                  <a:srgbClr val="000000"/>
                </a:solidFill>
              </a:rPr>
              <a:t>Metrics computation / tracking</a:t>
            </a:r>
          </a:p>
          <a:p>
            <a:pPr marL="171450" indent="-171450" defTabSz="912476">
              <a:lnSpc>
                <a:spcPct val="95000"/>
              </a:lnSpc>
              <a:buFont typeface="Arial" pitchFamily="34" charset="0"/>
              <a:buChar char="•"/>
              <a:defRPr/>
            </a:pPr>
            <a:r>
              <a:rPr lang="en-US" sz="1100" kern="0" dirty="0">
                <a:solidFill>
                  <a:srgbClr val="000000"/>
                </a:solidFill>
              </a:rPr>
              <a:t>Partner performance feedback</a:t>
            </a:r>
          </a:p>
        </p:txBody>
      </p:sp>
      <p:pic>
        <p:nvPicPr>
          <p:cNvPr id="131" name="Picture 3" descr="C:\Users\gdebor\AppData\Local\Microsoft\Windows\Temporary Internet Files\Content.IE5\WBCL61EJ\MC900059725[1].wmf"/>
          <p:cNvPicPr>
            <a:picLocks noChangeAspect="1" noChangeArrowheads="1"/>
          </p:cNvPicPr>
          <p:nvPr/>
        </p:nvPicPr>
        <p:blipFill>
          <a:blip r:embed="rId11" cstate="print">
            <a:duotone>
              <a:srgbClr val="4F81BD">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885720" y="1643180"/>
            <a:ext cx="621452" cy="533400"/>
          </a:xfrm>
          <a:prstGeom prst="rect">
            <a:avLst/>
          </a:prstGeom>
          <a:solidFill>
            <a:sysClr val="window" lastClr="FFFFFF"/>
          </a:solidFill>
          <a:ln>
            <a:noFill/>
          </a:ln>
          <a:effectLst/>
          <a:extLst/>
        </p:spPr>
      </p:pic>
      <p:sp>
        <p:nvSpPr>
          <p:cNvPr id="140" name="Rectangle 139"/>
          <p:cNvSpPr/>
          <p:nvPr/>
        </p:nvSpPr>
        <p:spPr bwMode="auto">
          <a:xfrm>
            <a:off x="5895370" y="4425462"/>
            <a:ext cx="2876550" cy="1441937"/>
          </a:xfrm>
          <a:prstGeom prst="rect">
            <a:avLst/>
          </a:prstGeom>
          <a:solidFill>
            <a:srgbClr val="FFFFFF">
              <a:lumMod val="95000"/>
            </a:srgbClr>
          </a:solidFill>
          <a:ln w="28575" cap="flat" cmpd="sng" algn="ctr">
            <a:solidFill>
              <a:srgbClr val="336699"/>
            </a:solidFill>
            <a:prstDash val="solid"/>
            <a:round/>
            <a:headEnd type="none" w="med" len="med"/>
            <a:tailEnd type="none" w="med" len="med"/>
          </a:ln>
          <a:effectLst/>
        </p:spPr>
        <p:txBody>
          <a:bodyPr lIns="101858" tIns="50929" rIns="101858" bIns="50929" anchor="ctr" anchorCtr="0"/>
          <a:lstStyle/>
          <a:p>
            <a:pPr algn="ctr" defTabSz="912476">
              <a:lnSpc>
                <a:spcPct val="95000"/>
              </a:lnSpc>
              <a:defRPr/>
            </a:pPr>
            <a:r>
              <a:rPr lang="en-US" sz="1400" b="1" kern="0" dirty="0" smtClean="0">
                <a:solidFill>
                  <a:srgbClr val="000000"/>
                </a:solidFill>
              </a:rPr>
              <a:t>Financial / Program Management</a:t>
            </a:r>
          </a:p>
          <a:p>
            <a:pPr marL="171450" indent="-171450" defTabSz="912476">
              <a:lnSpc>
                <a:spcPct val="95000"/>
              </a:lnSpc>
              <a:buFont typeface="Arial" pitchFamily="34" charset="0"/>
              <a:buChar char="•"/>
              <a:defRPr/>
            </a:pPr>
            <a:r>
              <a:rPr lang="en-US" sz="1100" kern="0" dirty="0">
                <a:solidFill>
                  <a:srgbClr val="000000"/>
                </a:solidFill>
              </a:rPr>
              <a:t>Fiscal agent </a:t>
            </a:r>
            <a:r>
              <a:rPr lang="en-US" sz="1100" kern="0" dirty="0" smtClean="0">
                <a:solidFill>
                  <a:srgbClr val="000000"/>
                </a:solidFill>
              </a:rPr>
              <a:t>/ funds distribution functions</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a:solidFill>
                  <a:srgbClr val="000000"/>
                </a:solidFill>
              </a:rPr>
              <a:t>Network </a:t>
            </a:r>
            <a:r>
              <a:rPr lang="en-US" sz="1100" kern="0" dirty="0" smtClean="0">
                <a:solidFill>
                  <a:srgbClr val="000000"/>
                </a:solidFill>
              </a:rPr>
              <a:t>management / contracting</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smtClean="0">
                <a:solidFill>
                  <a:srgbClr val="000000"/>
                </a:solidFill>
              </a:rPr>
              <a:t>Financial evaluation</a:t>
            </a:r>
          </a:p>
          <a:p>
            <a:pPr marL="171450" indent="-171450" defTabSz="912476">
              <a:lnSpc>
                <a:spcPct val="95000"/>
              </a:lnSpc>
              <a:buFont typeface="Arial" pitchFamily="34" charset="0"/>
              <a:buChar char="•"/>
              <a:defRPr/>
            </a:pPr>
            <a:r>
              <a:rPr lang="en-US" sz="1100" kern="0" dirty="0">
                <a:solidFill>
                  <a:srgbClr val="000000"/>
                </a:solidFill>
              </a:rPr>
              <a:t>S</a:t>
            </a:r>
            <a:r>
              <a:rPr lang="en-US" sz="1100" kern="0" dirty="0" smtClean="0">
                <a:solidFill>
                  <a:srgbClr val="000000"/>
                </a:solidFill>
              </a:rPr>
              <a:t>ustainability and value-based payment planning</a:t>
            </a:r>
            <a:endParaRPr lang="en-US" sz="1100" kern="0" dirty="0">
              <a:solidFill>
                <a:srgbClr val="000000"/>
              </a:solidFill>
            </a:endParaRPr>
          </a:p>
          <a:p>
            <a:pPr marL="171450" indent="-171450" defTabSz="912476">
              <a:lnSpc>
                <a:spcPct val="95000"/>
              </a:lnSpc>
              <a:buFont typeface="Arial" pitchFamily="34" charset="0"/>
              <a:buChar char="•"/>
              <a:defRPr/>
            </a:pPr>
            <a:r>
              <a:rPr lang="en-US" sz="1100" kern="0" dirty="0" smtClean="0">
                <a:solidFill>
                  <a:srgbClr val="000000"/>
                </a:solidFill>
              </a:rPr>
              <a:t>PMO &amp; communications</a:t>
            </a:r>
            <a:endParaRPr lang="en-US" sz="1100" kern="0" dirty="0">
              <a:solidFill>
                <a:srgbClr val="000000"/>
              </a:solidFill>
            </a:endParaRPr>
          </a:p>
        </p:txBody>
      </p:sp>
      <p:sp>
        <p:nvSpPr>
          <p:cNvPr id="151" name="Oval 150"/>
          <p:cNvSpPr>
            <a:spLocks noChangeAspect="1"/>
          </p:cNvSpPr>
          <p:nvPr/>
        </p:nvSpPr>
        <p:spPr bwMode="auto">
          <a:xfrm>
            <a:off x="381000" y="3104399"/>
            <a:ext cx="900981" cy="900981"/>
          </a:xfrm>
          <a:prstGeom prst="ellipse">
            <a:avLst/>
          </a:prstGeom>
          <a:noFill/>
          <a:ln w="28575" cap="flat" cmpd="sng" algn="ctr">
            <a:solidFill>
              <a:srgbClr val="FFC000"/>
            </a:solidFill>
            <a:prstDash val="solid"/>
            <a:round/>
            <a:headEnd type="none" w="med" len="med"/>
            <a:tailEnd type="none" w="med" len="med"/>
          </a:ln>
          <a:effectLst/>
        </p:spPr>
        <p:txBody>
          <a:bodyPr lIns="101858" tIns="50929" rIns="101858" bIns="50929" anchor="ctr"/>
          <a:lstStyle/>
          <a:p>
            <a:pPr algn="ctr" defTabSz="1019175">
              <a:defRPr/>
            </a:pPr>
            <a:endParaRPr lang="en-US" sz="1100" b="1" kern="0" dirty="0">
              <a:solidFill>
                <a:srgbClr val="000000"/>
              </a:solidFill>
            </a:endParaRPr>
          </a:p>
        </p:txBody>
      </p:sp>
      <p:cxnSp>
        <p:nvCxnSpPr>
          <p:cNvPr id="152" name="Straight Connector 151"/>
          <p:cNvCxnSpPr>
            <a:stCxn id="151" idx="6"/>
          </p:cNvCxnSpPr>
          <p:nvPr/>
        </p:nvCxnSpPr>
        <p:spPr bwMode="auto">
          <a:xfrm>
            <a:off x="1281981" y="3554890"/>
            <a:ext cx="237797" cy="655"/>
          </a:xfrm>
          <a:prstGeom prst="line">
            <a:avLst/>
          </a:prstGeom>
          <a:noFill/>
          <a:ln w="28575" cap="flat" cmpd="sng" algn="ctr">
            <a:solidFill>
              <a:schemeClr val="tx2"/>
            </a:solidFill>
            <a:prstDash val="sysDash"/>
            <a:round/>
            <a:headEnd type="none" w="med" len="med"/>
            <a:tailEnd type="none" w="med" len="med"/>
          </a:ln>
          <a:effectLst/>
        </p:spPr>
      </p:cxnSp>
      <p:sp>
        <p:nvSpPr>
          <p:cNvPr id="156" name="Oval 155"/>
          <p:cNvSpPr>
            <a:spLocks noChangeAspect="1"/>
          </p:cNvSpPr>
          <p:nvPr/>
        </p:nvSpPr>
        <p:spPr bwMode="auto">
          <a:xfrm>
            <a:off x="381000" y="4675743"/>
            <a:ext cx="900981" cy="900981"/>
          </a:xfrm>
          <a:prstGeom prst="ellipse">
            <a:avLst/>
          </a:prstGeom>
          <a:noFill/>
          <a:ln w="28575" cap="flat" cmpd="sng" algn="ctr">
            <a:solidFill>
              <a:srgbClr val="FFC000"/>
            </a:solidFill>
            <a:prstDash val="solid"/>
            <a:round/>
            <a:headEnd type="none" w="med" len="med"/>
            <a:tailEnd type="none" w="med" len="med"/>
          </a:ln>
          <a:effectLst/>
        </p:spPr>
        <p:txBody>
          <a:bodyPr lIns="101858" tIns="50929" rIns="101858" bIns="50929" anchor="ctr"/>
          <a:lstStyle/>
          <a:p>
            <a:pPr algn="ctr" defTabSz="1019175">
              <a:defRPr/>
            </a:pPr>
            <a:endParaRPr lang="en-US" sz="1100" b="1" kern="0" dirty="0">
              <a:solidFill>
                <a:srgbClr val="000000"/>
              </a:solidFill>
            </a:endParaRPr>
          </a:p>
        </p:txBody>
      </p:sp>
      <p:cxnSp>
        <p:nvCxnSpPr>
          <p:cNvPr id="157" name="Straight Connector 156"/>
          <p:cNvCxnSpPr>
            <a:stCxn id="156" idx="6"/>
          </p:cNvCxnSpPr>
          <p:nvPr/>
        </p:nvCxnSpPr>
        <p:spPr bwMode="auto">
          <a:xfrm>
            <a:off x="1281981" y="5126234"/>
            <a:ext cx="237797" cy="655"/>
          </a:xfrm>
          <a:prstGeom prst="line">
            <a:avLst/>
          </a:prstGeom>
          <a:noFill/>
          <a:ln w="28575" cap="flat" cmpd="sng" algn="ctr">
            <a:solidFill>
              <a:schemeClr val="tx2"/>
            </a:solidFill>
            <a:prstDash val="sysDash"/>
            <a:round/>
            <a:headEnd type="none" w="med" len="med"/>
            <a:tailEnd type="none" w="med" len="med"/>
          </a:ln>
          <a:effectLst/>
        </p:spPr>
      </p:cxnSp>
      <p:sp>
        <p:nvSpPr>
          <p:cNvPr id="160" name="Oval 159"/>
          <p:cNvSpPr>
            <a:spLocks noChangeAspect="1"/>
          </p:cNvSpPr>
          <p:nvPr/>
        </p:nvSpPr>
        <p:spPr bwMode="auto">
          <a:xfrm>
            <a:off x="4753831" y="4645809"/>
            <a:ext cx="900981" cy="900981"/>
          </a:xfrm>
          <a:prstGeom prst="ellipse">
            <a:avLst/>
          </a:prstGeom>
          <a:noFill/>
          <a:ln w="28575" cap="flat" cmpd="sng" algn="ctr">
            <a:solidFill>
              <a:srgbClr val="FFC000"/>
            </a:solidFill>
            <a:prstDash val="solid"/>
            <a:round/>
            <a:headEnd type="none" w="med" len="med"/>
            <a:tailEnd type="none" w="med" len="med"/>
          </a:ln>
          <a:effectLst/>
        </p:spPr>
        <p:txBody>
          <a:bodyPr lIns="101858" tIns="50929" rIns="101858" bIns="50929" anchor="ctr"/>
          <a:lstStyle/>
          <a:p>
            <a:pPr algn="ctr" defTabSz="1019175">
              <a:defRPr/>
            </a:pPr>
            <a:endParaRPr lang="en-US" sz="1100" b="1" kern="0" dirty="0">
              <a:solidFill>
                <a:srgbClr val="000000"/>
              </a:solidFill>
            </a:endParaRPr>
          </a:p>
        </p:txBody>
      </p:sp>
      <p:cxnSp>
        <p:nvCxnSpPr>
          <p:cNvPr id="161" name="Straight Connector 160"/>
          <p:cNvCxnSpPr>
            <a:stCxn id="160" idx="6"/>
          </p:cNvCxnSpPr>
          <p:nvPr/>
        </p:nvCxnSpPr>
        <p:spPr bwMode="auto">
          <a:xfrm>
            <a:off x="5654812" y="5096300"/>
            <a:ext cx="237797" cy="655"/>
          </a:xfrm>
          <a:prstGeom prst="line">
            <a:avLst/>
          </a:prstGeom>
          <a:noFill/>
          <a:ln w="28575" cap="flat" cmpd="sng" algn="ctr">
            <a:solidFill>
              <a:schemeClr val="tx2"/>
            </a:solidFill>
            <a:prstDash val="dash"/>
            <a:round/>
            <a:headEnd type="none" w="med" len="med"/>
            <a:tailEnd type="none" w="med" len="med"/>
          </a:ln>
          <a:effectLst/>
        </p:spPr>
      </p:cxnSp>
      <p:sp>
        <p:nvSpPr>
          <p:cNvPr id="33" name="Slide Number Placeholder 32"/>
          <p:cNvSpPr>
            <a:spLocks noGrp="1"/>
          </p:cNvSpPr>
          <p:nvPr>
            <p:ph type="sldNum" sz="quarter" idx="4294967295"/>
          </p:nvPr>
        </p:nvSpPr>
        <p:spPr>
          <a:xfrm>
            <a:off x="6553200" y="6356350"/>
            <a:ext cx="2133600" cy="365125"/>
          </a:xfrm>
          <a:prstGeom prst="rect">
            <a:avLst/>
          </a:prstGeom>
        </p:spPr>
        <p:txBody>
          <a:bodyPr/>
          <a:lstStyle/>
          <a:p>
            <a:fld id="{69ACCD0E-D589-46C5-BE3A-E747EF81C642}" type="slidenum">
              <a:rPr lang="en-US" smtClean="0"/>
              <a:pPr/>
              <a:t>14</a:t>
            </a:fld>
            <a:endParaRPr lang="en-US" dirty="0"/>
          </a:p>
        </p:txBody>
      </p:sp>
    </p:spTree>
    <p:extLst>
      <p:ext uri="{BB962C8B-B14F-4D97-AF65-F5344CB8AC3E}">
        <p14:creationId xmlns:p14="http://schemas.microsoft.com/office/powerpoint/2010/main" xmlns="" val="928701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09"/>
            <a:ext cx="7966075" cy="523141"/>
          </a:xfrm>
        </p:spPr>
        <p:txBody>
          <a:bodyPr>
            <a:noAutofit/>
          </a:bodyPr>
          <a:lstStyle/>
          <a:p>
            <a:pPr algn="l"/>
            <a:r>
              <a:rPr lang="en-US" dirty="0" smtClean="0">
                <a:solidFill>
                  <a:srgbClr val="002060"/>
                </a:solidFill>
              </a:rPr>
              <a:t>The DSRIP Ecosystem: BPHC’s Role</a:t>
            </a:r>
            <a:endParaRPr lang="en-US" dirty="0">
              <a:solidFill>
                <a:srgbClr val="002060"/>
              </a:solidFill>
            </a:endParaRPr>
          </a:p>
        </p:txBody>
      </p:sp>
      <p:sp>
        <p:nvSpPr>
          <p:cNvPr id="170" name="Line 72"/>
          <p:cNvSpPr>
            <a:spLocks noChangeShapeType="1"/>
          </p:cNvSpPr>
          <p:nvPr/>
        </p:nvSpPr>
        <p:spPr bwMode="auto">
          <a:xfrm flipV="1">
            <a:off x="3504013" y="3901385"/>
            <a:ext cx="615950" cy="0"/>
          </a:xfrm>
          <a:prstGeom prst="line">
            <a:avLst/>
          </a:prstGeom>
          <a:noFill/>
          <a:ln w="38100">
            <a:solidFill>
              <a:schemeClr val="accent2"/>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n>
                <a:solidFill>
                  <a:srgbClr val="C00000"/>
                </a:solidFill>
              </a:ln>
              <a:solidFill>
                <a:srgbClr val="000000"/>
              </a:solidFill>
            </a:endParaRPr>
          </a:p>
        </p:txBody>
      </p:sp>
      <p:sp>
        <p:nvSpPr>
          <p:cNvPr id="171" name="Title 1"/>
          <p:cNvSpPr txBox="1">
            <a:spLocks/>
          </p:cNvSpPr>
          <p:nvPr/>
        </p:nvSpPr>
        <p:spPr bwMode="auto">
          <a:xfrm>
            <a:off x="4469598" y="1117255"/>
            <a:ext cx="2586131" cy="32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a:lstStyle>
          <a:p>
            <a:pPr>
              <a:defRPr/>
            </a:pPr>
            <a:r>
              <a:rPr lang="en-US" sz="1500" dirty="0" smtClean="0">
                <a:solidFill>
                  <a:srgbClr val="336699"/>
                </a:solidFill>
                <a:cs typeface="MS PGothic"/>
              </a:rPr>
              <a:t>PROVIDERS</a:t>
            </a:r>
          </a:p>
        </p:txBody>
      </p:sp>
      <p:sp>
        <p:nvSpPr>
          <p:cNvPr id="174" name="Title 1"/>
          <p:cNvSpPr txBox="1">
            <a:spLocks/>
          </p:cNvSpPr>
          <p:nvPr/>
        </p:nvSpPr>
        <p:spPr bwMode="auto">
          <a:xfrm>
            <a:off x="4459044" y="2780394"/>
            <a:ext cx="2586131" cy="32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a:lstStyle>
          <a:p>
            <a:pPr>
              <a:defRPr/>
            </a:pPr>
            <a:r>
              <a:rPr lang="en-US" sz="1500" dirty="0" smtClean="0">
                <a:solidFill>
                  <a:srgbClr val="336699"/>
                </a:solidFill>
                <a:cs typeface="MS PGothic"/>
              </a:rPr>
              <a:t>STAKEHOLDERS</a:t>
            </a:r>
          </a:p>
        </p:txBody>
      </p:sp>
      <p:sp>
        <p:nvSpPr>
          <p:cNvPr id="176" name="Title 1"/>
          <p:cNvSpPr txBox="1">
            <a:spLocks/>
          </p:cNvSpPr>
          <p:nvPr/>
        </p:nvSpPr>
        <p:spPr bwMode="auto">
          <a:xfrm>
            <a:off x="4362794" y="1361304"/>
            <a:ext cx="4895506" cy="138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a:lstStyle>
          <a:p>
            <a:pPr marL="342900" indent="-342900">
              <a:buFont typeface="Arial" pitchFamily="34" charset="0"/>
              <a:buChar char="•"/>
              <a:defRPr/>
            </a:pPr>
            <a:r>
              <a:rPr lang="en-US" sz="1400" dirty="0">
                <a:solidFill>
                  <a:srgbClr val="000000"/>
                </a:solidFill>
                <a:cs typeface="MS PGothic"/>
              </a:rPr>
              <a:t>Execute contracts agreeing to comply with DSRIP </a:t>
            </a:r>
            <a:r>
              <a:rPr lang="en-US" sz="1400" dirty="0" smtClean="0">
                <a:solidFill>
                  <a:srgbClr val="000000"/>
                </a:solidFill>
                <a:cs typeface="MS PGothic"/>
              </a:rPr>
              <a:t>program </a:t>
            </a:r>
            <a:r>
              <a:rPr lang="en-US" sz="1400" dirty="0">
                <a:solidFill>
                  <a:srgbClr val="000000"/>
                </a:solidFill>
                <a:cs typeface="MS PGothic"/>
              </a:rPr>
              <a:t>and other requirements</a:t>
            </a:r>
          </a:p>
          <a:p>
            <a:pPr marL="342900" indent="-342900">
              <a:buFont typeface="Arial" pitchFamily="34" charset="0"/>
              <a:buChar char="•"/>
              <a:defRPr/>
            </a:pPr>
            <a:r>
              <a:rPr lang="en-US" sz="1400" dirty="0" smtClean="0">
                <a:solidFill>
                  <a:srgbClr val="000000"/>
                </a:solidFill>
                <a:cs typeface="MS PGothic"/>
              </a:rPr>
              <a:t>Receive funds </a:t>
            </a:r>
            <a:r>
              <a:rPr lang="en-US" sz="1400" dirty="0">
                <a:solidFill>
                  <a:srgbClr val="000000"/>
                </a:solidFill>
                <a:cs typeface="MS PGothic"/>
              </a:rPr>
              <a:t>to </a:t>
            </a:r>
            <a:r>
              <a:rPr lang="en-US" sz="1400" dirty="0" smtClean="0">
                <a:solidFill>
                  <a:srgbClr val="000000"/>
                </a:solidFill>
                <a:cs typeface="MS PGothic"/>
              </a:rPr>
              <a:t>support </a:t>
            </a:r>
            <a:r>
              <a:rPr lang="en-US" sz="1400" dirty="0">
                <a:solidFill>
                  <a:srgbClr val="000000"/>
                </a:solidFill>
                <a:cs typeface="MS PGothic"/>
              </a:rPr>
              <a:t>DSRIP </a:t>
            </a:r>
            <a:r>
              <a:rPr lang="en-US" sz="1400" dirty="0" smtClean="0">
                <a:solidFill>
                  <a:srgbClr val="000000"/>
                </a:solidFill>
                <a:cs typeface="MS PGothic"/>
              </a:rPr>
              <a:t>activities</a:t>
            </a:r>
            <a:endParaRPr lang="en-US" sz="1400" dirty="0">
              <a:solidFill>
                <a:srgbClr val="000000"/>
              </a:solidFill>
              <a:cs typeface="MS PGothic"/>
            </a:endParaRPr>
          </a:p>
          <a:p>
            <a:pPr marL="342900" indent="-342900">
              <a:buFont typeface="Arial" pitchFamily="34" charset="0"/>
              <a:buChar char="•"/>
              <a:defRPr/>
            </a:pPr>
            <a:r>
              <a:rPr lang="en-US" sz="1400" dirty="0" smtClean="0">
                <a:solidFill>
                  <a:srgbClr val="000000"/>
                </a:solidFill>
                <a:cs typeface="MS PGothic"/>
              </a:rPr>
              <a:t>Agree </a:t>
            </a:r>
            <a:r>
              <a:rPr lang="en-US" sz="1400" dirty="0">
                <a:solidFill>
                  <a:srgbClr val="000000"/>
                </a:solidFill>
                <a:cs typeface="MS PGothic"/>
              </a:rPr>
              <a:t>to follow DSRIP clinical protocols and IT requirements</a:t>
            </a:r>
          </a:p>
          <a:p>
            <a:pPr marL="342900" indent="-342900">
              <a:buFont typeface="Arial" pitchFamily="34" charset="0"/>
              <a:buChar char="•"/>
              <a:defRPr/>
            </a:pPr>
            <a:r>
              <a:rPr lang="en-US" sz="1400" dirty="0" smtClean="0">
                <a:solidFill>
                  <a:srgbClr val="000000"/>
                </a:solidFill>
                <a:cs typeface="MS PGothic"/>
              </a:rPr>
              <a:t>Agree </a:t>
            </a:r>
            <a:r>
              <a:rPr lang="en-US" sz="1400" dirty="0">
                <a:solidFill>
                  <a:srgbClr val="000000"/>
                </a:solidFill>
                <a:cs typeface="MS PGothic"/>
              </a:rPr>
              <a:t>to DSRIP </a:t>
            </a:r>
            <a:r>
              <a:rPr lang="en-US" sz="1400" dirty="0" smtClean="0">
                <a:solidFill>
                  <a:srgbClr val="000000"/>
                </a:solidFill>
                <a:cs typeface="MS PGothic"/>
              </a:rPr>
              <a:t>governance rules</a:t>
            </a:r>
            <a:endParaRPr lang="en-US" sz="1400" dirty="0">
              <a:solidFill>
                <a:srgbClr val="000000"/>
              </a:solidFill>
              <a:cs typeface="MS PGothic"/>
            </a:endParaRPr>
          </a:p>
        </p:txBody>
      </p:sp>
      <p:sp>
        <p:nvSpPr>
          <p:cNvPr id="177" name="Title 1"/>
          <p:cNvSpPr txBox="1">
            <a:spLocks/>
          </p:cNvSpPr>
          <p:nvPr/>
        </p:nvSpPr>
        <p:spPr bwMode="auto">
          <a:xfrm>
            <a:off x="4535245" y="3013975"/>
            <a:ext cx="3533732" cy="523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a:lstStyle>
          <a:p>
            <a:pPr marL="342900" indent="-342900">
              <a:buFont typeface="Arial" pitchFamily="34" charset="0"/>
              <a:buChar char="•"/>
              <a:defRPr/>
            </a:pPr>
            <a:r>
              <a:rPr lang="en-US" sz="1400" dirty="0" smtClean="0">
                <a:solidFill>
                  <a:srgbClr val="000000"/>
                </a:solidFill>
                <a:cs typeface="MS PGothic"/>
              </a:rPr>
              <a:t>Refer patients to PPS system</a:t>
            </a:r>
          </a:p>
          <a:p>
            <a:pPr marL="342900" indent="-342900">
              <a:buFont typeface="Arial" pitchFamily="34" charset="0"/>
              <a:buChar char="•"/>
              <a:defRPr/>
            </a:pPr>
            <a:r>
              <a:rPr lang="en-US" sz="1400" dirty="0" smtClean="0">
                <a:solidFill>
                  <a:srgbClr val="000000"/>
                </a:solidFill>
                <a:cs typeface="MS PGothic"/>
              </a:rPr>
              <a:t>Provide other supports</a:t>
            </a:r>
          </a:p>
        </p:txBody>
      </p:sp>
      <p:sp>
        <p:nvSpPr>
          <p:cNvPr id="188" name="Title 1"/>
          <p:cNvSpPr txBox="1">
            <a:spLocks/>
          </p:cNvSpPr>
          <p:nvPr/>
        </p:nvSpPr>
        <p:spPr bwMode="auto">
          <a:xfrm>
            <a:off x="4429412" y="3819563"/>
            <a:ext cx="4828887" cy="224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a:lstStyle>
          <a:p>
            <a:pPr marL="171450" indent="-171450">
              <a:buFont typeface="Arial" pitchFamily="34" charset="0"/>
              <a:buChar char="•"/>
              <a:defRPr/>
            </a:pPr>
            <a:r>
              <a:rPr lang="en-US" sz="1400" dirty="0" smtClean="0">
                <a:solidFill>
                  <a:srgbClr val="000000"/>
                </a:solidFill>
                <a:cs typeface="MS PGothic"/>
              </a:rPr>
              <a:t>Provide centralized services, such as: </a:t>
            </a:r>
          </a:p>
          <a:p>
            <a:pPr marL="800100" lvl="1" indent="-342900">
              <a:buFont typeface="Arial" pitchFamily="34" charset="0"/>
              <a:buChar char="•"/>
              <a:defRPr/>
            </a:pPr>
            <a:r>
              <a:rPr lang="en-US" sz="1400" dirty="0" smtClean="0">
                <a:solidFill>
                  <a:srgbClr val="000000"/>
                </a:solidFill>
                <a:cs typeface="Arial" pitchFamily="34" charset="0"/>
              </a:rPr>
              <a:t>Training and workforce development</a:t>
            </a:r>
          </a:p>
          <a:p>
            <a:pPr marL="800100" lvl="1" indent="-342900">
              <a:buFont typeface="Arial" pitchFamily="34" charset="0"/>
              <a:buChar char="•"/>
              <a:defRPr/>
            </a:pPr>
            <a:r>
              <a:rPr lang="en-US" sz="1400" dirty="0" smtClean="0">
                <a:solidFill>
                  <a:srgbClr val="000000"/>
                </a:solidFill>
                <a:cs typeface="Arial" pitchFamily="34" charset="0"/>
              </a:rPr>
              <a:t>IT</a:t>
            </a:r>
          </a:p>
          <a:p>
            <a:pPr marL="800100" lvl="1" indent="-342900">
              <a:buFont typeface="Arial" pitchFamily="34" charset="0"/>
              <a:buChar char="•"/>
              <a:defRPr/>
            </a:pPr>
            <a:r>
              <a:rPr lang="en-US" sz="1400" dirty="0" smtClean="0">
                <a:solidFill>
                  <a:srgbClr val="000000"/>
                </a:solidFill>
                <a:cs typeface="Arial" pitchFamily="34" charset="0"/>
              </a:rPr>
              <a:t>Centralized data repositories and analytics</a:t>
            </a:r>
          </a:p>
          <a:p>
            <a:pPr marL="800100" lvl="1" indent="-342900">
              <a:buFont typeface="Arial" pitchFamily="34" charset="0"/>
              <a:buChar char="•"/>
              <a:defRPr/>
            </a:pPr>
            <a:r>
              <a:rPr lang="en-US" sz="1400" dirty="0" smtClean="0">
                <a:solidFill>
                  <a:srgbClr val="000000"/>
                </a:solidFill>
                <a:cs typeface="Arial" pitchFamily="34" charset="0"/>
              </a:rPr>
              <a:t>Performance monitoring &amp; improvement support</a:t>
            </a:r>
          </a:p>
          <a:p>
            <a:pPr marL="800100" lvl="1" indent="-342900">
              <a:buFont typeface="Arial" pitchFamily="34" charset="0"/>
              <a:buChar char="•"/>
              <a:defRPr/>
            </a:pPr>
            <a:r>
              <a:rPr lang="en-US" sz="1400" dirty="0" smtClean="0">
                <a:solidFill>
                  <a:srgbClr val="000000"/>
                </a:solidFill>
                <a:cs typeface="Arial" pitchFamily="34" charset="0"/>
              </a:rPr>
              <a:t>Regional infrastructure</a:t>
            </a:r>
          </a:p>
          <a:p>
            <a:pPr marL="800100" lvl="1" indent="-342900">
              <a:buFont typeface="Arial" pitchFamily="34" charset="0"/>
              <a:buChar char="•"/>
              <a:defRPr/>
            </a:pPr>
            <a:r>
              <a:rPr lang="en-US" sz="1400" dirty="0" smtClean="0">
                <a:solidFill>
                  <a:srgbClr val="000000"/>
                </a:solidFill>
                <a:cs typeface="Arial" pitchFamily="34" charset="0"/>
              </a:rPr>
              <a:t>Care/Case management </a:t>
            </a:r>
          </a:p>
          <a:p>
            <a:pPr marL="342900" indent="-342900">
              <a:buFont typeface="Arial" pitchFamily="34" charset="0"/>
              <a:buChar char="•"/>
              <a:defRPr/>
            </a:pPr>
            <a:r>
              <a:rPr lang="en-US" sz="1400" dirty="0" smtClean="0">
                <a:solidFill>
                  <a:srgbClr val="000000"/>
                </a:solidFill>
                <a:cs typeface="Arial" pitchFamily="34" charset="0"/>
              </a:rPr>
              <a:t>Act as overall operational and fiscal agent</a:t>
            </a:r>
          </a:p>
          <a:p>
            <a:pPr marL="342900" indent="-342900">
              <a:buFont typeface="Arial" pitchFamily="34" charset="0"/>
              <a:buChar char="•"/>
              <a:defRPr/>
            </a:pPr>
            <a:r>
              <a:rPr lang="en-US" sz="1400" dirty="0" smtClean="0">
                <a:solidFill>
                  <a:srgbClr val="000000"/>
                </a:solidFill>
                <a:cs typeface="Arial" pitchFamily="34" charset="0"/>
              </a:rPr>
              <a:t>Provide governance framework for effective decision-making</a:t>
            </a:r>
          </a:p>
        </p:txBody>
      </p:sp>
      <p:grpSp>
        <p:nvGrpSpPr>
          <p:cNvPr id="3" name="Group 2"/>
          <p:cNvGrpSpPr/>
          <p:nvPr/>
        </p:nvGrpSpPr>
        <p:grpSpPr>
          <a:xfrm>
            <a:off x="304800" y="1864332"/>
            <a:ext cx="3188521" cy="3179524"/>
            <a:chOff x="152400" y="1905001"/>
            <a:chExt cx="5028244" cy="4800599"/>
          </a:xfrm>
        </p:grpSpPr>
        <p:sp>
          <p:nvSpPr>
            <p:cNvPr id="163" name="Oval 78"/>
            <p:cNvSpPr>
              <a:spLocks noChangeArrowheads="1"/>
            </p:cNvSpPr>
            <p:nvPr/>
          </p:nvSpPr>
          <p:spPr bwMode="auto">
            <a:xfrm>
              <a:off x="310502" y="2009342"/>
              <a:ext cx="4716785" cy="4543858"/>
            </a:xfrm>
            <a:prstGeom prst="ellipse">
              <a:avLst/>
            </a:prstGeom>
            <a:solidFill>
              <a:schemeClr val="bg1">
                <a:lumMod val="65000"/>
              </a:schemeClr>
            </a:solidFill>
            <a:ln w="38100">
              <a:solidFill>
                <a:schemeClr val="accent3">
                  <a:lumMod val="65000"/>
                </a:schemeClr>
              </a:solidFill>
              <a:round/>
              <a:headEnd/>
              <a:tailEnd/>
            </a:ln>
            <a:effectLst/>
          </p:spPr>
          <p:txBody>
            <a:bodyPr wrap="none" anchor="ctr"/>
            <a:lstStyle/>
            <a:p>
              <a:endParaRPr lang="en-US" dirty="0">
                <a:solidFill>
                  <a:srgbClr val="000000"/>
                </a:solidFill>
              </a:endParaRPr>
            </a:p>
          </p:txBody>
        </p:sp>
        <p:sp>
          <p:nvSpPr>
            <p:cNvPr id="160" name="Oval 78"/>
            <p:cNvSpPr>
              <a:spLocks noChangeArrowheads="1"/>
            </p:cNvSpPr>
            <p:nvPr/>
          </p:nvSpPr>
          <p:spPr bwMode="auto">
            <a:xfrm>
              <a:off x="636031" y="2289048"/>
              <a:ext cx="4082683" cy="4043934"/>
            </a:xfrm>
            <a:prstGeom prst="ellipse">
              <a:avLst/>
            </a:prstGeom>
            <a:solidFill>
              <a:schemeClr val="tx2">
                <a:lumMod val="40000"/>
                <a:lumOff val="60000"/>
              </a:schemeClr>
            </a:solidFill>
            <a:ln w="38100">
              <a:solidFill>
                <a:schemeClr val="accent3">
                  <a:lumMod val="65000"/>
                </a:schemeClr>
              </a:solidFill>
              <a:round/>
              <a:headEnd/>
              <a:tailEnd/>
            </a:ln>
            <a:effectLst/>
          </p:spPr>
          <p:txBody>
            <a:bodyPr wrap="none" anchor="ctr"/>
            <a:lstStyle/>
            <a:p>
              <a:endParaRPr lang="en-US" dirty="0">
                <a:solidFill>
                  <a:srgbClr val="000000"/>
                </a:solidFill>
              </a:endParaRPr>
            </a:p>
          </p:txBody>
        </p:sp>
        <p:sp>
          <p:nvSpPr>
            <p:cNvPr id="95" name="Oval 29"/>
            <p:cNvSpPr>
              <a:spLocks noChangeAspect="1" noChangeArrowheads="1"/>
            </p:cNvSpPr>
            <p:nvPr/>
          </p:nvSpPr>
          <p:spPr bwMode="auto">
            <a:xfrm>
              <a:off x="2106616" y="5781324"/>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pic>
          <p:nvPicPr>
            <p:cNvPr id="96" name="Picture 4" descr="people icon"/>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161147" y="5838808"/>
              <a:ext cx="296924" cy="313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Oval 29"/>
            <p:cNvSpPr>
              <a:spLocks noChangeAspect="1" noChangeArrowheads="1"/>
            </p:cNvSpPr>
            <p:nvPr/>
          </p:nvSpPr>
          <p:spPr bwMode="auto">
            <a:xfrm>
              <a:off x="3969766" y="4786612"/>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pic>
          <p:nvPicPr>
            <p:cNvPr id="99" name="Picture 4" descr="house icon"/>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017327" y="4823527"/>
              <a:ext cx="312795" cy="330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 name="Oval 29"/>
            <p:cNvSpPr>
              <a:spLocks noChangeAspect="1" noChangeArrowheads="1"/>
            </p:cNvSpPr>
            <p:nvPr/>
          </p:nvSpPr>
          <p:spPr bwMode="auto">
            <a:xfrm>
              <a:off x="961556" y="3737247"/>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sp>
          <p:nvSpPr>
            <p:cNvPr id="102" name="Oval 29"/>
            <p:cNvSpPr>
              <a:spLocks noChangeAspect="1" noChangeArrowheads="1"/>
            </p:cNvSpPr>
            <p:nvPr/>
          </p:nvSpPr>
          <p:spPr bwMode="auto">
            <a:xfrm>
              <a:off x="1493851" y="2806183"/>
              <a:ext cx="405986" cy="428386"/>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sp>
          <p:nvSpPr>
            <p:cNvPr id="108" name="Oval 29"/>
            <p:cNvSpPr>
              <a:spLocks noChangeAspect="1" noChangeArrowheads="1"/>
            </p:cNvSpPr>
            <p:nvPr/>
          </p:nvSpPr>
          <p:spPr bwMode="auto">
            <a:xfrm>
              <a:off x="1066334" y="5022409"/>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sp>
          <p:nvSpPr>
            <p:cNvPr id="110" name="Oval 29"/>
            <p:cNvSpPr>
              <a:spLocks noChangeAspect="1" noChangeArrowheads="1"/>
            </p:cNvSpPr>
            <p:nvPr/>
          </p:nvSpPr>
          <p:spPr bwMode="auto">
            <a:xfrm>
              <a:off x="2559569" y="2431343"/>
              <a:ext cx="405986" cy="428386"/>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sp>
          <p:nvSpPr>
            <p:cNvPr id="112" name="Oval 29"/>
            <p:cNvSpPr>
              <a:spLocks noChangeAspect="1" noChangeArrowheads="1"/>
            </p:cNvSpPr>
            <p:nvPr/>
          </p:nvSpPr>
          <p:spPr bwMode="auto">
            <a:xfrm>
              <a:off x="3317126" y="5629311"/>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pic>
          <p:nvPicPr>
            <p:cNvPr id="116" name="Picture 6" descr="Body Brain icon"/>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12304" y="3813375"/>
              <a:ext cx="251754" cy="265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10" descr="Hospital icon"/>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45937" y="2871657"/>
              <a:ext cx="301815" cy="318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Picture 2" descr="Wheelchair icon"/>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168550" y="5075362"/>
              <a:ext cx="267582" cy="282348"/>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16" descr="Drugstore icon"/>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612952" y="2463489"/>
              <a:ext cx="299221" cy="315730"/>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2" descr="C:\Users\NIpakchi\Desktop\icons\school-icon.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352644" y="5653390"/>
              <a:ext cx="314436" cy="3317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539890" y="3236551"/>
              <a:ext cx="2416518" cy="2492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6" name="Oval 78"/>
            <p:cNvSpPr>
              <a:spLocks noChangeArrowheads="1"/>
            </p:cNvSpPr>
            <p:nvPr/>
          </p:nvSpPr>
          <p:spPr bwMode="auto">
            <a:xfrm>
              <a:off x="1509907" y="3133269"/>
              <a:ext cx="2381394" cy="2478173"/>
            </a:xfrm>
            <a:prstGeom prst="ellipse">
              <a:avLst/>
            </a:prstGeom>
            <a:noFill/>
            <a:ln w="76200">
              <a:solidFill>
                <a:srgbClr val="8EB4D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14" name="Oval 29"/>
            <p:cNvSpPr>
              <a:spLocks noChangeAspect="1" noChangeArrowheads="1"/>
            </p:cNvSpPr>
            <p:nvPr/>
          </p:nvSpPr>
          <p:spPr bwMode="auto">
            <a:xfrm>
              <a:off x="4071263" y="3840694"/>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pic>
          <p:nvPicPr>
            <p:cNvPr id="121" name="Picture 20" descr="Doctor icon"/>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162733" y="3906069"/>
              <a:ext cx="282070" cy="297635"/>
            </a:xfrm>
            <a:prstGeom prst="rect">
              <a:avLst/>
            </a:prstGeom>
            <a:noFill/>
            <a:extLst>
              <a:ext uri="{909E8E84-426E-40DD-AFC4-6F175D3DCCD1}">
                <a14:hiddenFill xmlns:a14="http://schemas.microsoft.com/office/drawing/2010/main" xmlns="">
                  <a:solidFill>
                    <a:srgbClr val="FFFFFF"/>
                  </a:solidFill>
                </a14:hiddenFill>
              </a:ext>
            </a:extLst>
          </p:spPr>
        </p:pic>
        <p:sp>
          <p:nvSpPr>
            <p:cNvPr id="104" name="Oval 29"/>
            <p:cNvSpPr>
              <a:spLocks noChangeAspect="1" noChangeArrowheads="1"/>
            </p:cNvSpPr>
            <p:nvPr/>
          </p:nvSpPr>
          <p:spPr bwMode="auto">
            <a:xfrm>
              <a:off x="3574538" y="2859730"/>
              <a:ext cx="405987" cy="428387"/>
            </a:xfrm>
            <a:prstGeom prst="ellipse">
              <a:avLst/>
            </a:prstGeom>
            <a:solidFill>
              <a:srgbClr val="336699"/>
            </a:solidFill>
            <a:ln w="63500">
              <a:solidFill>
                <a:srgbClr val="336699"/>
              </a:solidFill>
              <a:round/>
              <a:headEnd/>
              <a:tailEnd/>
            </a:ln>
            <a:effectLst/>
          </p:spPr>
          <p:txBody>
            <a:bodyPr wrap="none" anchor="ctr"/>
            <a:lstStyle/>
            <a:p>
              <a:endParaRPr lang="en-US" dirty="0">
                <a:solidFill>
                  <a:srgbClr val="000000"/>
                </a:solidFill>
              </a:endParaRPr>
            </a:p>
          </p:txBody>
        </p:sp>
        <p:pic>
          <p:nvPicPr>
            <p:cNvPr id="105" name="Picture 4" descr="people icon"/>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629069" y="2917214"/>
              <a:ext cx="296924" cy="313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patient 2 icon"/>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286000" y="3886200"/>
              <a:ext cx="914399"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le 3"/>
            <p:cNvSpPr/>
            <p:nvPr/>
          </p:nvSpPr>
          <p:spPr bwMode="auto">
            <a:xfrm>
              <a:off x="152400" y="1905001"/>
              <a:ext cx="5028244" cy="4800599"/>
            </a:xfrm>
            <a:prstGeom prst="roundRect">
              <a:avLst/>
            </a:prstGeom>
            <a:noFill/>
            <a:ln w="50800" cap="flat" cmpd="sng" algn="ctr">
              <a:solidFill>
                <a:srgbClr val="336699"/>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endParaRPr lang="en-US" sz="1100" b="1" dirty="0">
                <a:solidFill>
                  <a:srgbClr val="000000"/>
                </a:solidFill>
                <a:latin typeface="Calibri" charset="0"/>
              </a:endParaRPr>
            </a:p>
          </p:txBody>
        </p:sp>
      </p:grpSp>
      <p:sp>
        <p:nvSpPr>
          <p:cNvPr id="168" name="Line 72"/>
          <p:cNvSpPr>
            <a:spLocks noChangeShapeType="1"/>
          </p:cNvSpPr>
          <p:nvPr/>
        </p:nvSpPr>
        <p:spPr bwMode="auto">
          <a:xfrm flipV="1">
            <a:off x="2311622" y="1278810"/>
            <a:ext cx="2117789" cy="1077834"/>
          </a:xfrm>
          <a:prstGeom prst="line">
            <a:avLst/>
          </a:prstGeom>
          <a:noFill/>
          <a:ln w="38100">
            <a:solidFill>
              <a:schemeClr val="accent2"/>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n>
                <a:solidFill>
                  <a:srgbClr val="C00000"/>
                </a:solidFill>
              </a:ln>
              <a:solidFill>
                <a:srgbClr val="000000"/>
              </a:solidFill>
            </a:endParaRPr>
          </a:p>
        </p:txBody>
      </p:sp>
      <p:sp>
        <p:nvSpPr>
          <p:cNvPr id="166" name="Line 72"/>
          <p:cNvSpPr>
            <a:spLocks noChangeShapeType="1"/>
          </p:cNvSpPr>
          <p:nvPr/>
        </p:nvSpPr>
        <p:spPr bwMode="auto">
          <a:xfrm>
            <a:off x="3200400" y="2941948"/>
            <a:ext cx="1162393" cy="16286"/>
          </a:xfrm>
          <a:prstGeom prst="line">
            <a:avLst/>
          </a:prstGeom>
          <a:noFill/>
          <a:ln w="38100">
            <a:solidFill>
              <a:schemeClr val="accent2"/>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n>
                <a:solidFill>
                  <a:srgbClr val="C00000"/>
                </a:solidFill>
              </a:ln>
              <a:solidFill>
                <a:srgbClr val="000000"/>
              </a:solidFill>
            </a:endParaRPr>
          </a:p>
        </p:txBody>
      </p:sp>
      <p:sp>
        <p:nvSpPr>
          <p:cNvPr id="52" name="Title 1"/>
          <p:cNvSpPr txBox="1">
            <a:spLocks/>
          </p:cNvSpPr>
          <p:nvPr/>
        </p:nvSpPr>
        <p:spPr bwMode="auto">
          <a:xfrm>
            <a:off x="4459044" y="3635770"/>
            <a:ext cx="2586131" cy="32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a:lstStyle>
          <a:p>
            <a:pPr>
              <a:defRPr/>
            </a:pPr>
            <a:r>
              <a:rPr lang="en-US" sz="1500" dirty="0" smtClean="0">
                <a:solidFill>
                  <a:srgbClr val="336699"/>
                </a:solidFill>
                <a:cs typeface="MS PGothic"/>
              </a:rPr>
              <a:t>BPHC/SBH</a:t>
            </a:r>
          </a:p>
        </p:txBody>
      </p:sp>
    </p:spTree>
    <p:extLst>
      <p:ext uri="{BB962C8B-B14F-4D97-AF65-F5344CB8AC3E}">
        <p14:creationId xmlns:p14="http://schemas.microsoft.com/office/powerpoint/2010/main" xmlns="" val="1439108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0" y="58674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Update: Primary Care and </a:t>
            </a:r>
            <a:r>
              <a:rPr lang="en-US" dirty="0">
                <a:cs typeface="MS PGothic"/>
              </a:rPr>
              <a:t>Behavioral Health </a:t>
            </a:r>
            <a:r>
              <a:rPr lang="en-US" dirty="0" smtClean="0">
                <a:cs typeface="MS PGothic"/>
              </a:rPr>
              <a:t>Integration Workgroup</a:t>
            </a:r>
            <a:endParaRPr lang="en-US" b="0" dirty="0">
              <a:cs typeface="MS PGothic"/>
            </a:endParaRPr>
          </a:p>
        </p:txBody>
      </p:sp>
      <p:sp>
        <p:nvSpPr>
          <p:cNvPr id="6" name="Rounded Rectangle 5"/>
          <p:cNvSpPr/>
          <p:nvPr/>
        </p:nvSpPr>
        <p:spPr>
          <a:xfrm>
            <a:off x="381000" y="2438400"/>
            <a:ext cx="8458200" cy="4419600"/>
          </a:xfrm>
          <a:prstGeom prst="roundRect">
            <a:avLst/>
          </a:prstGeom>
          <a:ln>
            <a:solidFill>
              <a:schemeClr val="bg1">
                <a:lumMod val="75000"/>
              </a:schemeClr>
            </a:solidFill>
          </a:ln>
        </p:spPr>
        <p:txBody>
          <a:bodyPr wrap="square">
            <a:noAutofit/>
          </a:bodyPr>
          <a:lstStyle/>
          <a:p>
            <a:pPr algn="ctr" defTabSz="914400">
              <a:spcBef>
                <a:spcPct val="20000"/>
              </a:spcBef>
              <a:defRPr/>
            </a:pPr>
            <a:endParaRPr lang="en-US" sz="2000" b="1" dirty="0">
              <a:solidFill>
                <a:srgbClr val="000000"/>
              </a:solidFill>
              <a:latin typeface="Calibri"/>
              <a:cs typeface="Arial" pitchFamily="34" charset="0"/>
            </a:endParaRPr>
          </a:p>
        </p:txBody>
      </p:sp>
      <p:sp>
        <p:nvSpPr>
          <p:cNvPr id="10" name="Rounded Rectangle 9"/>
          <p:cNvSpPr/>
          <p:nvPr/>
        </p:nvSpPr>
        <p:spPr>
          <a:xfrm>
            <a:off x="1828800" y="1143000"/>
            <a:ext cx="6629400" cy="990600"/>
          </a:xfrm>
          <a:prstGeom prst="roundRect">
            <a:avLst/>
          </a:prstGeom>
          <a:ln>
            <a:solidFill>
              <a:schemeClr val="bg1">
                <a:lumMod val="75000"/>
              </a:schemeClr>
            </a:solidFill>
          </a:ln>
        </p:spPr>
        <p:txBody>
          <a:bodyPr wrap="square">
            <a:noAutofit/>
          </a:bodyPr>
          <a:lstStyle/>
          <a:p>
            <a:pPr algn="ctr" defTabSz="914400">
              <a:spcBef>
                <a:spcPct val="20000"/>
              </a:spcBef>
              <a:defRPr/>
            </a:pPr>
            <a:r>
              <a:rPr lang="en-US" sz="2000" b="1" dirty="0">
                <a:solidFill>
                  <a:srgbClr val="000000"/>
                </a:solidFill>
                <a:latin typeface="Calibri"/>
                <a:cs typeface="Arial" pitchFamily="34" charset="0"/>
              </a:rPr>
              <a:t>At a Glance</a:t>
            </a:r>
          </a:p>
          <a:p>
            <a:pPr algn="ctr" defTabSz="914400">
              <a:spcBef>
                <a:spcPct val="20000"/>
              </a:spcBef>
              <a:defRPr/>
            </a:pPr>
            <a:endParaRPr lang="en-US" sz="700" dirty="0">
              <a:solidFill>
                <a:srgbClr val="336699"/>
              </a:solidFill>
              <a:latin typeface="Calibri"/>
              <a:cs typeface="Arial" pitchFamily="34" charset="0"/>
            </a:endParaRPr>
          </a:p>
          <a:p>
            <a:pPr marL="342900" indent="-342900" defTabSz="914400">
              <a:spcBef>
                <a:spcPct val="20000"/>
              </a:spcBef>
              <a:buFont typeface="Arial" panose="020B0604020202020204" pitchFamily="34" charset="0"/>
              <a:buChar char="•"/>
              <a:defRPr/>
            </a:pPr>
            <a:r>
              <a:rPr lang="en-US" sz="1400" b="1" dirty="0">
                <a:solidFill>
                  <a:srgbClr val="000000"/>
                </a:solidFill>
                <a:latin typeface="Calibri"/>
                <a:cs typeface="Arial" pitchFamily="34" charset="0"/>
              </a:rPr>
              <a:t>Meetings: </a:t>
            </a:r>
            <a:r>
              <a:rPr lang="en-US" sz="1400" dirty="0">
                <a:solidFill>
                  <a:srgbClr val="000000"/>
                </a:solidFill>
                <a:latin typeface="Calibri"/>
                <a:cs typeface="Arial" pitchFamily="34" charset="0"/>
              </a:rPr>
              <a:t>Held </a:t>
            </a:r>
            <a:r>
              <a:rPr lang="en-US" sz="1400" dirty="0" smtClean="0">
                <a:solidFill>
                  <a:srgbClr val="000000"/>
                </a:solidFill>
                <a:latin typeface="Calibri"/>
                <a:cs typeface="Arial" pitchFamily="34" charset="0"/>
              </a:rPr>
              <a:t>four Work </a:t>
            </a:r>
            <a:r>
              <a:rPr lang="en-US" sz="1400" dirty="0">
                <a:solidFill>
                  <a:srgbClr val="000000"/>
                </a:solidFill>
                <a:latin typeface="Calibri"/>
                <a:cs typeface="Arial" pitchFamily="34" charset="0"/>
              </a:rPr>
              <a:t>Group meetings on </a:t>
            </a:r>
            <a:r>
              <a:rPr lang="en-US" sz="1400" dirty="0" smtClean="0">
                <a:solidFill>
                  <a:srgbClr val="000000"/>
                </a:solidFill>
                <a:latin typeface="Calibri"/>
                <a:cs typeface="Arial" pitchFamily="34" charset="0"/>
              </a:rPr>
              <a:t>7/30, 8/14</a:t>
            </a:r>
            <a:r>
              <a:rPr lang="en-US" sz="1400" dirty="0">
                <a:solidFill>
                  <a:srgbClr val="000000"/>
                </a:solidFill>
                <a:latin typeface="Calibri"/>
                <a:cs typeface="Arial" pitchFamily="34" charset="0"/>
              </a:rPr>
              <a:t>, 8/27, 9/8</a:t>
            </a:r>
          </a:p>
        </p:txBody>
      </p:sp>
      <p:sp>
        <p:nvSpPr>
          <p:cNvPr id="11" name="Rounded Rectangle 10"/>
          <p:cNvSpPr/>
          <p:nvPr/>
        </p:nvSpPr>
        <p:spPr bwMode="auto">
          <a:xfrm>
            <a:off x="423275" y="1143000"/>
            <a:ext cx="1176925" cy="990600"/>
          </a:xfrm>
          <a:prstGeom prst="roundRect">
            <a:avLst/>
          </a:prstGeom>
          <a:solidFill>
            <a:schemeClr val="bg1">
              <a:lumMod val="75000"/>
            </a:schemeClr>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pic>
        <p:nvPicPr>
          <p:cNvPr id="12" name="Picture 2" descr="Healthcare Brain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876" y="1243409"/>
            <a:ext cx="496271" cy="47206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stethoscope icon"/>
          <p:cNvPicPr>
            <a:picLocks noChangeAspect="1" noChangeArrowheads="1"/>
          </p:cNvPicPr>
          <p:nvPr/>
        </p:nvPicPr>
        <p:blipFill>
          <a:blip r:embed="rId4" cstate="print">
            <a:biLevel thresh="75000"/>
            <a:extLst>
              <a:ext uri="{28A0092B-C50C-407E-A947-70E740481C1C}">
                <a14:useLocalDpi xmlns:a14="http://schemas.microsoft.com/office/drawing/2010/main" xmlns="" val="0"/>
              </a:ext>
            </a:extLst>
          </a:blip>
          <a:srcRect/>
          <a:stretch>
            <a:fillRect/>
          </a:stretch>
        </p:blipFill>
        <p:spPr bwMode="auto">
          <a:xfrm>
            <a:off x="905875" y="1478532"/>
            <a:ext cx="630017" cy="5992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bwMode="auto">
          <a:xfrm>
            <a:off x="2256971" y="3753757"/>
            <a:ext cx="0" cy="266700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cxnSp>
        <p:nvCxnSpPr>
          <p:cNvPr id="17" name="Straight Connector 16"/>
          <p:cNvCxnSpPr/>
          <p:nvPr/>
        </p:nvCxnSpPr>
        <p:spPr bwMode="auto">
          <a:xfrm>
            <a:off x="4419600" y="3753757"/>
            <a:ext cx="0" cy="272324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cxnSp>
        <p:nvCxnSpPr>
          <p:cNvPr id="18" name="Straight Connector 17"/>
          <p:cNvCxnSpPr/>
          <p:nvPr/>
        </p:nvCxnSpPr>
        <p:spPr bwMode="auto">
          <a:xfrm>
            <a:off x="6553200" y="3753757"/>
            <a:ext cx="0" cy="272324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sp>
        <p:nvSpPr>
          <p:cNvPr id="19" name="Rectangle 18"/>
          <p:cNvSpPr/>
          <p:nvPr/>
        </p:nvSpPr>
        <p:spPr>
          <a:xfrm>
            <a:off x="1981200" y="3525157"/>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IMPACT / Collaborative Care Model </a:t>
            </a:r>
          </a:p>
        </p:txBody>
      </p:sp>
      <p:sp>
        <p:nvSpPr>
          <p:cNvPr id="20" name="Rectangle 19"/>
          <p:cNvSpPr/>
          <p:nvPr/>
        </p:nvSpPr>
        <p:spPr>
          <a:xfrm>
            <a:off x="4114800" y="3601357"/>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Co-location of Primary Care Providers into Article 31/32 Sites</a:t>
            </a:r>
          </a:p>
        </p:txBody>
      </p:sp>
      <p:sp>
        <p:nvSpPr>
          <p:cNvPr id="25" name="Rectangle 24"/>
          <p:cNvSpPr/>
          <p:nvPr/>
        </p:nvSpPr>
        <p:spPr>
          <a:xfrm>
            <a:off x="6324600" y="3601357"/>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Co-location of Behavioral Health Providers into Article 28 Sites</a:t>
            </a:r>
          </a:p>
        </p:txBody>
      </p:sp>
      <p:sp>
        <p:nvSpPr>
          <p:cNvPr id="26" name="Rectangle 25"/>
          <p:cNvSpPr/>
          <p:nvPr/>
        </p:nvSpPr>
        <p:spPr>
          <a:xfrm>
            <a:off x="381000" y="3496128"/>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PCMH</a:t>
            </a:r>
          </a:p>
        </p:txBody>
      </p:sp>
      <p:sp>
        <p:nvSpPr>
          <p:cNvPr id="27" name="Freeform 26"/>
          <p:cNvSpPr/>
          <p:nvPr/>
        </p:nvSpPr>
        <p:spPr>
          <a:xfrm>
            <a:off x="466819" y="4591957"/>
            <a:ext cx="1666781" cy="403132"/>
          </a:xfrm>
          <a:custGeom>
            <a:avLst/>
            <a:gdLst>
              <a:gd name="connsiteX0" fmla="*/ 0 w 7696199"/>
              <a:gd name="connsiteY0" fmla="*/ 0 h 403132"/>
              <a:gd name="connsiteX1" fmla="*/ 7696199 w 7696199"/>
              <a:gd name="connsiteY1" fmla="*/ 0 h 403132"/>
              <a:gd name="connsiteX2" fmla="*/ 7696199 w 7696199"/>
              <a:gd name="connsiteY2" fmla="*/ 403132 h 403132"/>
              <a:gd name="connsiteX3" fmla="*/ 0 w 7696199"/>
              <a:gd name="connsiteY3" fmla="*/ 403132 h 403132"/>
              <a:gd name="connsiteX4" fmla="*/ 0 w 7696199"/>
              <a:gd name="connsiteY4" fmla="*/ 0 h 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403132">
                <a:moveTo>
                  <a:pt x="0" y="0"/>
                </a:moveTo>
                <a:lnTo>
                  <a:pt x="7696199" y="0"/>
                </a:lnTo>
                <a:lnTo>
                  <a:pt x="7696199" y="403132"/>
                </a:lnTo>
                <a:lnTo>
                  <a:pt x="0" y="403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latin typeface="Calibri"/>
              </a:rPr>
              <a:t>Achieving 2014 </a:t>
            </a:r>
            <a:r>
              <a:rPr lang="en-US" sz="1300" dirty="0" err="1">
                <a:solidFill>
                  <a:srgbClr val="000000"/>
                </a:solidFill>
                <a:latin typeface="Calibri"/>
              </a:rPr>
              <a:t>NCQA</a:t>
            </a:r>
            <a:r>
              <a:rPr lang="en-US" sz="1300" dirty="0">
                <a:solidFill>
                  <a:srgbClr val="000000"/>
                </a:solidFill>
                <a:latin typeface="Calibri"/>
              </a:rPr>
              <a:t> Level 3 patient-centered medical homes (</a:t>
            </a:r>
            <a:r>
              <a:rPr lang="en-US" sz="1300" dirty="0" err="1">
                <a:solidFill>
                  <a:srgbClr val="000000"/>
                </a:solidFill>
                <a:latin typeface="Calibri"/>
              </a:rPr>
              <a:t>PCMHs</a:t>
            </a:r>
            <a:r>
              <a:rPr lang="en-US" sz="1300" dirty="0">
                <a:solidFill>
                  <a:srgbClr val="000000"/>
                </a:solidFill>
                <a:latin typeface="Calibri"/>
              </a:rPr>
              <a:t>)  across BPHC primary care sites by December </a:t>
            </a:r>
            <a:r>
              <a:rPr lang="en-US" sz="1300" dirty="0" smtClean="0">
                <a:solidFill>
                  <a:srgbClr val="000000"/>
                </a:solidFill>
                <a:latin typeface="Calibri"/>
              </a:rPr>
              <a:t>2016</a:t>
            </a:r>
            <a:endParaRPr lang="en-US" sz="1300" dirty="0">
              <a:solidFill>
                <a:srgbClr val="000000"/>
              </a:solidFill>
              <a:latin typeface="Calibri"/>
            </a:endParaRPr>
          </a:p>
        </p:txBody>
      </p:sp>
      <p:sp>
        <p:nvSpPr>
          <p:cNvPr id="28" name="Freeform 27"/>
          <p:cNvSpPr/>
          <p:nvPr/>
        </p:nvSpPr>
        <p:spPr>
          <a:xfrm>
            <a:off x="2209799" y="4572000"/>
            <a:ext cx="2127861"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latin typeface="Calibri"/>
              </a:rPr>
              <a:t>Utilizing the </a:t>
            </a:r>
            <a:r>
              <a:rPr lang="en-US" sz="1300" dirty="0">
                <a:solidFill>
                  <a:srgbClr val="000000"/>
                </a:solidFill>
                <a:latin typeface="Calibri"/>
              </a:rPr>
              <a:t>IMPACT/</a:t>
            </a:r>
            <a:r>
              <a:rPr lang="en-US" sz="1300" dirty="0" err="1">
                <a:solidFill>
                  <a:srgbClr val="000000"/>
                </a:solidFill>
                <a:latin typeface="Calibri"/>
              </a:rPr>
              <a:t>CCM</a:t>
            </a:r>
            <a:r>
              <a:rPr lang="en-US" sz="1300" dirty="0">
                <a:solidFill>
                  <a:srgbClr val="000000"/>
                </a:solidFill>
                <a:latin typeface="Calibri"/>
              </a:rPr>
              <a:t> for a subset of patients with mild/moderate depression. Work group members see potential to phase in treatment of anxiety, substance use and other disorders over time as providers gain </a:t>
            </a:r>
            <a:r>
              <a:rPr lang="en-US" sz="1300" dirty="0" smtClean="0">
                <a:solidFill>
                  <a:srgbClr val="000000"/>
                </a:solidFill>
                <a:latin typeface="Calibri"/>
              </a:rPr>
              <a:t>experience</a:t>
            </a:r>
            <a:endParaRPr lang="en-US" sz="1300" dirty="0">
              <a:solidFill>
                <a:srgbClr val="000000"/>
              </a:solidFill>
              <a:latin typeface="Calibri"/>
            </a:endParaRPr>
          </a:p>
        </p:txBody>
      </p:sp>
      <p:sp>
        <p:nvSpPr>
          <p:cNvPr id="29" name="Freeform 28"/>
          <p:cNvSpPr/>
          <p:nvPr/>
        </p:nvSpPr>
        <p:spPr>
          <a:xfrm>
            <a:off x="4457700" y="4572000"/>
            <a:ext cx="1943100"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latin typeface="Calibri"/>
              </a:rPr>
              <a:t>Pursuing physical </a:t>
            </a:r>
            <a:r>
              <a:rPr lang="en-US" sz="1300" dirty="0">
                <a:solidFill>
                  <a:srgbClr val="000000"/>
                </a:solidFill>
                <a:latin typeface="Calibri"/>
              </a:rPr>
              <a:t>co-location of services where logistically feasible and financially </a:t>
            </a:r>
            <a:r>
              <a:rPr lang="en-US" sz="1300" dirty="0" smtClean="0">
                <a:solidFill>
                  <a:srgbClr val="000000"/>
                </a:solidFill>
                <a:latin typeface="Calibri"/>
              </a:rPr>
              <a:t>sustainable</a:t>
            </a:r>
          </a:p>
          <a:p>
            <a:pPr marL="0" lvl="1" defTabSz="577850">
              <a:lnSpc>
                <a:spcPct val="90000"/>
              </a:lnSpc>
              <a:spcBef>
                <a:spcPct val="0"/>
              </a:spcBef>
              <a:spcAft>
                <a:spcPct val="20000"/>
              </a:spcAft>
            </a:pPr>
            <a:endParaRPr lang="en-US" sz="1300" dirty="0">
              <a:solidFill>
                <a:srgbClr val="000000"/>
              </a:solidFill>
              <a:latin typeface="Calibri"/>
            </a:endParaRPr>
          </a:p>
          <a:p>
            <a:pPr marL="0" lvl="1" defTabSz="577850">
              <a:lnSpc>
                <a:spcPct val="90000"/>
              </a:lnSpc>
              <a:spcBef>
                <a:spcPct val="0"/>
              </a:spcBef>
              <a:spcAft>
                <a:spcPct val="20000"/>
              </a:spcAft>
            </a:pPr>
            <a:r>
              <a:rPr lang="en-US" sz="1300" dirty="0" smtClean="0">
                <a:solidFill>
                  <a:srgbClr val="000000"/>
                </a:solidFill>
                <a:latin typeface="Calibri"/>
              </a:rPr>
              <a:t>Instituting medical monitoring at locations where co-location is not feasible</a:t>
            </a:r>
            <a:endParaRPr lang="en-US" sz="1300" dirty="0">
              <a:solidFill>
                <a:srgbClr val="000000"/>
              </a:solidFill>
              <a:latin typeface="Calibri"/>
            </a:endParaRPr>
          </a:p>
        </p:txBody>
      </p:sp>
      <p:sp>
        <p:nvSpPr>
          <p:cNvPr id="30" name="Freeform 29"/>
          <p:cNvSpPr/>
          <p:nvPr/>
        </p:nvSpPr>
        <p:spPr>
          <a:xfrm>
            <a:off x="6553200" y="4572000"/>
            <a:ext cx="2127861"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latin typeface="Calibri"/>
              </a:rPr>
              <a:t>Pursuing physical </a:t>
            </a:r>
            <a:r>
              <a:rPr lang="en-US" sz="1300" dirty="0">
                <a:solidFill>
                  <a:srgbClr val="000000"/>
                </a:solidFill>
                <a:latin typeface="Calibri"/>
              </a:rPr>
              <a:t>co-location of services where logistically feasible and financially </a:t>
            </a:r>
            <a:r>
              <a:rPr lang="en-US" sz="1300" dirty="0" smtClean="0">
                <a:solidFill>
                  <a:srgbClr val="000000"/>
                </a:solidFill>
                <a:latin typeface="Calibri"/>
              </a:rPr>
              <a:t>sustainable</a:t>
            </a:r>
            <a:endParaRPr lang="en-US" sz="1300" dirty="0">
              <a:solidFill>
                <a:srgbClr val="000000"/>
              </a:solidFill>
              <a:latin typeface="Calibri"/>
            </a:endParaRPr>
          </a:p>
          <a:p>
            <a:pPr marL="0" lvl="1" defTabSz="577850">
              <a:lnSpc>
                <a:spcPct val="90000"/>
              </a:lnSpc>
              <a:spcBef>
                <a:spcPct val="0"/>
              </a:spcBef>
              <a:spcAft>
                <a:spcPct val="20000"/>
              </a:spcAft>
            </a:pPr>
            <a:endParaRPr lang="en-US" sz="1300" dirty="0">
              <a:solidFill>
                <a:srgbClr val="000000"/>
              </a:solidFill>
              <a:latin typeface="Calibri"/>
            </a:endParaRPr>
          </a:p>
          <a:p>
            <a:pPr marL="0" lvl="1" defTabSz="577850">
              <a:lnSpc>
                <a:spcPct val="90000"/>
              </a:lnSpc>
              <a:spcBef>
                <a:spcPct val="0"/>
              </a:spcBef>
              <a:spcAft>
                <a:spcPct val="20000"/>
              </a:spcAft>
            </a:pPr>
            <a:r>
              <a:rPr lang="en-US" sz="1300" dirty="0">
                <a:solidFill>
                  <a:srgbClr val="000000"/>
                </a:solidFill>
                <a:latin typeface="Calibri"/>
              </a:rPr>
              <a:t>These sites </a:t>
            </a:r>
            <a:r>
              <a:rPr lang="en-US" sz="1300" dirty="0" smtClean="0">
                <a:solidFill>
                  <a:srgbClr val="000000"/>
                </a:solidFill>
                <a:latin typeface="Calibri"/>
              </a:rPr>
              <a:t>would also </a:t>
            </a:r>
            <a:r>
              <a:rPr lang="en-US" sz="1300" dirty="0">
                <a:solidFill>
                  <a:srgbClr val="000000"/>
                </a:solidFill>
                <a:latin typeface="Calibri"/>
              </a:rPr>
              <a:t>adopt the Collaborative Care  </a:t>
            </a:r>
            <a:r>
              <a:rPr lang="en-US" sz="1300" dirty="0" smtClean="0">
                <a:solidFill>
                  <a:srgbClr val="000000"/>
                </a:solidFill>
                <a:latin typeface="Calibri"/>
              </a:rPr>
              <a:t>model</a:t>
            </a:r>
            <a:endParaRPr lang="en-US" sz="1300" dirty="0">
              <a:solidFill>
                <a:srgbClr val="000000"/>
              </a:solidFill>
              <a:latin typeface="Calibri"/>
            </a:endParaRPr>
          </a:p>
        </p:txBody>
      </p:sp>
      <p:sp>
        <p:nvSpPr>
          <p:cNvPr id="3" name="TextBox 2"/>
          <p:cNvSpPr txBox="1"/>
          <p:nvPr/>
        </p:nvSpPr>
        <p:spPr>
          <a:xfrm>
            <a:off x="533400" y="3090446"/>
            <a:ext cx="7399925"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000000"/>
                </a:solidFill>
                <a:latin typeface="Calibri" pitchFamily="34" charset="0"/>
                <a:cs typeface="Arial" pitchFamily="34" charset="0"/>
              </a:rPr>
              <a:t>The Primary Care and Behavioral Health Work Group recommends...</a:t>
            </a:r>
            <a:endParaRPr lang="en-US" sz="1600" dirty="0">
              <a:solidFill>
                <a:srgbClr val="000000"/>
              </a:solidFill>
              <a:latin typeface="Calibri" pitchFamily="34" charset="0"/>
              <a:cs typeface="Arial" pitchFamily="34" charset="0"/>
            </a:endParaRPr>
          </a:p>
        </p:txBody>
      </p:sp>
      <p:sp>
        <p:nvSpPr>
          <p:cNvPr id="9" name="Rectangle 8"/>
          <p:cNvSpPr/>
          <p:nvPr/>
        </p:nvSpPr>
        <p:spPr>
          <a:xfrm>
            <a:off x="2373833" y="2514600"/>
            <a:ext cx="4396333" cy="400110"/>
          </a:xfrm>
          <a:prstGeom prst="rect">
            <a:avLst/>
          </a:prstGeom>
        </p:spPr>
        <p:txBody>
          <a:bodyPr wrap="none">
            <a:spAutoFit/>
          </a:bodyPr>
          <a:lstStyle/>
          <a:p>
            <a:pPr algn="ctr" defTabSz="914400">
              <a:spcBef>
                <a:spcPct val="20000"/>
              </a:spcBef>
              <a:defRPr/>
            </a:pPr>
            <a:r>
              <a:rPr lang="en-US" sz="2000" b="1" dirty="0">
                <a:solidFill>
                  <a:srgbClr val="000000"/>
                </a:solidFill>
                <a:latin typeface="Calibri"/>
                <a:cs typeface="Arial" pitchFamily="34" charset="0"/>
              </a:rPr>
              <a:t>Intervention Recommendations to Date</a:t>
            </a:r>
          </a:p>
        </p:txBody>
      </p:sp>
    </p:spTree>
    <p:extLst>
      <p:ext uri="{BB962C8B-B14F-4D97-AF65-F5344CB8AC3E}">
        <p14:creationId xmlns:p14="http://schemas.microsoft.com/office/powerpoint/2010/main" xmlns="" val="232045280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Primary Care – Behavioral Health Interventions </a:t>
            </a:r>
            <a:endParaRPr lang="en-US" b="0" dirty="0">
              <a:cs typeface="MS PGothic"/>
            </a:endParaRPr>
          </a:p>
        </p:txBody>
      </p:sp>
      <p:sp>
        <p:nvSpPr>
          <p:cNvPr id="25" name="Rectangle 24"/>
          <p:cNvSpPr/>
          <p:nvPr/>
        </p:nvSpPr>
        <p:spPr>
          <a:xfrm>
            <a:off x="0" y="10668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700" b="1" dirty="0">
                <a:solidFill>
                  <a:srgbClr val="000000"/>
                </a:solidFill>
                <a:latin typeface="Calibri"/>
                <a:cs typeface="Arial" pitchFamily="34" charset="0"/>
              </a:rPr>
              <a:t>IMPACT/Collaborative Care Model </a:t>
            </a:r>
          </a:p>
        </p:txBody>
      </p:sp>
      <p:sp>
        <p:nvSpPr>
          <p:cNvPr id="26" name="Rectangle 25"/>
          <p:cNvSpPr/>
          <p:nvPr/>
        </p:nvSpPr>
        <p:spPr>
          <a:xfrm>
            <a:off x="-228600" y="1576614"/>
            <a:ext cx="9220200"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Program Overview/Goal:  </a:t>
            </a:r>
            <a:r>
              <a:rPr lang="en-US" sz="1400" dirty="0">
                <a:solidFill>
                  <a:srgbClr val="000000"/>
                </a:solidFill>
                <a:latin typeface="Calibri"/>
                <a:cs typeface="Arial" pitchFamily="34" charset="0"/>
              </a:rPr>
              <a:t>Evidenced-based approach that integrates mental health treatment into primary care and improves physical and social functioning, while cutting costs. Model targets individuals with depressive </a:t>
            </a:r>
            <a:r>
              <a:rPr lang="en-US" sz="1400" dirty="0" smtClean="0">
                <a:solidFill>
                  <a:srgbClr val="000000"/>
                </a:solidFill>
                <a:latin typeface="Calibri"/>
                <a:cs typeface="Arial" pitchFamily="34" charset="0"/>
              </a:rPr>
              <a:t>symptoms </a:t>
            </a:r>
            <a:endParaRPr lang="en-US" sz="1400" b="1" dirty="0">
              <a:solidFill>
                <a:srgbClr val="000000"/>
              </a:solidFill>
              <a:latin typeface="Calibri"/>
              <a:cs typeface="Arial" pitchFamily="34" charset="0"/>
            </a:endParaRPr>
          </a:p>
        </p:txBody>
      </p:sp>
      <p:sp>
        <p:nvSpPr>
          <p:cNvPr id="27" name="Rectangle 26"/>
          <p:cNvSpPr/>
          <p:nvPr/>
        </p:nvSpPr>
        <p:spPr>
          <a:xfrm>
            <a:off x="-228600" y="2286000"/>
            <a:ext cx="9220200" cy="2614386"/>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Program Model: </a:t>
            </a:r>
          </a:p>
          <a:p>
            <a:pPr marL="1200150" lvl="2" indent="-285750" defTabSz="914400">
              <a:spcBef>
                <a:spcPct val="20000"/>
              </a:spcBef>
              <a:buFont typeface="Arial" panose="020B0604020202020204" pitchFamily="34" charset="0"/>
              <a:buChar char="•"/>
              <a:defRPr/>
            </a:pPr>
            <a:r>
              <a:rPr lang="en-US" sz="1400" dirty="0">
                <a:solidFill>
                  <a:srgbClr val="000000"/>
                </a:solidFill>
                <a:latin typeface="Calibri"/>
                <a:cs typeface="Arial" pitchFamily="34" charset="0"/>
              </a:rPr>
              <a:t>Key component of model is collaborative care team</a:t>
            </a:r>
          </a:p>
          <a:p>
            <a:pPr marL="1200150" lvl="2" indent="-285750" defTabSz="914400">
              <a:spcBef>
                <a:spcPct val="20000"/>
              </a:spcBef>
              <a:buFont typeface="Arial" panose="020B0604020202020204" pitchFamily="34" charset="0"/>
              <a:buChar char="•"/>
              <a:defRPr/>
            </a:pPr>
            <a:r>
              <a:rPr lang="en-US" sz="1400" dirty="0">
                <a:solidFill>
                  <a:srgbClr val="000000"/>
                </a:solidFill>
                <a:latin typeface="Calibri"/>
                <a:cs typeface="Arial" pitchFamily="34" charset="0"/>
              </a:rPr>
              <a:t>Team comprised of patient, provider, care manager and consulting psychiatrist. Utilizes high level of coordination/communication around shared care plans</a:t>
            </a:r>
          </a:p>
          <a:p>
            <a:pPr marL="1200150" lvl="2" indent="-285750" defTabSz="914400">
              <a:spcBef>
                <a:spcPct val="20000"/>
              </a:spcBef>
              <a:buFont typeface="Arial" panose="020B0604020202020204" pitchFamily="34" charset="0"/>
              <a:buChar char="•"/>
              <a:defRPr/>
            </a:pPr>
            <a:r>
              <a:rPr lang="en-US" sz="1400" dirty="0" smtClean="0">
                <a:solidFill>
                  <a:srgbClr val="000000"/>
                </a:solidFill>
                <a:latin typeface="Calibri"/>
                <a:cs typeface="Arial" pitchFamily="34" charset="0"/>
              </a:rPr>
              <a:t>Team </a:t>
            </a:r>
            <a:r>
              <a:rPr lang="en-US" sz="1400" dirty="0">
                <a:solidFill>
                  <a:srgbClr val="000000"/>
                </a:solidFill>
                <a:latin typeface="Calibri"/>
                <a:cs typeface="Arial" pitchFamily="34" charset="0"/>
              </a:rPr>
              <a:t>provides treatment to target and stepped care, and systematically tracks outcomes at patient and population </a:t>
            </a:r>
            <a:r>
              <a:rPr lang="en-US" sz="1400" dirty="0" smtClean="0">
                <a:solidFill>
                  <a:srgbClr val="000000"/>
                </a:solidFill>
                <a:latin typeface="Calibri"/>
                <a:cs typeface="Arial" pitchFamily="34" charset="0"/>
              </a:rPr>
              <a:t>level</a:t>
            </a:r>
            <a:endParaRPr lang="en-US" sz="1400"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r>
              <a:rPr lang="en-US" sz="1400" dirty="0">
                <a:solidFill>
                  <a:srgbClr val="000000"/>
                </a:solidFill>
                <a:latin typeface="Calibri"/>
                <a:cs typeface="Arial" pitchFamily="34" charset="0"/>
              </a:rPr>
              <a:t>Patients are treated with set of evidence-based psychotherapy and medical treatments, such as problem solving treatment, </a:t>
            </a:r>
            <a:r>
              <a:rPr lang="en-US" sz="1400" dirty="0" smtClean="0">
                <a:solidFill>
                  <a:srgbClr val="000000"/>
                </a:solidFill>
                <a:latin typeface="Calibri"/>
                <a:cs typeface="Arial" pitchFamily="34" charset="0"/>
              </a:rPr>
              <a:t>cognitive </a:t>
            </a:r>
            <a:r>
              <a:rPr lang="en-US" sz="1400" dirty="0">
                <a:solidFill>
                  <a:srgbClr val="000000"/>
                </a:solidFill>
                <a:latin typeface="Calibri"/>
                <a:cs typeface="Arial" pitchFamily="34" charset="0"/>
              </a:rPr>
              <a:t>behavioral therapy, and </a:t>
            </a:r>
            <a:r>
              <a:rPr lang="en-US" sz="1400" dirty="0" smtClean="0">
                <a:solidFill>
                  <a:srgbClr val="000000"/>
                </a:solidFill>
                <a:latin typeface="Calibri"/>
                <a:cs typeface="Arial" pitchFamily="34" charset="0"/>
              </a:rPr>
              <a:t>medication </a:t>
            </a:r>
            <a:endParaRPr lang="en-US" sz="1400"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latin typeface="Calibri"/>
              <a:cs typeface="Arial" pitchFamily="34" charset="0"/>
            </a:endParaRPr>
          </a:p>
        </p:txBody>
      </p:sp>
      <p:sp>
        <p:nvSpPr>
          <p:cNvPr id="30" name="Rectangle 29"/>
          <p:cNvSpPr/>
          <p:nvPr/>
        </p:nvSpPr>
        <p:spPr>
          <a:xfrm>
            <a:off x="-228600" y="4724400"/>
            <a:ext cx="9220200" cy="12192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latin typeface="Calibri"/>
                <a:cs typeface="Arial" pitchFamily="34" charset="0"/>
              </a:rPr>
              <a:t>Implementation/Expansion Considerations:  </a:t>
            </a:r>
          </a:p>
          <a:p>
            <a:pPr marL="1200150" lvl="2" indent="-285750" defTabSz="914400">
              <a:spcBef>
                <a:spcPct val="20000"/>
              </a:spcBef>
              <a:buFont typeface="Arial" panose="020B0604020202020204" pitchFamily="34" charset="0"/>
              <a:buChar char="•"/>
              <a:defRPr/>
            </a:pPr>
            <a:r>
              <a:rPr lang="en-US" sz="1400" dirty="0" smtClean="0">
                <a:solidFill>
                  <a:srgbClr val="000000"/>
                </a:solidFill>
                <a:latin typeface="Calibri"/>
                <a:cs typeface="Arial" pitchFamily="34" charset="0"/>
              </a:rPr>
              <a:t>Coordinating with </a:t>
            </a:r>
            <a:r>
              <a:rPr lang="en-US" sz="1400" dirty="0">
                <a:solidFill>
                  <a:srgbClr val="000000"/>
                </a:solidFill>
                <a:latin typeface="Calibri"/>
                <a:cs typeface="Arial" pitchFamily="34" charset="0"/>
              </a:rPr>
              <a:t>existing care management (e.g. Health Homes) to achieve ‘One Care Manager per Patient’ model</a:t>
            </a:r>
          </a:p>
          <a:p>
            <a:pPr marL="1200150" lvl="2" indent="-285750" defTabSz="914400">
              <a:spcBef>
                <a:spcPct val="20000"/>
              </a:spcBef>
              <a:buFont typeface="Arial" panose="020B0604020202020204" pitchFamily="34" charset="0"/>
              <a:buChar char="•"/>
              <a:defRPr/>
            </a:pPr>
            <a:r>
              <a:rPr lang="en-US" sz="1400" dirty="0">
                <a:solidFill>
                  <a:srgbClr val="000000"/>
                </a:solidFill>
                <a:latin typeface="Calibri"/>
                <a:cs typeface="Arial" pitchFamily="34" charset="0"/>
              </a:rPr>
              <a:t>Leveraging phased approach to expand to more complex conditions (seriously mentally ill/substance abuse)</a:t>
            </a:r>
          </a:p>
          <a:p>
            <a:pPr marL="1200150" lvl="2" indent="-285750" defTabSz="914400">
              <a:spcBef>
                <a:spcPct val="20000"/>
              </a:spcBef>
              <a:buFont typeface="Arial" panose="020B0604020202020204" pitchFamily="34" charset="0"/>
              <a:buChar char="•"/>
              <a:defRPr/>
            </a:pPr>
            <a:r>
              <a:rPr lang="en-US" sz="1400" dirty="0">
                <a:solidFill>
                  <a:srgbClr val="000000"/>
                </a:solidFill>
                <a:latin typeface="Calibri"/>
                <a:cs typeface="Arial" pitchFamily="34" charset="0"/>
              </a:rPr>
              <a:t>Creating a more robust patient engagement and assessment strategy </a:t>
            </a:r>
            <a:r>
              <a:rPr lang="en-US" sz="1400" dirty="0" smtClean="0">
                <a:solidFill>
                  <a:srgbClr val="000000"/>
                </a:solidFill>
                <a:latin typeface="Calibri"/>
                <a:cs typeface="Arial" pitchFamily="34" charset="0"/>
              </a:rPr>
              <a:t>that includes social determinants</a:t>
            </a:r>
            <a:endParaRPr lang="en-US" sz="1400"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r>
              <a:rPr lang="en-US" sz="1400" dirty="0">
                <a:solidFill>
                  <a:srgbClr val="000000"/>
                </a:solidFill>
                <a:latin typeface="Calibri"/>
                <a:cs typeface="Arial" pitchFamily="34" charset="0"/>
              </a:rPr>
              <a:t>Utilizing peer support and warm hand-offs to ensure effective referrals </a:t>
            </a:r>
            <a:endParaRPr lang="en-US" sz="1400" dirty="0" smtClean="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r>
              <a:rPr lang="en-US" sz="1400" dirty="0" smtClean="0">
                <a:solidFill>
                  <a:srgbClr val="000000"/>
                </a:solidFill>
                <a:latin typeface="Calibri"/>
                <a:cs typeface="Arial" pitchFamily="34" charset="0"/>
              </a:rPr>
              <a:t>Target population will include adolescents</a:t>
            </a:r>
            <a:endParaRPr lang="en-US" sz="1400" dirty="0">
              <a:solidFill>
                <a:srgbClr val="000000"/>
              </a:solidFill>
              <a:latin typeface="Calibri"/>
              <a:cs typeface="Arial" pitchFamily="34" charset="0"/>
            </a:endParaRPr>
          </a:p>
        </p:txBody>
      </p:sp>
    </p:spTree>
    <p:extLst>
      <p:ext uri="{BB962C8B-B14F-4D97-AF65-F5344CB8AC3E}">
        <p14:creationId xmlns:p14="http://schemas.microsoft.com/office/powerpoint/2010/main" xmlns="" val="128541809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0" y="58674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Primary Care – Behavioral Health Interventions </a:t>
            </a:r>
            <a:endParaRPr lang="en-US" b="0" dirty="0">
              <a:cs typeface="MS PGothic"/>
            </a:endParaRPr>
          </a:p>
        </p:txBody>
      </p:sp>
      <p:sp>
        <p:nvSpPr>
          <p:cNvPr id="25" name="Rectangle 24"/>
          <p:cNvSpPr/>
          <p:nvPr/>
        </p:nvSpPr>
        <p:spPr>
          <a:xfrm>
            <a:off x="0" y="9906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fontAlgn="base">
              <a:spcBef>
                <a:spcPct val="20000"/>
              </a:spcBef>
              <a:spcAft>
                <a:spcPct val="0"/>
              </a:spcAft>
              <a:defRPr/>
            </a:pPr>
            <a:r>
              <a:rPr lang="en-US" sz="1700" b="1" dirty="0">
                <a:solidFill>
                  <a:srgbClr val="000000"/>
                </a:solidFill>
                <a:latin typeface="Calibri"/>
                <a:cs typeface="Arial" pitchFamily="34" charset="0"/>
              </a:rPr>
              <a:t>Co-Location of Primary Care into Article 31/32; Co-location of Behavioral Health into Article 28</a:t>
            </a:r>
          </a:p>
        </p:txBody>
      </p:sp>
      <p:sp>
        <p:nvSpPr>
          <p:cNvPr id="26" name="Rectangle 25"/>
          <p:cNvSpPr/>
          <p:nvPr/>
        </p:nvSpPr>
        <p:spPr>
          <a:xfrm>
            <a:off x="-685800" y="1524000"/>
            <a:ext cx="9761157" cy="762000"/>
          </a:xfrm>
          <a:prstGeom prst="rect">
            <a:avLst/>
          </a:prstGeom>
          <a:noFill/>
          <a:ln>
            <a:noFill/>
          </a:ln>
        </p:spPr>
        <p:txBody>
          <a:bodyPr wrap="square" anchor="ctr" anchorCtr="0">
            <a:noAutofit/>
          </a:bodyPr>
          <a:lstStyle/>
          <a:p>
            <a:pPr marL="914400" lvl="1" defTabSz="914400" fontAlgn="base">
              <a:spcBef>
                <a:spcPct val="20000"/>
              </a:spcBef>
              <a:spcAft>
                <a:spcPct val="0"/>
              </a:spcAft>
              <a:defRPr/>
            </a:pPr>
            <a:r>
              <a:rPr lang="en-US" sz="1400" b="1" dirty="0">
                <a:solidFill>
                  <a:srgbClr val="000000"/>
                </a:solidFill>
                <a:latin typeface="Calibri"/>
                <a:cs typeface="Arial" pitchFamily="34" charset="0"/>
              </a:rPr>
              <a:t>Program Overview/Goal: </a:t>
            </a:r>
            <a:r>
              <a:rPr lang="en-US" sz="1400" dirty="0">
                <a:solidFill>
                  <a:srgbClr val="000000"/>
                </a:solidFill>
                <a:latin typeface="Calibri"/>
                <a:cs typeface="Arial" pitchFamily="34" charset="0"/>
              </a:rPr>
              <a:t>Achieve physical co-location of services where logistically feasible and </a:t>
            </a:r>
            <a:r>
              <a:rPr lang="en-US" sz="1400" dirty="0" smtClean="0">
                <a:solidFill>
                  <a:srgbClr val="000000"/>
                </a:solidFill>
                <a:latin typeface="Calibri"/>
                <a:cs typeface="Arial" pitchFamily="34" charset="0"/>
              </a:rPr>
              <a:t>financially sustainable. </a:t>
            </a:r>
            <a:r>
              <a:rPr lang="en-US" sz="1400" dirty="0">
                <a:solidFill>
                  <a:srgbClr val="000000"/>
                </a:solidFill>
                <a:latin typeface="Calibri"/>
                <a:cs typeface="Arial" pitchFamily="34" charset="0"/>
              </a:rPr>
              <a:t>Aims to improve quality and coordination of care and decrease the number of “no-shows” appointments</a:t>
            </a:r>
          </a:p>
          <a:p>
            <a:pPr marL="0" lvl="1" defTabSz="577850" fontAlgn="base">
              <a:lnSpc>
                <a:spcPct val="90000"/>
              </a:lnSpc>
              <a:spcBef>
                <a:spcPct val="0"/>
              </a:spcBef>
              <a:spcAft>
                <a:spcPct val="20000"/>
              </a:spcAft>
            </a:pPr>
            <a:r>
              <a:rPr lang="en-US" sz="1400" dirty="0">
                <a:solidFill>
                  <a:srgbClr val="000000"/>
                </a:solidFill>
                <a:latin typeface="Calibri"/>
                <a:cs typeface="Arial" pitchFamily="34" charset="0"/>
              </a:rPr>
              <a:t>. </a:t>
            </a:r>
          </a:p>
        </p:txBody>
      </p:sp>
      <p:sp>
        <p:nvSpPr>
          <p:cNvPr id="27" name="Rectangle 26"/>
          <p:cNvSpPr/>
          <p:nvPr/>
        </p:nvSpPr>
        <p:spPr>
          <a:xfrm>
            <a:off x="-228600" y="2374392"/>
            <a:ext cx="9761157" cy="1816608"/>
          </a:xfrm>
          <a:prstGeom prst="rect">
            <a:avLst/>
          </a:prstGeom>
          <a:noFill/>
          <a:ln>
            <a:noFill/>
          </a:ln>
        </p:spPr>
        <p:txBody>
          <a:bodyPr wrap="square" anchor="ctr" anchorCtr="0">
            <a:noAutofit/>
          </a:bodyPr>
          <a:lstStyle/>
          <a:p>
            <a:pPr lvl="1" defTabSz="914400" fontAlgn="base">
              <a:spcBef>
                <a:spcPct val="20000"/>
              </a:spcBef>
              <a:spcAft>
                <a:spcPct val="0"/>
              </a:spcAft>
              <a:defRPr/>
            </a:pPr>
            <a:endParaRPr lang="en-US" sz="1400" b="1" dirty="0" smtClean="0">
              <a:solidFill>
                <a:srgbClr val="000000"/>
              </a:solidFill>
              <a:latin typeface="Calibri"/>
              <a:cs typeface="Arial" pitchFamily="34" charset="0"/>
            </a:endParaRPr>
          </a:p>
          <a:p>
            <a:pPr lvl="1" defTabSz="914400" fontAlgn="base">
              <a:spcBef>
                <a:spcPct val="20000"/>
              </a:spcBef>
              <a:spcAft>
                <a:spcPct val="0"/>
              </a:spcAft>
              <a:defRPr/>
            </a:pPr>
            <a:r>
              <a:rPr lang="en-US" sz="1400" b="1" dirty="0" smtClean="0">
                <a:solidFill>
                  <a:srgbClr val="000000"/>
                </a:solidFill>
                <a:latin typeface="Calibri"/>
                <a:cs typeface="Arial" pitchFamily="34" charset="0"/>
              </a:rPr>
              <a:t>Program </a:t>
            </a:r>
            <a:r>
              <a:rPr lang="en-US" sz="1400" b="1" dirty="0">
                <a:solidFill>
                  <a:srgbClr val="000000"/>
                </a:solidFill>
                <a:latin typeface="Calibri"/>
                <a:cs typeface="Arial" pitchFamily="34" charset="0"/>
              </a:rPr>
              <a:t>Model: </a:t>
            </a:r>
          </a:p>
          <a:p>
            <a:pPr marL="914400" lvl="1" indent="288925"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Primary care and behavioral health services are offered in the same physical </a:t>
            </a:r>
            <a:r>
              <a:rPr lang="en-US" sz="1350" dirty="0" smtClean="0">
                <a:solidFill>
                  <a:srgbClr val="000000"/>
                </a:solidFill>
                <a:latin typeface="Calibri"/>
                <a:cs typeface="Arial" pitchFamily="34" charset="0"/>
              </a:rPr>
              <a:t>location for adults, </a:t>
            </a:r>
          </a:p>
          <a:p>
            <a:pPr marL="914400" lvl="1" defTabSz="914400" fontAlgn="base">
              <a:spcBef>
                <a:spcPct val="20000"/>
              </a:spcBef>
              <a:spcAft>
                <a:spcPct val="0"/>
              </a:spcAft>
              <a:defRPr/>
            </a:pPr>
            <a:r>
              <a:rPr lang="en-US" sz="1350" dirty="0" smtClean="0">
                <a:solidFill>
                  <a:srgbClr val="000000"/>
                </a:solidFill>
                <a:latin typeface="Calibri"/>
                <a:cs typeface="Arial" pitchFamily="34" charset="0"/>
              </a:rPr>
              <a:t>       adolescents and children</a:t>
            </a:r>
          </a:p>
          <a:p>
            <a:pPr marL="914400" lvl="1" indent="288925" defTabSz="914400" fontAlgn="base">
              <a:spcBef>
                <a:spcPct val="20000"/>
              </a:spcBef>
              <a:spcAft>
                <a:spcPct val="0"/>
              </a:spcAft>
              <a:buFont typeface="Arial" panose="020B0604020202020204" pitchFamily="34" charset="0"/>
              <a:buChar char="•"/>
              <a:defRPr/>
            </a:pPr>
            <a:r>
              <a:rPr lang="en-US" sz="1350" dirty="0" smtClean="0">
                <a:solidFill>
                  <a:srgbClr val="000000"/>
                </a:solidFill>
                <a:latin typeface="Calibri"/>
                <a:cs typeface="Arial" pitchFamily="34" charset="0"/>
              </a:rPr>
              <a:t>Each </a:t>
            </a:r>
            <a:r>
              <a:rPr lang="en-US" sz="1350" dirty="0">
                <a:solidFill>
                  <a:srgbClr val="000000"/>
                </a:solidFill>
                <a:latin typeface="Calibri"/>
                <a:cs typeface="Arial" pitchFamily="34" charset="0"/>
              </a:rPr>
              <a:t>practice has a process for referring patients from primary care to behavioral health services</a:t>
            </a:r>
          </a:p>
          <a:p>
            <a:pPr marL="914400" lvl="1" indent="288925"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PCPs and BH providers </a:t>
            </a:r>
            <a:r>
              <a:rPr lang="en-US" sz="1350" dirty="0" smtClean="0">
                <a:solidFill>
                  <a:srgbClr val="000000"/>
                </a:solidFill>
                <a:latin typeface="Calibri"/>
                <a:cs typeface="Arial" pitchFamily="34" charset="0"/>
              </a:rPr>
              <a:t>consult </a:t>
            </a:r>
            <a:r>
              <a:rPr lang="en-US" sz="1350" dirty="0">
                <a:solidFill>
                  <a:srgbClr val="000000"/>
                </a:solidFill>
                <a:latin typeface="Calibri"/>
                <a:cs typeface="Arial" pitchFamily="34" charset="0"/>
              </a:rPr>
              <a:t>each other </a:t>
            </a:r>
            <a:r>
              <a:rPr lang="en-US" sz="1350" dirty="0" smtClean="0">
                <a:solidFill>
                  <a:srgbClr val="000000"/>
                </a:solidFill>
                <a:latin typeface="Calibri"/>
                <a:cs typeface="Arial" pitchFamily="34" charset="0"/>
              </a:rPr>
              <a:t>regularly </a:t>
            </a:r>
            <a:r>
              <a:rPr lang="en-US" sz="1350" dirty="0">
                <a:solidFill>
                  <a:srgbClr val="000000"/>
                </a:solidFill>
                <a:latin typeface="Calibri"/>
                <a:cs typeface="Arial" pitchFamily="34" charset="0"/>
              </a:rPr>
              <a:t>and informally when making decisions </a:t>
            </a:r>
            <a:endParaRPr lang="en-US" sz="1350" dirty="0" smtClean="0">
              <a:solidFill>
                <a:srgbClr val="000000"/>
              </a:solidFill>
              <a:latin typeface="Calibri"/>
              <a:cs typeface="Arial" pitchFamily="34" charset="0"/>
            </a:endParaRPr>
          </a:p>
          <a:p>
            <a:pPr marL="914400" lvl="1" indent="288925" defTabSz="914400" fontAlgn="base">
              <a:spcBef>
                <a:spcPct val="20000"/>
              </a:spcBef>
              <a:spcAft>
                <a:spcPct val="0"/>
              </a:spcAft>
              <a:buFont typeface="Arial" panose="020B0604020202020204" pitchFamily="34" charset="0"/>
              <a:buChar char="•"/>
              <a:defRPr/>
            </a:pPr>
            <a:r>
              <a:rPr lang="en-US" sz="1350" dirty="0" smtClean="0">
                <a:solidFill>
                  <a:srgbClr val="000000"/>
                </a:solidFill>
                <a:latin typeface="Calibri"/>
                <a:cs typeface="Arial" pitchFamily="34" charset="0"/>
              </a:rPr>
              <a:t>Strong links to Health Homes for patient referral as needed</a:t>
            </a:r>
            <a:endParaRPr lang="en-US" sz="1350" dirty="0">
              <a:solidFill>
                <a:srgbClr val="000000"/>
              </a:solidFill>
              <a:latin typeface="Calibri"/>
              <a:cs typeface="Arial" pitchFamily="34" charset="0"/>
            </a:endParaRPr>
          </a:p>
          <a:p>
            <a:pPr marL="914400" lvl="1" indent="288925"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Where physical co-location is not feasible, consider:</a:t>
            </a:r>
          </a:p>
          <a:p>
            <a:pPr marL="1371600" lvl="2" indent="288925"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Integrating health monitoring into BH sites (i.e</a:t>
            </a:r>
            <a:r>
              <a:rPr lang="en-US" sz="1350" dirty="0" smtClean="0">
                <a:solidFill>
                  <a:srgbClr val="000000"/>
                </a:solidFill>
                <a:latin typeface="Calibri"/>
                <a:cs typeface="Arial" pitchFamily="34" charset="0"/>
              </a:rPr>
              <a:t>.,  metabolic </a:t>
            </a:r>
            <a:r>
              <a:rPr lang="en-US" sz="1350" dirty="0">
                <a:solidFill>
                  <a:srgbClr val="000000"/>
                </a:solidFill>
                <a:latin typeface="Calibri"/>
                <a:cs typeface="Arial" pitchFamily="34" charset="0"/>
              </a:rPr>
              <a:t>disorders, blood pressures, labs)</a:t>
            </a:r>
          </a:p>
          <a:p>
            <a:pPr marL="1371600" lvl="2" indent="288925"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Regular teleconferencing between PCPs and </a:t>
            </a:r>
            <a:r>
              <a:rPr lang="en-US" sz="1350" dirty="0" err="1">
                <a:solidFill>
                  <a:srgbClr val="000000"/>
                </a:solidFill>
                <a:latin typeface="Calibri"/>
                <a:cs typeface="Arial" pitchFamily="34" charset="0"/>
              </a:rPr>
              <a:t>BH</a:t>
            </a:r>
            <a:r>
              <a:rPr lang="en-US" sz="1350" dirty="0">
                <a:solidFill>
                  <a:srgbClr val="000000"/>
                </a:solidFill>
                <a:latin typeface="Calibri"/>
                <a:cs typeface="Arial" pitchFamily="34" charset="0"/>
              </a:rPr>
              <a:t> </a:t>
            </a:r>
            <a:r>
              <a:rPr lang="en-US" sz="1350" dirty="0" smtClean="0">
                <a:solidFill>
                  <a:srgbClr val="000000"/>
                </a:solidFill>
                <a:latin typeface="Calibri"/>
                <a:cs typeface="Arial" pitchFamily="34" charset="0"/>
              </a:rPr>
              <a:t>providers for at risk patients</a:t>
            </a:r>
            <a:endParaRPr lang="en-US" sz="1350" dirty="0">
              <a:solidFill>
                <a:srgbClr val="000000"/>
              </a:solidFill>
              <a:latin typeface="Calibri"/>
              <a:cs typeface="Arial" pitchFamily="34" charset="0"/>
            </a:endParaRPr>
          </a:p>
        </p:txBody>
      </p:sp>
      <p:sp>
        <p:nvSpPr>
          <p:cNvPr id="30" name="Rectangle 29"/>
          <p:cNvSpPr/>
          <p:nvPr/>
        </p:nvSpPr>
        <p:spPr>
          <a:xfrm>
            <a:off x="-221043" y="5410200"/>
            <a:ext cx="8991600" cy="1447800"/>
          </a:xfrm>
          <a:prstGeom prst="rect">
            <a:avLst/>
          </a:prstGeom>
          <a:noFill/>
          <a:ln>
            <a:noFill/>
          </a:ln>
        </p:spPr>
        <p:txBody>
          <a:bodyPr wrap="square" anchor="ctr" anchorCtr="0">
            <a:noAutofit/>
          </a:bodyPr>
          <a:lstStyle/>
          <a:p>
            <a:pPr lvl="1" defTabSz="914400" fontAlgn="base">
              <a:spcBef>
                <a:spcPct val="20000"/>
              </a:spcBef>
              <a:spcAft>
                <a:spcPct val="0"/>
              </a:spcAft>
              <a:defRPr/>
            </a:pPr>
            <a:r>
              <a:rPr lang="en-US" sz="1400" b="1" dirty="0">
                <a:solidFill>
                  <a:srgbClr val="000000"/>
                </a:solidFill>
                <a:latin typeface="Calibri"/>
                <a:cs typeface="Arial" pitchFamily="34" charset="0"/>
              </a:rPr>
              <a:t>Implementation/Expansion Considerations:  </a:t>
            </a:r>
          </a:p>
          <a:p>
            <a:pPr marL="1200150" lvl="2" indent="-285750"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Infrastructure challenges to meet full scope of service needs, particularly for Article 31 sites</a:t>
            </a:r>
          </a:p>
          <a:p>
            <a:pPr marL="1200150" lvl="2" indent="-285750" defTabSz="914400" fontAlgn="base">
              <a:spcBef>
                <a:spcPct val="20000"/>
              </a:spcBef>
              <a:spcAft>
                <a:spcPct val="0"/>
              </a:spcAft>
              <a:buFont typeface="Arial" panose="020B0604020202020204" pitchFamily="34" charset="0"/>
              <a:buChar char="•"/>
              <a:defRPr/>
            </a:pPr>
            <a:r>
              <a:rPr lang="en-US" sz="1350" dirty="0" smtClean="0">
                <a:solidFill>
                  <a:srgbClr val="000000"/>
                </a:solidFill>
                <a:latin typeface="Calibri"/>
                <a:cs typeface="Arial" pitchFamily="34" charset="0"/>
              </a:rPr>
              <a:t>Staffing </a:t>
            </a:r>
            <a:r>
              <a:rPr lang="en-US" sz="1350" dirty="0">
                <a:solidFill>
                  <a:srgbClr val="000000"/>
                </a:solidFill>
                <a:latin typeface="Calibri"/>
                <a:cs typeface="Arial" pitchFamily="34" charset="0"/>
              </a:rPr>
              <a:t>shortages </a:t>
            </a:r>
          </a:p>
          <a:p>
            <a:pPr marL="1200150" lvl="2" indent="-285750"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PCP discomfort with administration of BH medications and therapies</a:t>
            </a:r>
          </a:p>
          <a:p>
            <a:pPr marL="1200150" lvl="2" indent="-285750"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Cultural barriers to physical integration</a:t>
            </a:r>
          </a:p>
          <a:p>
            <a:pPr marL="1200150" lvl="2" indent="-285750"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a:cs typeface="Arial" pitchFamily="34" charset="0"/>
              </a:rPr>
              <a:t>Coordination with existing care management (e.g. Health Homes) to achieve ‘One Care Manager per Patient’ </a:t>
            </a:r>
            <a:r>
              <a:rPr lang="en-US" sz="1350" dirty="0" smtClean="0">
                <a:solidFill>
                  <a:srgbClr val="000000"/>
                </a:solidFill>
                <a:latin typeface="Calibri"/>
                <a:cs typeface="Arial" pitchFamily="34" charset="0"/>
              </a:rPr>
              <a:t>model</a:t>
            </a:r>
          </a:p>
          <a:p>
            <a:pPr marL="1200150" lvl="2" indent="-285750" defTabSz="914400" fontAlgn="base">
              <a:spcBef>
                <a:spcPct val="20000"/>
              </a:spcBef>
              <a:spcAft>
                <a:spcPct val="0"/>
              </a:spcAft>
              <a:buFont typeface="Arial" panose="020B0604020202020204" pitchFamily="34" charset="0"/>
              <a:buChar char="•"/>
              <a:defRPr/>
            </a:pPr>
            <a:r>
              <a:rPr lang="en-US" sz="1350" dirty="0">
                <a:solidFill>
                  <a:srgbClr val="000000"/>
                </a:solidFill>
                <a:latin typeface="Calibri" pitchFamily="34" charset="0"/>
                <a:cs typeface="Arial" pitchFamily="34" charset="0"/>
              </a:rPr>
              <a:t>Regulatory </a:t>
            </a:r>
            <a:r>
              <a:rPr lang="en-US" sz="1350" dirty="0" smtClean="0">
                <a:solidFill>
                  <a:srgbClr val="000000"/>
                </a:solidFill>
                <a:latin typeface="Calibri" pitchFamily="34" charset="0"/>
                <a:cs typeface="Arial" pitchFamily="34" charset="0"/>
              </a:rPr>
              <a:t>relief </a:t>
            </a:r>
            <a:endParaRPr lang="en-US" sz="1350" dirty="0">
              <a:solidFill>
                <a:srgbClr val="000000"/>
              </a:solidFill>
              <a:latin typeface="Calibri"/>
              <a:cs typeface="Arial" pitchFamily="34" charset="0"/>
            </a:endParaRPr>
          </a:p>
          <a:p>
            <a:pPr marL="1200150" lvl="2" indent="-285750" defTabSz="914400" fontAlgn="base">
              <a:spcBef>
                <a:spcPct val="20000"/>
              </a:spcBef>
              <a:spcAft>
                <a:spcPct val="0"/>
              </a:spcAft>
              <a:buFont typeface="Arial" panose="020B0604020202020204" pitchFamily="34" charset="0"/>
              <a:buChar char="•"/>
              <a:defRPr/>
            </a:pPr>
            <a:endParaRPr lang="en-US" sz="1400" b="1" dirty="0">
              <a:solidFill>
                <a:srgbClr val="000000"/>
              </a:solidFill>
              <a:latin typeface="Calibri"/>
              <a:cs typeface="Arial" pitchFamily="34" charset="0"/>
            </a:endParaRPr>
          </a:p>
          <a:p>
            <a:pPr marL="1200150" lvl="2" indent="-285750" defTabSz="914400" fontAlgn="base">
              <a:spcBef>
                <a:spcPct val="20000"/>
              </a:spcBef>
              <a:spcAft>
                <a:spcPct val="0"/>
              </a:spcAft>
              <a:buFont typeface="Arial" panose="020B0604020202020204" pitchFamily="34" charset="0"/>
              <a:buChar char="•"/>
              <a:defRPr/>
            </a:pPr>
            <a:endParaRPr lang="en-US" sz="1400" dirty="0">
              <a:solidFill>
                <a:srgbClr val="000000"/>
              </a:solidFill>
              <a:latin typeface="Calibri"/>
              <a:cs typeface="Arial" pitchFamily="34" charset="0"/>
            </a:endParaRPr>
          </a:p>
          <a:p>
            <a:pPr marL="1200150" lvl="2" indent="-285750" defTabSz="914400" fontAlgn="base">
              <a:spcBef>
                <a:spcPct val="20000"/>
              </a:spcBef>
              <a:spcAft>
                <a:spcPct val="0"/>
              </a:spcAft>
              <a:buFont typeface="Arial" panose="020B0604020202020204" pitchFamily="34" charset="0"/>
              <a:buChar char="•"/>
              <a:defRPr/>
            </a:pPr>
            <a:endParaRPr lang="en-US" sz="1400" dirty="0">
              <a:solidFill>
                <a:srgbClr val="000000"/>
              </a:solidFill>
              <a:latin typeface="Calibri"/>
              <a:cs typeface="Arial" pitchFamily="34" charset="0"/>
            </a:endParaRPr>
          </a:p>
        </p:txBody>
      </p:sp>
    </p:spTree>
    <p:extLst>
      <p:ext uri="{BB962C8B-B14F-4D97-AF65-F5344CB8AC3E}">
        <p14:creationId xmlns:p14="http://schemas.microsoft.com/office/powerpoint/2010/main" xmlns="" val="28606247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Update: Care Management - Care Transitions Workgroup</a:t>
            </a:r>
            <a:endParaRPr lang="en-US" b="0" dirty="0">
              <a:cs typeface="MS PGothic"/>
            </a:endParaRPr>
          </a:p>
        </p:txBody>
      </p:sp>
      <p:sp>
        <p:nvSpPr>
          <p:cNvPr id="6" name="Rounded Rectangle 5"/>
          <p:cNvSpPr/>
          <p:nvPr/>
        </p:nvSpPr>
        <p:spPr>
          <a:xfrm>
            <a:off x="381000" y="2895600"/>
            <a:ext cx="8458200" cy="3962400"/>
          </a:xfrm>
          <a:prstGeom prst="roundRect">
            <a:avLst/>
          </a:prstGeom>
          <a:ln>
            <a:solidFill>
              <a:schemeClr val="bg1">
                <a:lumMod val="75000"/>
              </a:schemeClr>
            </a:solidFill>
          </a:ln>
        </p:spPr>
        <p:txBody>
          <a:bodyPr wrap="square">
            <a:noAutofit/>
          </a:bodyPr>
          <a:lstStyle/>
          <a:p>
            <a:pPr algn="ctr" defTabSz="914400">
              <a:spcBef>
                <a:spcPct val="20000"/>
              </a:spcBef>
              <a:defRPr/>
            </a:pPr>
            <a:endParaRPr lang="en-US" sz="700" dirty="0">
              <a:solidFill>
                <a:srgbClr val="336699"/>
              </a:solidFill>
              <a:cs typeface="Arial" pitchFamily="34" charset="0"/>
            </a:endParaRPr>
          </a:p>
        </p:txBody>
      </p:sp>
      <p:sp>
        <p:nvSpPr>
          <p:cNvPr id="10" name="Rounded Rectangle 9"/>
          <p:cNvSpPr/>
          <p:nvPr/>
        </p:nvSpPr>
        <p:spPr>
          <a:xfrm>
            <a:off x="1828800" y="1066800"/>
            <a:ext cx="6629400" cy="1600200"/>
          </a:xfrm>
          <a:prstGeom prst="roundRect">
            <a:avLst/>
          </a:prstGeom>
          <a:ln>
            <a:solidFill>
              <a:schemeClr val="bg1">
                <a:lumMod val="75000"/>
              </a:schemeClr>
            </a:solidFill>
          </a:ln>
        </p:spPr>
        <p:txBody>
          <a:bodyPr wrap="square">
            <a:noAutofit/>
          </a:bodyPr>
          <a:lstStyle/>
          <a:p>
            <a:pPr algn="ctr" defTabSz="914400">
              <a:spcBef>
                <a:spcPct val="20000"/>
              </a:spcBef>
              <a:defRPr/>
            </a:pPr>
            <a:r>
              <a:rPr lang="en-US" sz="2000" b="1" dirty="0">
                <a:solidFill>
                  <a:srgbClr val="000000"/>
                </a:solidFill>
                <a:cs typeface="Arial" pitchFamily="34" charset="0"/>
              </a:rPr>
              <a:t>At a Glance</a:t>
            </a:r>
          </a:p>
          <a:p>
            <a:pPr algn="ctr" defTabSz="914400">
              <a:spcBef>
                <a:spcPct val="20000"/>
              </a:spcBef>
              <a:defRPr/>
            </a:pPr>
            <a:endParaRPr lang="en-US" sz="700" dirty="0">
              <a:solidFill>
                <a:srgbClr val="336699"/>
              </a:solidFill>
              <a:cs typeface="Arial" pitchFamily="34" charset="0"/>
            </a:endParaRPr>
          </a:p>
          <a:p>
            <a:pPr marL="342900" indent="-342900" defTabSz="914400">
              <a:spcBef>
                <a:spcPct val="20000"/>
              </a:spcBef>
              <a:buFont typeface="Arial" panose="020B0604020202020204" pitchFamily="34" charset="0"/>
              <a:buChar char="•"/>
              <a:defRPr/>
            </a:pPr>
            <a:r>
              <a:rPr lang="en-US" sz="1400" b="1" dirty="0">
                <a:solidFill>
                  <a:srgbClr val="000000"/>
                </a:solidFill>
                <a:cs typeface="Arial" pitchFamily="34" charset="0"/>
              </a:rPr>
              <a:t>Meetings: </a:t>
            </a:r>
            <a:r>
              <a:rPr lang="en-US" sz="1400" dirty="0">
                <a:solidFill>
                  <a:srgbClr val="000000"/>
                </a:solidFill>
                <a:cs typeface="Arial" pitchFamily="34" charset="0"/>
              </a:rPr>
              <a:t>Held </a:t>
            </a:r>
            <a:r>
              <a:rPr lang="en-US" sz="1400" dirty="0" smtClean="0">
                <a:solidFill>
                  <a:srgbClr val="000000"/>
                </a:solidFill>
                <a:cs typeface="Arial" pitchFamily="34" charset="0"/>
              </a:rPr>
              <a:t>four Work </a:t>
            </a:r>
            <a:r>
              <a:rPr lang="en-US" sz="1400" dirty="0">
                <a:solidFill>
                  <a:srgbClr val="000000"/>
                </a:solidFill>
                <a:cs typeface="Arial" pitchFamily="34" charset="0"/>
              </a:rPr>
              <a:t>Group meetings on </a:t>
            </a:r>
            <a:r>
              <a:rPr lang="en-US" sz="1400" dirty="0" smtClean="0">
                <a:solidFill>
                  <a:srgbClr val="000000"/>
                </a:solidFill>
                <a:cs typeface="Arial" pitchFamily="34" charset="0"/>
              </a:rPr>
              <a:t>7/30, 8/11, 9/22, and 10/6</a:t>
            </a:r>
            <a:endParaRPr lang="en-US" sz="1400" dirty="0">
              <a:solidFill>
                <a:srgbClr val="000000"/>
              </a:solidFill>
              <a:cs typeface="Arial" pitchFamily="34" charset="0"/>
            </a:endParaRPr>
          </a:p>
          <a:p>
            <a:pPr marL="342900" indent="-342900" defTabSz="914400">
              <a:spcBef>
                <a:spcPct val="20000"/>
              </a:spcBef>
              <a:buFont typeface="Arial" panose="020B0604020202020204" pitchFamily="34" charset="0"/>
              <a:buChar char="•"/>
              <a:defRPr/>
            </a:pPr>
            <a:r>
              <a:rPr lang="en-US" sz="1400" b="1" dirty="0">
                <a:solidFill>
                  <a:srgbClr val="000000"/>
                </a:solidFill>
                <a:cs typeface="Arial" pitchFamily="34" charset="0"/>
              </a:rPr>
              <a:t>Small Group Meetings: </a:t>
            </a:r>
            <a:r>
              <a:rPr lang="en-US" sz="1400" dirty="0">
                <a:solidFill>
                  <a:srgbClr val="000000"/>
                </a:solidFill>
                <a:cs typeface="Arial" pitchFamily="34" charset="0"/>
              </a:rPr>
              <a:t>Held a series of small group meetings to conduct information gathering with community leaders who have experience implementing the </a:t>
            </a:r>
            <a:r>
              <a:rPr lang="en-US" sz="1400" dirty="0" smtClean="0">
                <a:solidFill>
                  <a:srgbClr val="000000"/>
                </a:solidFill>
                <a:cs typeface="Arial" pitchFamily="34" charset="0"/>
              </a:rPr>
              <a:t>interventions</a:t>
            </a:r>
            <a:endParaRPr lang="en-US" sz="1400" dirty="0">
              <a:solidFill>
                <a:srgbClr val="000000"/>
              </a:solidFill>
              <a:cs typeface="Arial" pitchFamily="34" charset="0"/>
            </a:endParaRPr>
          </a:p>
        </p:txBody>
      </p:sp>
      <p:sp>
        <p:nvSpPr>
          <p:cNvPr id="11" name="Rounded Rectangle 10"/>
          <p:cNvSpPr/>
          <p:nvPr/>
        </p:nvSpPr>
        <p:spPr bwMode="auto">
          <a:xfrm>
            <a:off x="423275" y="1143000"/>
            <a:ext cx="1176925" cy="1524000"/>
          </a:xfrm>
          <a:prstGeom prst="roundRect">
            <a:avLst/>
          </a:prstGeom>
          <a:solidFill>
            <a:schemeClr val="bg1">
              <a:lumMod val="75000"/>
            </a:schemeClr>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cxnSp>
        <p:nvCxnSpPr>
          <p:cNvPr id="4" name="Straight Connector 3"/>
          <p:cNvCxnSpPr/>
          <p:nvPr/>
        </p:nvCxnSpPr>
        <p:spPr bwMode="auto">
          <a:xfrm>
            <a:off x="3263785" y="3731986"/>
            <a:ext cx="0" cy="289560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cxnSp>
        <p:nvCxnSpPr>
          <p:cNvPr id="17" name="Straight Connector 16"/>
          <p:cNvCxnSpPr/>
          <p:nvPr/>
        </p:nvCxnSpPr>
        <p:spPr bwMode="auto">
          <a:xfrm>
            <a:off x="5943600" y="3810000"/>
            <a:ext cx="0" cy="289560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sp>
        <p:nvSpPr>
          <p:cNvPr id="19" name="Rectangle 18"/>
          <p:cNvSpPr/>
          <p:nvPr/>
        </p:nvSpPr>
        <p:spPr>
          <a:xfrm>
            <a:off x="3206139" y="3731986"/>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cs typeface="Arial" pitchFamily="34" charset="0"/>
              </a:rPr>
              <a:t>ED Triage/Diversion </a:t>
            </a:r>
          </a:p>
        </p:txBody>
      </p:sp>
      <p:sp>
        <p:nvSpPr>
          <p:cNvPr id="20" name="Rectangle 19"/>
          <p:cNvSpPr/>
          <p:nvPr/>
        </p:nvSpPr>
        <p:spPr>
          <a:xfrm>
            <a:off x="6101738" y="3788229"/>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cs typeface="Arial" pitchFamily="34" charset="0"/>
              </a:rPr>
              <a:t>Health Homes</a:t>
            </a:r>
          </a:p>
        </p:txBody>
      </p:sp>
      <p:sp>
        <p:nvSpPr>
          <p:cNvPr id="26" name="Rectangle 25"/>
          <p:cNvSpPr/>
          <p:nvPr/>
        </p:nvSpPr>
        <p:spPr>
          <a:xfrm>
            <a:off x="609600" y="3733800"/>
            <a:ext cx="2356461" cy="762000"/>
          </a:xfrm>
          <a:prstGeom prst="rect">
            <a:avLst/>
          </a:prstGeom>
          <a:noFill/>
          <a:ln>
            <a:noFill/>
          </a:ln>
        </p:spPr>
        <p:txBody>
          <a:bodyPr wrap="square" anchor="ctr" anchorCtr="0">
            <a:noAutofit/>
          </a:bodyPr>
          <a:lstStyle/>
          <a:p>
            <a:pPr lvl="1" defTabSz="914400">
              <a:spcBef>
                <a:spcPct val="20000"/>
              </a:spcBef>
              <a:defRPr/>
            </a:pPr>
            <a:r>
              <a:rPr lang="en-US" sz="1400" b="1" dirty="0">
                <a:solidFill>
                  <a:srgbClr val="000000"/>
                </a:solidFill>
                <a:cs typeface="Arial" pitchFamily="34" charset="0"/>
              </a:rPr>
              <a:t>30 Day Readmissions</a:t>
            </a:r>
          </a:p>
        </p:txBody>
      </p:sp>
      <p:sp>
        <p:nvSpPr>
          <p:cNvPr id="27" name="Freeform 26"/>
          <p:cNvSpPr/>
          <p:nvPr/>
        </p:nvSpPr>
        <p:spPr>
          <a:xfrm>
            <a:off x="533400" y="4570186"/>
            <a:ext cx="2530814" cy="403132"/>
          </a:xfrm>
          <a:custGeom>
            <a:avLst/>
            <a:gdLst>
              <a:gd name="connsiteX0" fmla="*/ 0 w 7696199"/>
              <a:gd name="connsiteY0" fmla="*/ 0 h 403132"/>
              <a:gd name="connsiteX1" fmla="*/ 7696199 w 7696199"/>
              <a:gd name="connsiteY1" fmla="*/ 0 h 403132"/>
              <a:gd name="connsiteX2" fmla="*/ 7696199 w 7696199"/>
              <a:gd name="connsiteY2" fmla="*/ 403132 h 403132"/>
              <a:gd name="connsiteX3" fmla="*/ 0 w 7696199"/>
              <a:gd name="connsiteY3" fmla="*/ 403132 h 403132"/>
              <a:gd name="connsiteX4" fmla="*/ 0 w 7696199"/>
              <a:gd name="connsiteY4" fmla="*/ 0 h 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403132">
                <a:moveTo>
                  <a:pt x="0" y="0"/>
                </a:moveTo>
                <a:lnTo>
                  <a:pt x="7696199" y="0"/>
                </a:lnTo>
                <a:lnTo>
                  <a:pt x="7696199" y="403132"/>
                </a:lnTo>
                <a:lnTo>
                  <a:pt x="0" y="403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rPr>
              <a:t>Pursuing:</a:t>
            </a: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Bronx </a:t>
            </a:r>
            <a:r>
              <a:rPr lang="en-US" sz="1300" dirty="0">
                <a:solidFill>
                  <a:srgbClr val="000000"/>
                </a:solidFill>
              </a:rPr>
              <a:t>Collaborative </a:t>
            </a:r>
          </a:p>
          <a:p>
            <a:pPr marL="285750" lvl="1" indent="-285750" defTabSz="577850">
              <a:lnSpc>
                <a:spcPct val="90000"/>
              </a:lnSpc>
              <a:spcBef>
                <a:spcPct val="0"/>
              </a:spcBef>
              <a:spcAft>
                <a:spcPct val="20000"/>
              </a:spcAft>
              <a:buFont typeface="Arial" panose="020B0604020202020204" pitchFamily="34" charset="0"/>
              <a:buChar char="•"/>
            </a:pPr>
            <a:r>
              <a:rPr lang="en-US" sz="1300" dirty="0">
                <a:solidFill>
                  <a:srgbClr val="000000"/>
                </a:solidFill>
              </a:rPr>
              <a:t>Critical Time Intervention</a:t>
            </a:r>
          </a:p>
        </p:txBody>
      </p:sp>
      <p:sp>
        <p:nvSpPr>
          <p:cNvPr id="28" name="Freeform 27"/>
          <p:cNvSpPr/>
          <p:nvPr/>
        </p:nvSpPr>
        <p:spPr>
          <a:xfrm>
            <a:off x="3330914" y="4570186"/>
            <a:ext cx="2384086"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rPr>
              <a:t>Pursuing:</a:t>
            </a: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Expansion </a:t>
            </a:r>
            <a:r>
              <a:rPr lang="en-US" sz="1300" dirty="0">
                <a:solidFill>
                  <a:srgbClr val="000000"/>
                </a:solidFill>
              </a:rPr>
              <a:t>of Montefiore CMO Clinical Navigator Program</a:t>
            </a:r>
          </a:p>
          <a:p>
            <a:pPr marL="285750" lvl="1" indent="-285750" defTabSz="577850">
              <a:lnSpc>
                <a:spcPct val="90000"/>
              </a:lnSpc>
              <a:spcBef>
                <a:spcPct val="0"/>
              </a:spcBef>
              <a:spcAft>
                <a:spcPct val="20000"/>
              </a:spcAft>
              <a:buFont typeface="Arial" panose="020B0604020202020204" pitchFamily="34" charset="0"/>
              <a:buChar char="•"/>
            </a:pPr>
            <a:r>
              <a:rPr lang="en-US" sz="1300" dirty="0">
                <a:solidFill>
                  <a:srgbClr val="000000"/>
                </a:solidFill>
              </a:rPr>
              <a:t>Parachute NYC</a:t>
            </a:r>
          </a:p>
          <a:p>
            <a:pPr marL="285750" lvl="1" indent="-285750" defTabSz="577850">
              <a:lnSpc>
                <a:spcPct val="90000"/>
              </a:lnSpc>
              <a:spcBef>
                <a:spcPct val="0"/>
              </a:spcBef>
              <a:spcAft>
                <a:spcPct val="20000"/>
              </a:spcAft>
              <a:buFont typeface="Arial" panose="020B0604020202020204" pitchFamily="34" charset="0"/>
              <a:buChar char="•"/>
            </a:pPr>
            <a:endParaRPr lang="en-US" sz="1300" dirty="0">
              <a:solidFill>
                <a:srgbClr val="000000"/>
              </a:solidFill>
            </a:endParaRPr>
          </a:p>
          <a:p>
            <a:pPr marL="0" lvl="1" defTabSz="577850">
              <a:lnSpc>
                <a:spcPct val="90000"/>
              </a:lnSpc>
              <a:spcBef>
                <a:spcPct val="0"/>
              </a:spcBef>
              <a:spcAft>
                <a:spcPct val="20000"/>
              </a:spcAft>
            </a:pPr>
            <a:r>
              <a:rPr lang="en-US" sz="1300" dirty="0">
                <a:solidFill>
                  <a:srgbClr val="000000"/>
                </a:solidFill>
              </a:rPr>
              <a:t>Continuing research on Community Paramedicine</a:t>
            </a:r>
          </a:p>
          <a:p>
            <a:pPr indent="-457200" defTabSz="577850">
              <a:lnSpc>
                <a:spcPct val="90000"/>
              </a:lnSpc>
              <a:spcBef>
                <a:spcPct val="0"/>
              </a:spcBef>
              <a:spcAft>
                <a:spcPct val="20000"/>
              </a:spcAft>
              <a:buFont typeface="Arial" panose="020B0604020202020204" pitchFamily="34" charset="0"/>
              <a:buChar char="•"/>
            </a:pPr>
            <a:endParaRPr lang="en-US" sz="1300" dirty="0">
              <a:solidFill>
                <a:srgbClr val="000000"/>
              </a:solidFill>
            </a:endParaRPr>
          </a:p>
        </p:txBody>
      </p:sp>
      <p:sp>
        <p:nvSpPr>
          <p:cNvPr id="29" name="Freeform 28"/>
          <p:cNvSpPr/>
          <p:nvPr/>
        </p:nvSpPr>
        <p:spPr>
          <a:xfrm>
            <a:off x="5921714" y="4570186"/>
            <a:ext cx="2612686"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0" lvl="1" defTabSz="577850">
              <a:lnSpc>
                <a:spcPct val="90000"/>
              </a:lnSpc>
              <a:spcBef>
                <a:spcPct val="0"/>
              </a:spcBef>
              <a:spcAft>
                <a:spcPct val="20000"/>
              </a:spcAft>
            </a:pPr>
            <a:r>
              <a:rPr lang="en-US" sz="1300" dirty="0" smtClean="0">
                <a:solidFill>
                  <a:srgbClr val="000000"/>
                </a:solidFill>
              </a:rPr>
              <a:t>Pursuing:</a:t>
            </a: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Opportunities </a:t>
            </a:r>
            <a:r>
              <a:rPr lang="en-US" sz="1300" dirty="0">
                <a:solidFill>
                  <a:srgbClr val="000000"/>
                </a:solidFill>
              </a:rPr>
              <a:t>to strengthen current capabilities of Bronx Health Homes </a:t>
            </a:r>
          </a:p>
          <a:p>
            <a:pPr marL="285750" lvl="1" indent="-285750" defTabSz="577850">
              <a:lnSpc>
                <a:spcPct val="90000"/>
              </a:lnSpc>
              <a:spcBef>
                <a:spcPct val="0"/>
              </a:spcBef>
              <a:spcAft>
                <a:spcPct val="20000"/>
              </a:spcAft>
              <a:buFont typeface="Arial" panose="020B0604020202020204" pitchFamily="34" charset="0"/>
              <a:buChar char="•"/>
            </a:pPr>
            <a:r>
              <a:rPr lang="en-US" sz="1300" dirty="0">
                <a:solidFill>
                  <a:srgbClr val="000000"/>
                </a:solidFill>
              </a:rPr>
              <a:t>Opportunities to expand to individuals with a single chronic condition</a:t>
            </a:r>
          </a:p>
        </p:txBody>
      </p:sp>
      <p:pic>
        <p:nvPicPr>
          <p:cNvPr id="21" name="Picture 4" descr="Healthcare Hospital 3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0887" y="1360487"/>
            <a:ext cx="468313" cy="468313"/>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0" descr="blue home icon"/>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67270" y="1943100"/>
            <a:ext cx="488934" cy="54833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ounded Rectangle 17"/>
          <p:cNvSpPr/>
          <p:nvPr/>
        </p:nvSpPr>
        <p:spPr bwMode="auto">
          <a:xfrm>
            <a:off x="85725" y="58674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pic>
        <p:nvPicPr>
          <p:cNvPr id="4098" name="Picture 2" descr="image00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1925" y="6038850"/>
            <a:ext cx="25812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21"/>
          <p:cNvSpPr txBox="1"/>
          <p:nvPr/>
        </p:nvSpPr>
        <p:spPr>
          <a:xfrm>
            <a:off x="533400" y="3440668"/>
            <a:ext cx="7399925" cy="369332"/>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cs typeface="Arial" pitchFamily="34" charset="0"/>
              </a:rPr>
              <a:t>The Care Management-Care Transitions Work Group recommends...</a:t>
            </a:r>
            <a:endParaRPr lang="en-US" dirty="0">
              <a:solidFill>
                <a:srgbClr val="000000"/>
              </a:solidFill>
              <a:cs typeface="Arial" pitchFamily="34" charset="0"/>
            </a:endParaRPr>
          </a:p>
        </p:txBody>
      </p:sp>
      <p:sp>
        <p:nvSpPr>
          <p:cNvPr id="24" name="Rectangle 23"/>
          <p:cNvSpPr/>
          <p:nvPr/>
        </p:nvSpPr>
        <p:spPr>
          <a:xfrm>
            <a:off x="2373833" y="2983468"/>
            <a:ext cx="4396333" cy="400110"/>
          </a:xfrm>
          <a:prstGeom prst="rect">
            <a:avLst/>
          </a:prstGeom>
        </p:spPr>
        <p:txBody>
          <a:bodyPr wrap="none">
            <a:spAutoFit/>
          </a:bodyPr>
          <a:lstStyle/>
          <a:p>
            <a:pPr algn="ctr" defTabSz="914400">
              <a:spcBef>
                <a:spcPct val="20000"/>
              </a:spcBef>
              <a:defRPr/>
            </a:pPr>
            <a:r>
              <a:rPr lang="en-US" sz="2000" b="1" dirty="0">
                <a:solidFill>
                  <a:srgbClr val="000000"/>
                </a:solidFill>
                <a:cs typeface="Arial" pitchFamily="34" charset="0"/>
              </a:rPr>
              <a:t>Intervention Recommendations to Date</a:t>
            </a:r>
          </a:p>
        </p:txBody>
      </p:sp>
    </p:spTree>
    <p:extLst>
      <p:ext uri="{BB962C8B-B14F-4D97-AF65-F5344CB8AC3E}">
        <p14:creationId xmlns:p14="http://schemas.microsoft.com/office/powerpoint/2010/main" xmlns="" val="156461189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Acronyms in DSRIP</a:t>
            </a:r>
            <a:endParaRPr lang="en-US" dirty="0"/>
          </a:p>
        </p:txBody>
      </p:sp>
      <p:sp>
        <p:nvSpPr>
          <p:cNvPr id="3" name="Content Placeholder 2"/>
          <p:cNvSpPr>
            <a:spLocks noGrp="1"/>
          </p:cNvSpPr>
          <p:nvPr>
            <p:ph idx="1"/>
          </p:nvPr>
        </p:nvSpPr>
        <p:spPr/>
        <p:txBody>
          <a:bodyPr/>
          <a:lstStyle/>
          <a:p>
            <a:r>
              <a:rPr lang="en-US" dirty="0" smtClean="0"/>
              <a:t>DSRIP -Delivery System Reform Incentive Payment Program</a:t>
            </a:r>
          </a:p>
          <a:p>
            <a:r>
              <a:rPr lang="en-US" dirty="0" smtClean="0"/>
              <a:t>PPS-Performing Provider System</a:t>
            </a:r>
          </a:p>
          <a:p>
            <a:r>
              <a:rPr lang="en-US" dirty="0" smtClean="0"/>
              <a:t>IDS-Integrated Delivery System</a:t>
            </a:r>
          </a:p>
          <a:p>
            <a:r>
              <a:rPr lang="en-US" dirty="0" smtClean="0"/>
              <a:t>BPHC-Bronx Partners for Healthy Communities</a:t>
            </a:r>
          </a:p>
          <a:p>
            <a:r>
              <a:rPr lang="en-US" dirty="0" smtClean="0"/>
              <a:t>CSO-Central Services Organization</a:t>
            </a:r>
          </a:p>
          <a:p>
            <a:pPr marL="0" indent="0">
              <a:buNone/>
            </a:pPr>
            <a:endParaRPr lang="en-US" dirty="0"/>
          </a:p>
        </p:txBody>
      </p:sp>
    </p:spTree>
    <p:extLst>
      <p:ext uri="{BB962C8B-B14F-4D97-AF65-F5344CB8AC3E}">
        <p14:creationId xmlns:p14="http://schemas.microsoft.com/office/powerpoint/2010/main" xmlns="" val="28230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30 Day Readmissions – Bronx Collaborative</a:t>
            </a:r>
            <a:endParaRPr lang="en-US" b="0" dirty="0">
              <a:cs typeface="MS PGothic"/>
            </a:endParaRPr>
          </a:p>
        </p:txBody>
      </p:sp>
      <p:sp>
        <p:nvSpPr>
          <p:cNvPr id="25" name="Rectangle 24"/>
          <p:cNvSpPr/>
          <p:nvPr/>
        </p:nvSpPr>
        <p:spPr>
          <a:xfrm>
            <a:off x="0" y="10668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fontAlgn="base">
              <a:spcBef>
                <a:spcPct val="20000"/>
              </a:spcBef>
              <a:spcAft>
                <a:spcPct val="0"/>
              </a:spcAft>
              <a:defRPr/>
            </a:pPr>
            <a:r>
              <a:rPr lang="en-US" sz="1700" b="1" dirty="0">
                <a:solidFill>
                  <a:srgbClr val="000000"/>
                </a:solidFill>
                <a:cs typeface="Arial" pitchFamily="34" charset="0"/>
              </a:rPr>
              <a:t>Bronx Collaborative </a:t>
            </a:r>
          </a:p>
        </p:txBody>
      </p:sp>
      <p:sp>
        <p:nvSpPr>
          <p:cNvPr id="26" name="Rectangle 25"/>
          <p:cNvSpPr/>
          <p:nvPr/>
        </p:nvSpPr>
        <p:spPr>
          <a:xfrm>
            <a:off x="-228600" y="1447800"/>
            <a:ext cx="9220200" cy="762000"/>
          </a:xfrm>
          <a:prstGeom prst="rect">
            <a:avLst/>
          </a:prstGeom>
          <a:noFill/>
          <a:ln>
            <a:noFill/>
          </a:ln>
        </p:spPr>
        <p:txBody>
          <a:bodyPr wrap="square" anchor="ctr" anchorCtr="0">
            <a:noAutofit/>
          </a:bodyPr>
          <a:lstStyle/>
          <a:p>
            <a:pPr lvl="1" defTabSz="914400" fontAlgn="base">
              <a:spcBef>
                <a:spcPct val="20000"/>
              </a:spcBef>
              <a:spcAft>
                <a:spcPct val="0"/>
              </a:spcAft>
              <a:defRPr/>
            </a:pPr>
            <a:r>
              <a:rPr lang="en-US" sz="1300" b="1" dirty="0">
                <a:solidFill>
                  <a:srgbClr val="000000"/>
                </a:solidFill>
                <a:cs typeface="Arial" pitchFamily="34" charset="0"/>
              </a:rPr>
              <a:t>Program Overview/Goal:  </a:t>
            </a:r>
            <a:r>
              <a:rPr lang="en-US" sz="1300" dirty="0">
                <a:solidFill>
                  <a:srgbClr val="000000"/>
                </a:solidFill>
                <a:cs typeface="Arial" pitchFamily="34" charset="0"/>
              </a:rPr>
              <a:t>Aims to </a:t>
            </a:r>
            <a:r>
              <a:rPr lang="en-US" altLang="en-US" sz="1300" dirty="0">
                <a:solidFill>
                  <a:srgbClr val="000000"/>
                </a:solidFill>
                <a:cs typeface="Arial" pitchFamily="34" charset="0"/>
              </a:rPr>
              <a:t>reduce baseline </a:t>
            </a:r>
            <a:r>
              <a:rPr lang="en-US" altLang="en-US" sz="1300" dirty="0" smtClean="0">
                <a:solidFill>
                  <a:srgbClr val="000000"/>
                </a:solidFill>
                <a:cs typeface="Arial" pitchFamily="34" charset="0"/>
              </a:rPr>
              <a:t>30-day </a:t>
            </a:r>
            <a:r>
              <a:rPr lang="en-US" altLang="en-US" sz="1300" dirty="0">
                <a:solidFill>
                  <a:srgbClr val="000000"/>
                </a:solidFill>
                <a:cs typeface="Arial" pitchFamily="34" charset="0"/>
              </a:rPr>
              <a:t>readmission rate by 25%, increase patient satisfaction with care transitions </a:t>
            </a:r>
            <a:r>
              <a:rPr lang="en-US" altLang="en-US" sz="1300" dirty="0" smtClean="0">
                <a:solidFill>
                  <a:srgbClr val="000000"/>
                </a:solidFill>
                <a:cs typeface="Arial" pitchFamily="34" charset="0"/>
              </a:rPr>
              <a:t>process</a:t>
            </a:r>
            <a:endParaRPr lang="en-US" altLang="en-US" sz="1300" dirty="0">
              <a:solidFill>
                <a:srgbClr val="000000"/>
              </a:solidFill>
              <a:cs typeface="Arial" pitchFamily="34" charset="0"/>
            </a:endParaRPr>
          </a:p>
        </p:txBody>
      </p:sp>
      <p:sp>
        <p:nvSpPr>
          <p:cNvPr id="27" name="Rectangle 26"/>
          <p:cNvSpPr/>
          <p:nvPr/>
        </p:nvSpPr>
        <p:spPr>
          <a:xfrm>
            <a:off x="-228600" y="1981200"/>
            <a:ext cx="9220200" cy="2895600"/>
          </a:xfrm>
          <a:prstGeom prst="rect">
            <a:avLst/>
          </a:prstGeom>
          <a:noFill/>
          <a:ln>
            <a:noFill/>
          </a:ln>
        </p:spPr>
        <p:txBody>
          <a:bodyPr wrap="square" anchor="ctr" anchorCtr="0">
            <a:noAutofit/>
          </a:bodyPr>
          <a:lstStyle/>
          <a:p>
            <a:pPr lvl="1" defTabSz="914400" fontAlgn="base">
              <a:spcBef>
                <a:spcPct val="20000"/>
              </a:spcBef>
              <a:spcAft>
                <a:spcPct val="0"/>
              </a:spcAft>
              <a:defRPr/>
            </a:pPr>
            <a:r>
              <a:rPr lang="en-US" sz="1300" b="1" dirty="0">
                <a:solidFill>
                  <a:srgbClr val="000000"/>
                </a:solidFill>
                <a:cs typeface="Arial" pitchFamily="34" charset="0"/>
              </a:rPr>
              <a:t>Program Model: </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Combination of evidence-based care transitions models: Coleman, Project RED, Naylor, BOOST</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Staffing: Care Transitions Manager; Care Transitions Analyst; </a:t>
            </a:r>
            <a:r>
              <a:rPr lang="en-US" sz="1300" dirty="0" smtClean="0">
                <a:solidFill>
                  <a:srgbClr val="000000"/>
                </a:solidFill>
                <a:cs typeface="Arial" pitchFamily="34" charset="0"/>
              </a:rPr>
              <a:t>Pharmacist</a:t>
            </a:r>
          </a:p>
          <a:p>
            <a:pPr marL="1200150" lvl="2" indent="-285750" defTabSz="914400" fontAlgn="base">
              <a:spcBef>
                <a:spcPct val="20000"/>
              </a:spcBef>
              <a:spcAft>
                <a:spcPct val="0"/>
              </a:spcAft>
              <a:buFont typeface="Arial" panose="020B0604020202020204" pitchFamily="34" charset="0"/>
              <a:buChar char="•"/>
              <a:defRPr/>
            </a:pPr>
            <a:r>
              <a:rPr lang="en-US" sz="1300" dirty="0" smtClean="0">
                <a:solidFill>
                  <a:srgbClr val="000000"/>
                </a:solidFill>
                <a:cs typeface="Arial" pitchFamily="34" charset="0"/>
              </a:rPr>
              <a:t>In model, Care Transitions Managers provide care management services to potentially preventable admission cases who meet program criteria. Services include: </a:t>
            </a:r>
          </a:p>
          <a:p>
            <a:pPr marL="1657350" lvl="3" indent="-285750" defTabSz="914400" fontAlgn="base">
              <a:spcBef>
                <a:spcPct val="20000"/>
              </a:spcBef>
              <a:spcAft>
                <a:spcPct val="0"/>
              </a:spcAft>
              <a:buFont typeface="Arial" panose="020B0604020202020204" pitchFamily="34" charset="0"/>
              <a:buChar char="•"/>
              <a:defRPr/>
            </a:pPr>
            <a:r>
              <a:rPr lang="en-US" sz="1300" dirty="0" smtClean="0">
                <a:solidFill>
                  <a:srgbClr val="000000"/>
                </a:solidFill>
                <a:cs typeface="Arial" pitchFamily="34" charset="0"/>
              </a:rPr>
              <a:t>2 pre-discharge visits </a:t>
            </a:r>
            <a:r>
              <a:rPr lang="en-US" sz="1300" dirty="0">
                <a:solidFill>
                  <a:srgbClr val="000000"/>
                </a:solidFill>
                <a:cs typeface="Arial" pitchFamily="34" charset="0"/>
              </a:rPr>
              <a:t>to ensure patient understands diagnosis, follow up appointments, and treatment </a:t>
            </a:r>
            <a:r>
              <a:rPr lang="en-US" sz="1300" dirty="0" smtClean="0">
                <a:solidFill>
                  <a:srgbClr val="000000"/>
                </a:solidFill>
                <a:cs typeface="Arial" pitchFamily="34" charset="0"/>
              </a:rPr>
              <a:t>diagnosis/medications</a:t>
            </a:r>
            <a:endParaRPr lang="en-US" sz="1300" dirty="0">
              <a:solidFill>
                <a:srgbClr val="000000"/>
              </a:solidFill>
              <a:cs typeface="Arial" pitchFamily="34" charset="0"/>
            </a:endParaRPr>
          </a:p>
          <a:p>
            <a:pPr marL="1657350" lvl="3"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Post-discharge </a:t>
            </a:r>
            <a:r>
              <a:rPr lang="en-US" sz="1300" dirty="0" smtClean="0">
                <a:solidFill>
                  <a:srgbClr val="000000"/>
                </a:solidFill>
                <a:cs typeface="Arial" pitchFamily="34" charset="0"/>
              </a:rPr>
              <a:t>call within 48 hrs </a:t>
            </a:r>
            <a:r>
              <a:rPr lang="en-US" sz="1300" dirty="0">
                <a:solidFill>
                  <a:srgbClr val="000000"/>
                </a:solidFill>
                <a:cs typeface="Arial" pitchFamily="34" charset="0"/>
              </a:rPr>
              <a:t>to answer patient questions , provide reminders of follow-up medical appointments, and identify additional care management </a:t>
            </a:r>
            <a:r>
              <a:rPr lang="en-US" sz="1300" dirty="0" smtClean="0">
                <a:solidFill>
                  <a:srgbClr val="000000"/>
                </a:solidFill>
                <a:cs typeface="Arial" pitchFamily="34" charset="0"/>
              </a:rPr>
              <a:t>needs</a:t>
            </a:r>
          </a:p>
          <a:p>
            <a:pPr marL="1657350" lvl="3" indent="-285750" defTabSz="914400" fontAlgn="base">
              <a:spcBef>
                <a:spcPct val="20000"/>
              </a:spcBef>
              <a:spcAft>
                <a:spcPct val="0"/>
              </a:spcAft>
              <a:buFont typeface="Arial" panose="020B0604020202020204" pitchFamily="34" charset="0"/>
              <a:buChar char="•"/>
              <a:defRPr/>
            </a:pPr>
            <a:r>
              <a:rPr lang="en-US" sz="1300" dirty="0" smtClean="0">
                <a:solidFill>
                  <a:srgbClr val="000000"/>
                </a:solidFill>
                <a:cs typeface="Arial" pitchFamily="34" charset="0"/>
              </a:rPr>
              <a:t>Target patient-PCP follow up visit within 7 days </a:t>
            </a:r>
            <a:endParaRPr lang="en-US" sz="1300" dirty="0">
              <a:solidFill>
                <a:srgbClr val="000000"/>
              </a:solidFill>
              <a:cs typeface="Arial" pitchFamily="34" charset="0"/>
            </a:endParaRPr>
          </a:p>
          <a:p>
            <a:pPr marL="1657350" lvl="3"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Additional follow up calls  up to 60 days post discharge, referring select patients to pharmacy or home visit </a:t>
            </a:r>
            <a:r>
              <a:rPr lang="en-US" sz="1300" dirty="0" smtClean="0">
                <a:solidFill>
                  <a:srgbClr val="000000"/>
                </a:solidFill>
                <a:cs typeface="Arial" pitchFamily="34" charset="0"/>
              </a:rPr>
              <a:t>by nursing personnel</a:t>
            </a:r>
            <a:endParaRPr lang="en-US" sz="1300" dirty="0">
              <a:solidFill>
                <a:srgbClr val="000000"/>
              </a:solidFill>
              <a:cs typeface="Arial" pitchFamily="34" charset="0"/>
            </a:endParaRPr>
          </a:p>
        </p:txBody>
      </p:sp>
      <p:sp>
        <p:nvSpPr>
          <p:cNvPr id="30" name="Rectangle 29"/>
          <p:cNvSpPr/>
          <p:nvPr/>
        </p:nvSpPr>
        <p:spPr>
          <a:xfrm>
            <a:off x="-228600" y="5181600"/>
            <a:ext cx="9220200" cy="762000"/>
          </a:xfrm>
          <a:prstGeom prst="rect">
            <a:avLst/>
          </a:prstGeom>
          <a:noFill/>
          <a:ln>
            <a:noFill/>
          </a:ln>
        </p:spPr>
        <p:txBody>
          <a:bodyPr wrap="square" anchor="ctr" anchorCtr="0">
            <a:noAutofit/>
          </a:bodyPr>
          <a:lstStyle/>
          <a:p>
            <a:pPr lvl="1" defTabSz="914400" fontAlgn="base">
              <a:spcBef>
                <a:spcPct val="20000"/>
              </a:spcBef>
              <a:spcAft>
                <a:spcPct val="0"/>
              </a:spcAft>
              <a:defRPr/>
            </a:pPr>
            <a:r>
              <a:rPr lang="en-US" sz="1300" b="1" dirty="0">
                <a:solidFill>
                  <a:srgbClr val="000000"/>
                </a:solidFill>
                <a:cs typeface="Arial" pitchFamily="34" charset="0"/>
              </a:rPr>
              <a:t>Implementation/Expansion Considerations:  </a:t>
            </a:r>
          </a:p>
          <a:p>
            <a:pPr marL="1200150" lvl="2" indent="-285750" defTabSz="914400" fontAlgn="base">
              <a:spcBef>
                <a:spcPct val="20000"/>
              </a:spcBef>
              <a:spcAft>
                <a:spcPct val="0"/>
              </a:spcAft>
              <a:buFont typeface="Arial" panose="020B0604020202020204" pitchFamily="34" charset="0"/>
              <a:buChar char="•"/>
              <a:defRPr/>
            </a:pPr>
            <a:r>
              <a:rPr lang="en-US" sz="1300" dirty="0" smtClean="0">
                <a:solidFill>
                  <a:srgbClr val="000000"/>
                </a:solidFill>
                <a:cs typeface="MS PGothic"/>
              </a:rPr>
              <a:t>Coordinating </a:t>
            </a:r>
            <a:r>
              <a:rPr lang="en-US" sz="1300" dirty="0">
                <a:solidFill>
                  <a:srgbClr val="000000"/>
                </a:solidFill>
                <a:cs typeface="MS PGothic"/>
              </a:rPr>
              <a:t>between CTM and other case management services (e.g. </a:t>
            </a:r>
            <a:r>
              <a:rPr lang="en-US" sz="1300" dirty="0" smtClean="0">
                <a:solidFill>
                  <a:srgbClr val="000000"/>
                </a:solidFill>
                <a:cs typeface="MS PGothic"/>
              </a:rPr>
              <a:t>Health Home, </a:t>
            </a:r>
            <a:r>
              <a:rPr lang="en-US" sz="1300" dirty="0">
                <a:solidFill>
                  <a:srgbClr val="000000"/>
                </a:solidFill>
                <a:cs typeface="MS PGothic"/>
              </a:rPr>
              <a:t>health plans) to facilitate long-term care management and readmission reduction. Potentially adding 24-hour call </a:t>
            </a:r>
            <a:r>
              <a:rPr lang="en-US" sz="1300" dirty="0" smtClean="0">
                <a:solidFill>
                  <a:srgbClr val="000000"/>
                </a:solidFill>
                <a:cs typeface="MS PGothic"/>
              </a:rPr>
              <a:t>service </a:t>
            </a:r>
            <a:endParaRPr lang="en-US" sz="1300" dirty="0">
              <a:solidFill>
                <a:srgbClr val="000000"/>
              </a:solidFill>
              <a:cs typeface="MS PGothic"/>
            </a:endParaRP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Modifying structure to enable clinical discretion regarding home visits</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Integrating with </a:t>
            </a:r>
            <a:r>
              <a:rPr lang="en-US" sz="1300" dirty="0" smtClean="0">
                <a:solidFill>
                  <a:srgbClr val="000000"/>
                </a:solidFill>
                <a:cs typeface="Arial" pitchFamily="34" charset="0"/>
              </a:rPr>
              <a:t>RHIO</a:t>
            </a:r>
            <a:endParaRPr lang="en-US" sz="1300" dirty="0">
              <a:solidFill>
                <a:srgbClr val="000000"/>
              </a:solidFill>
              <a:cs typeface="Arial" pitchFamily="34" charset="0"/>
            </a:endParaRPr>
          </a:p>
          <a:p>
            <a:pPr marL="1200150" lvl="2" indent="-285750" defTabSz="914400" fontAlgn="base">
              <a:spcBef>
                <a:spcPct val="20000"/>
              </a:spcBef>
              <a:spcAft>
                <a:spcPct val="0"/>
              </a:spcAft>
              <a:buFont typeface="Arial" panose="020B0604020202020204" pitchFamily="34" charset="0"/>
              <a:buChar char="•"/>
              <a:defRPr/>
            </a:pPr>
            <a:r>
              <a:rPr lang="en-US" sz="1300" dirty="0" smtClean="0">
                <a:solidFill>
                  <a:srgbClr val="000000"/>
                </a:solidFill>
                <a:cs typeface="Arial" pitchFamily="34" charset="0"/>
              </a:rPr>
              <a:t>Integrating with </a:t>
            </a:r>
            <a:r>
              <a:rPr lang="en-US" sz="1300" dirty="0">
                <a:solidFill>
                  <a:srgbClr val="000000"/>
                </a:solidFill>
                <a:cs typeface="Arial" pitchFamily="34" charset="0"/>
              </a:rPr>
              <a:t>existing discharge planning services</a:t>
            </a:r>
          </a:p>
        </p:txBody>
      </p:sp>
    </p:spTree>
    <p:extLst>
      <p:ext uri="{BB962C8B-B14F-4D97-AF65-F5344CB8AC3E}">
        <p14:creationId xmlns:p14="http://schemas.microsoft.com/office/powerpoint/2010/main" xmlns="" val="393374209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30 Day Readmissions – Critical Time Intervention</a:t>
            </a:r>
            <a:endParaRPr lang="en-US" b="0" dirty="0">
              <a:cs typeface="MS PGothic"/>
            </a:endParaRPr>
          </a:p>
        </p:txBody>
      </p:sp>
      <p:sp>
        <p:nvSpPr>
          <p:cNvPr id="25" name="Rectangle 24"/>
          <p:cNvSpPr/>
          <p:nvPr/>
        </p:nvSpPr>
        <p:spPr>
          <a:xfrm>
            <a:off x="0" y="9906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700" b="1" dirty="0">
                <a:solidFill>
                  <a:srgbClr val="000000"/>
                </a:solidFill>
                <a:cs typeface="Arial" pitchFamily="34" charset="0"/>
              </a:rPr>
              <a:t>Critical Time Intervention (CTI)</a:t>
            </a:r>
          </a:p>
        </p:txBody>
      </p:sp>
      <p:sp>
        <p:nvSpPr>
          <p:cNvPr id="26" name="Rectangle 25"/>
          <p:cNvSpPr/>
          <p:nvPr/>
        </p:nvSpPr>
        <p:spPr>
          <a:xfrm>
            <a:off x="-228600" y="15240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Program Overview/Goal:   </a:t>
            </a:r>
            <a:r>
              <a:rPr lang="en-US" sz="1300" dirty="0">
                <a:solidFill>
                  <a:srgbClr val="000000"/>
                </a:solidFill>
                <a:cs typeface="Arial" pitchFamily="34" charset="0"/>
              </a:rPr>
              <a:t>Empirically supported, </a:t>
            </a:r>
            <a:r>
              <a:rPr lang="en-US" sz="1300" dirty="0" smtClean="0">
                <a:solidFill>
                  <a:srgbClr val="000000"/>
                </a:solidFill>
                <a:cs typeface="Arial" pitchFamily="34" charset="0"/>
              </a:rPr>
              <a:t>9-month </a:t>
            </a:r>
            <a:r>
              <a:rPr lang="en-US" sz="1300" dirty="0">
                <a:solidFill>
                  <a:srgbClr val="000000"/>
                </a:solidFill>
                <a:cs typeface="Arial" pitchFamily="34" charset="0"/>
              </a:rPr>
              <a:t>intensive case management model designed to prevent </a:t>
            </a:r>
            <a:r>
              <a:rPr lang="en-US" sz="1300" dirty="0" smtClean="0">
                <a:solidFill>
                  <a:srgbClr val="000000"/>
                </a:solidFill>
                <a:cs typeface="Arial" pitchFamily="34" charset="0"/>
              </a:rPr>
              <a:t>homelessness and </a:t>
            </a:r>
            <a:r>
              <a:rPr lang="en-US" sz="1300" dirty="0">
                <a:solidFill>
                  <a:srgbClr val="000000"/>
                </a:solidFill>
                <a:cs typeface="Arial" pitchFamily="34" charset="0"/>
              </a:rPr>
              <a:t>other adverse outcomes in people with mental illness following discharge from hospitals, shelters, prisons and other </a:t>
            </a:r>
            <a:r>
              <a:rPr lang="en-US" sz="1300" dirty="0" smtClean="0">
                <a:solidFill>
                  <a:srgbClr val="000000"/>
                </a:solidFill>
                <a:cs typeface="Arial" pitchFamily="34" charset="0"/>
              </a:rPr>
              <a:t>institutions</a:t>
            </a:r>
            <a:endParaRPr lang="en-US" sz="1300" dirty="0">
              <a:solidFill>
                <a:srgbClr val="000000"/>
              </a:solidFill>
              <a:cs typeface="Arial" pitchFamily="34" charset="0"/>
            </a:endParaRPr>
          </a:p>
        </p:txBody>
      </p:sp>
      <p:sp>
        <p:nvSpPr>
          <p:cNvPr id="27" name="Rectangle 26"/>
          <p:cNvSpPr/>
          <p:nvPr/>
        </p:nvSpPr>
        <p:spPr>
          <a:xfrm>
            <a:off x="-228600" y="31242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Program Model: </a:t>
            </a:r>
          </a:p>
          <a:p>
            <a:pPr marL="1200150" lvl="2" indent="-285750" defTabSz="914400">
              <a:spcBef>
                <a:spcPct val="20000"/>
              </a:spcBef>
              <a:buFont typeface="Arial" panose="020B0604020202020204" pitchFamily="34" charset="0"/>
              <a:buChar char="•"/>
              <a:defRPr/>
            </a:pPr>
            <a:r>
              <a:rPr lang="en-US" sz="1300" dirty="0">
                <a:solidFill>
                  <a:srgbClr val="000000"/>
                </a:solidFill>
                <a:cs typeface="Arial" pitchFamily="34" charset="0"/>
              </a:rPr>
              <a:t>CTI case workers establish relationships with patients during their institutional stay. Post-discharge, CTI delivers case management over 9 months in three phases:</a:t>
            </a:r>
            <a:r>
              <a:rPr lang="en-US" sz="1300" b="1" dirty="0">
                <a:solidFill>
                  <a:srgbClr val="000000"/>
                </a:solidFill>
                <a:cs typeface="Arial" pitchFamily="34" charset="0"/>
              </a:rPr>
              <a:t> </a:t>
            </a:r>
          </a:p>
          <a:p>
            <a:pPr marL="1657350" lvl="3" indent="-285750" defTabSz="914400">
              <a:spcBef>
                <a:spcPct val="20000"/>
              </a:spcBef>
              <a:buFont typeface="Arial" panose="020B0604020202020204" pitchFamily="34" charset="0"/>
              <a:buChar char="•"/>
              <a:defRPr/>
            </a:pPr>
            <a:r>
              <a:rPr lang="en-US" sz="1300" b="1" dirty="0">
                <a:solidFill>
                  <a:srgbClr val="000000"/>
                </a:solidFill>
                <a:cs typeface="Arial" pitchFamily="34" charset="0"/>
              </a:rPr>
              <a:t>Transition to community (months 1-3):</a:t>
            </a:r>
            <a:r>
              <a:rPr lang="en-US" sz="1300" dirty="0">
                <a:solidFill>
                  <a:srgbClr val="000000"/>
                </a:solidFill>
                <a:cs typeface="Arial" pitchFamily="34" charset="0"/>
              </a:rPr>
              <a:t> Intensive support through regular home visits and phone calls, accompanying clients to community providers, assessing feasibility of support systems, and facilitating introduction/relationship with caregiver</a:t>
            </a:r>
          </a:p>
          <a:p>
            <a:pPr marL="1657350" lvl="3" indent="-285750" defTabSz="914400">
              <a:spcBef>
                <a:spcPct val="20000"/>
              </a:spcBef>
              <a:buFont typeface="Arial" panose="020B0604020202020204" pitchFamily="34" charset="0"/>
              <a:buChar char="•"/>
              <a:defRPr/>
            </a:pPr>
            <a:r>
              <a:rPr lang="en-US" sz="1300" b="1" dirty="0">
                <a:solidFill>
                  <a:srgbClr val="000000"/>
                </a:solidFill>
                <a:cs typeface="Arial" pitchFamily="34" charset="0"/>
              </a:rPr>
              <a:t>Try-out (months 4-7):</a:t>
            </a:r>
            <a:r>
              <a:rPr lang="en-US" sz="1300" dirty="0">
                <a:solidFill>
                  <a:srgbClr val="000000"/>
                </a:solidFill>
                <a:cs typeface="Arial" pitchFamily="34" charset="0"/>
              </a:rPr>
              <a:t>  Testing and adjusting support systems developed during first phase. CTI worker encourages client to handle issues on own. Meets less frequently, but maintains regular contact with client. System and treatment adjustment may be required during this phase</a:t>
            </a:r>
          </a:p>
          <a:p>
            <a:pPr marL="1657350" lvl="3" indent="-285750" defTabSz="914400">
              <a:spcBef>
                <a:spcPct val="20000"/>
              </a:spcBef>
              <a:buFont typeface="Arial" panose="020B0604020202020204" pitchFamily="34" charset="0"/>
              <a:buChar char="•"/>
              <a:defRPr/>
            </a:pPr>
            <a:r>
              <a:rPr lang="en-US" sz="1300" b="1" dirty="0">
                <a:solidFill>
                  <a:srgbClr val="000000"/>
                </a:solidFill>
                <a:cs typeface="Arial" pitchFamily="34" charset="0"/>
              </a:rPr>
              <a:t>Transfer of care (months 8-9): </a:t>
            </a:r>
            <a:r>
              <a:rPr lang="en-US" sz="1300" dirty="0">
                <a:solidFill>
                  <a:srgbClr val="000000"/>
                </a:solidFill>
                <a:cs typeface="Arial" pitchFamily="34" charset="0"/>
              </a:rPr>
              <a:t> CTI ensures that members of support system meet together and, along with client, reach consensus about components of ongoing treatment and system of care</a:t>
            </a:r>
          </a:p>
        </p:txBody>
      </p:sp>
      <p:sp>
        <p:nvSpPr>
          <p:cNvPr id="30" name="Rectangle 29"/>
          <p:cNvSpPr/>
          <p:nvPr/>
        </p:nvSpPr>
        <p:spPr>
          <a:xfrm>
            <a:off x="-228600" y="51816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Implementation/Expansion Considerations:  </a:t>
            </a:r>
          </a:p>
          <a:p>
            <a:pPr marL="1200150" lvl="2" indent="-285750" defTabSz="914400" fontAlgn="base">
              <a:spcBef>
                <a:spcPct val="20000"/>
              </a:spcBef>
              <a:spcAft>
                <a:spcPct val="0"/>
              </a:spcAft>
              <a:buFont typeface="Arial" panose="020B0604020202020204" pitchFamily="34" charset="0"/>
              <a:buChar char="•"/>
              <a:defRPr/>
            </a:pPr>
            <a:r>
              <a:rPr lang="en-US" sz="1250" dirty="0">
                <a:solidFill>
                  <a:srgbClr val="000000"/>
                </a:solidFill>
                <a:cs typeface="MS PGothic"/>
              </a:rPr>
              <a:t>Adding patient navigator as needed  to ensure PCP receives ED discharge information </a:t>
            </a:r>
            <a:r>
              <a:rPr lang="en-US" sz="1250" dirty="0" smtClean="0">
                <a:solidFill>
                  <a:srgbClr val="000000"/>
                </a:solidFill>
                <a:cs typeface="MS PGothic"/>
              </a:rPr>
              <a:t>and appointment </a:t>
            </a:r>
            <a:r>
              <a:rPr lang="en-US" sz="1250" dirty="0">
                <a:solidFill>
                  <a:srgbClr val="000000"/>
                </a:solidFill>
                <a:cs typeface="MS PGothic"/>
              </a:rPr>
              <a:t>is completed </a:t>
            </a:r>
          </a:p>
          <a:p>
            <a:pPr marL="1200150" lvl="2" indent="-285750" defTabSz="914400" fontAlgn="base">
              <a:spcBef>
                <a:spcPct val="20000"/>
              </a:spcBef>
              <a:spcAft>
                <a:spcPct val="0"/>
              </a:spcAft>
              <a:buFont typeface="Arial" panose="020B0604020202020204" pitchFamily="34" charset="0"/>
              <a:buChar char="•"/>
              <a:defRPr/>
            </a:pPr>
            <a:r>
              <a:rPr lang="en-US" sz="1250" dirty="0">
                <a:solidFill>
                  <a:srgbClr val="000000"/>
                </a:solidFill>
                <a:cs typeface="MS PGothic"/>
              </a:rPr>
              <a:t>Coordinating between Clinical Navigator RN and other case management services (e.g. Health Homes) to facilitate </a:t>
            </a:r>
            <a:r>
              <a:rPr lang="en-US" sz="1250" dirty="0" smtClean="0">
                <a:solidFill>
                  <a:srgbClr val="000000"/>
                </a:solidFill>
                <a:cs typeface="MS PGothic"/>
              </a:rPr>
              <a:t>               long-term </a:t>
            </a:r>
            <a:r>
              <a:rPr lang="en-US" sz="1250" dirty="0">
                <a:solidFill>
                  <a:srgbClr val="000000"/>
                </a:solidFill>
                <a:cs typeface="MS PGothic"/>
              </a:rPr>
              <a:t>care management and readmission reduction</a:t>
            </a:r>
          </a:p>
          <a:p>
            <a:pPr marL="1200150" lvl="2" indent="-285750" defTabSz="914400" fontAlgn="base">
              <a:spcBef>
                <a:spcPct val="20000"/>
              </a:spcBef>
              <a:spcAft>
                <a:spcPct val="0"/>
              </a:spcAft>
              <a:buFont typeface="Arial" panose="020B0604020202020204" pitchFamily="34" charset="0"/>
              <a:buChar char="•"/>
              <a:defRPr/>
            </a:pPr>
            <a:r>
              <a:rPr lang="en-US" sz="1250" dirty="0">
                <a:solidFill>
                  <a:srgbClr val="000000"/>
                </a:solidFill>
                <a:cs typeface="MS PGothic"/>
              </a:rPr>
              <a:t>Opportunities to embed Health Home representatives in </a:t>
            </a:r>
            <a:r>
              <a:rPr lang="en-US" sz="1250" dirty="0" err="1">
                <a:solidFill>
                  <a:srgbClr val="000000"/>
                </a:solidFill>
                <a:cs typeface="MS PGothic"/>
              </a:rPr>
              <a:t>EDs</a:t>
            </a:r>
            <a:r>
              <a:rPr lang="en-US" sz="1250" dirty="0">
                <a:solidFill>
                  <a:srgbClr val="000000"/>
                </a:solidFill>
                <a:cs typeface="MS PGothic"/>
              </a:rPr>
              <a:t> and conduct real-time assessments for </a:t>
            </a:r>
            <a:r>
              <a:rPr lang="en-US" sz="1250" dirty="0" smtClean="0">
                <a:solidFill>
                  <a:srgbClr val="000000"/>
                </a:solidFill>
                <a:cs typeface="MS PGothic"/>
              </a:rPr>
              <a:t>Health Home eligibility</a:t>
            </a:r>
            <a:endParaRPr lang="en-US" sz="1250" dirty="0">
              <a:solidFill>
                <a:srgbClr val="000000"/>
              </a:solidFill>
              <a:cs typeface="MS PGothic"/>
            </a:endParaRPr>
          </a:p>
          <a:p>
            <a:pPr marL="1200150" lvl="2" indent="-285750" defTabSz="914400" fontAlgn="base">
              <a:spcBef>
                <a:spcPct val="20000"/>
              </a:spcBef>
              <a:spcAft>
                <a:spcPct val="0"/>
              </a:spcAft>
              <a:buFont typeface="Arial" panose="020B0604020202020204" pitchFamily="34" charset="0"/>
              <a:buChar char="•"/>
              <a:defRPr/>
            </a:pPr>
            <a:r>
              <a:rPr lang="en-US" sz="1250" dirty="0">
                <a:solidFill>
                  <a:srgbClr val="000000"/>
                </a:solidFill>
                <a:cs typeface="MS PGothic"/>
              </a:rPr>
              <a:t>RHIO connectivity</a:t>
            </a:r>
          </a:p>
        </p:txBody>
      </p:sp>
    </p:spTree>
    <p:extLst>
      <p:ext uri="{BB962C8B-B14F-4D97-AF65-F5344CB8AC3E}">
        <p14:creationId xmlns:p14="http://schemas.microsoft.com/office/powerpoint/2010/main" xmlns="" val="242204660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85725" y="58674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ED Triage/Diversion – </a:t>
            </a:r>
            <a:r>
              <a:rPr lang="en-US" dirty="0">
                <a:cs typeface="MS PGothic"/>
              </a:rPr>
              <a:t>Montefiore CMO Clinical Navigator Program</a:t>
            </a:r>
            <a:endParaRPr lang="en-US" b="0" dirty="0">
              <a:cs typeface="MS PGothic"/>
            </a:endParaRPr>
          </a:p>
        </p:txBody>
      </p:sp>
      <p:sp>
        <p:nvSpPr>
          <p:cNvPr id="25" name="Rectangle 24"/>
          <p:cNvSpPr/>
          <p:nvPr/>
        </p:nvSpPr>
        <p:spPr>
          <a:xfrm>
            <a:off x="0" y="10668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600" b="1" dirty="0">
                <a:solidFill>
                  <a:srgbClr val="000000"/>
                </a:solidFill>
                <a:cs typeface="MS PGothic"/>
              </a:rPr>
              <a:t>Montefiore CMO Clinical Navigator Program </a:t>
            </a:r>
            <a:endParaRPr lang="en-US" sz="1700" b="1" dirty="0">
              <a:solidFill>
                <a:srgbClr val="000000"/>
              </a:solidFill>
              <a:cs typeface="Arial" pitchFamily="34" charset="0"/>
            </a:endParaRPr>
          </a:p>
        </p:txBody>
      </p:sp>
      <p:sp>
        <p:nvSpPr>
          <p:cNvPr id="26" name="Rectangle 25"/>
          <p:cNvSpPr/>
          <p:nvPr/>
        </p:nvSpPr>
        <p:spPr>
          <a:xfrm>
            <a:off x="-228600" y="1752600"/>
            <a:ext cx="9220200" cy="762000"/>
          </a:xfrm>
          <a:prstGeom prst="rect">
            <a:avLst/>
          </a:prstGeom>
          <a:noFill/>
          <a:ln>
            <a:noFill/>
          </a:ln>
        </p:spPr>
        <p:txBody>
          <a:bodyPr wrap="square" anchor="ctr" anchorCtr="0">
            <a:noAutofit/>
          </a:bodyPr>
          <a:lstStyle/>
          <a:p>
            <a:pPr lvl="1" defTabSz="914400" fontAlgn="base">
              <a:spcBef>
                <a:spcPct val="20000"/>
              </a:spcBef>
              <a:spcAft>
                <a:spcPct val="0"/>
              </a:spcAft>
              <a:defRPr/>
            </a:pPr>
            <a:r>
              <a:rPr lang="en-US" sz="1300" b="1" dirty="0">
                <a:solidFill>
                  <a:srgbClr val="000000"/>
                </a:solidFill>
                <a:cs typeface="Arial" pitchFamily="34" charset="0"/>
              </a:rPr>
              <a:t>Program Overview/Goal</a:t>
            </a:r>
            <a:r>
              <a:rPr lang="en-US" sz="1300" b="1" dirty="0" smtClean="0">
                <a:solidFill>
                  <a:srgbClr val="000000"/>
                </a:solidFill>
                <a:cs typeface="Arial" pitchFamily="34" charset="0"/>
              </a:rPr>
              <a:t>: </a:t>
            </a:r>
            <a:r>
              <a:rPr lang="en-US" sz="1300" dirty="0">
                <a:solidFill>
                  <a:srgbClr val="000000"/>
                </a:solidFill>
                <a:cs typeface="Arial" pitchFamily="34" charset="0"/>
              </a:rPr>
              <a:t>Aims to </a:t>
            </a:r>
            <a:r>
              <a:rPr lang="en-US" sz="1300" dirty="0" smtClean="0">
                <a:solidFill>
                  <a:srgbClr val="000000"/>
                </a:solidFill>
                <a:cs typeface="Arial" pitchFamily="34" charset="0"/>
              </a:rPr>
              <a:t>reduce preventable admissions and address </a:t>
            </a:r>
            <a:r>
              <a:rPr lang="en-US" sz="1300" dirty="0">
                <a:solidFill>
                  <a:srgbClr val="000000"/>
                </a:solidFill>
                <a:cs typeface="Arial" pitchFamily="34" charset="0"/>
              </a:rPr>
              <a:t>recidivism of ‘frequent flyer’ population by embedding Clinical Navigator RNs </a:t>
            </a:r>
            <a:r>
              <a:rPr lang="en-US" sz="1300" dirty="0" smtClean="0">
                <a:solidFill>
                  <a:srgbClr val="000000"/>
                </a:solidFill>
                <a:cs typeface="Arial" pitchFamily="34" charset="0"/>
              </a:rPr>
              <a:t>– </a:t>
            </a:r>
            <a:r>
              <a:rPr lang="en-US" sz="1300" dirty="0">
                <a:solidFill>
                  <a:srgbClr val="000000"/>
                </a:solidFill>
                <a:cs typeface="Arial" pitchFamily="34" charset="0"/>
              </a:rPr>
              <a:t>ED nurses specially trained in care management – as part of ED care </a:t>
            </a:r>
            <a:r>
              <a:rPr lang="en-US" sz="1300" dirty="0" smtClean="0">
                <a:solidFill>
                  <a:srgbClr val="000000"/>
                </a:solidFill>
                <a:cs typeface="Arial" pitchFamily="34" charset="0"/>
              </a:rPr>
              <a:t>team  </a:t>
            </a:r>
            <a:endParaRPr lang="en-US" sz="1300" dirty="0">
              <a:solidFill>
                <a:srgbClr val="000000"/>
              </a:solidFill>
              <a:cs typeface="Arial" pitchFamily="34" charset="0"/>
            </a:endParaRPr>
          </a:p>
          <a:p>
            <a:pPr lvl="1" defTabSz="914400">
              <a:spcBef>
                <a:spcPct val="20000"/>
              </a:spcBef>
              <a:defRPr/>
            </a:pPr>
            <a:endParaRPr lang="en-US" sz="1400" dirty="0">
              <a:solidFill>
                <a:srgbClr val="000000"/>
              </a:solidFill>
              <a:cs typeface="Arial" pitchFamily="34" charset="0"/>
            </a:endParaRPr>
          </a:p>
          <a:p>
            <a:pPr lvl="1" defTabSz="914400">
              <a:spcBef>
                <a:spcPct val="20000"/>
              </a:spcBef>
              <a:defRPr/>
            </a:pPr>
            <a:endParaRPr lang="en-US" sz="1400" dirty="0">
              <a:solidFill>
                <a:srgbClr val="000000"/>
              </a:solidFill>
              <a:cs typeface="Arial" pitchFamily="34" charset="0"/>
            </a:endParaRPr>
          </a:p>
        </p:txBody>
      </p:sp>
      <p:sp>
        <p:nvSpPr>
          <p:cNvPr id="30" name="Rectangle 29"/>
          <p:cNvSpPr/>
          <p:nvPr/>
        </p:nvSpPr>
        <p:spPr>
          <a:xfrm>
            <a:off x="-228600" y="54864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Implementation/Expansion Considerations:  </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MS PGothic"/>
              </a:rPr>
              <a:t>Coordinating between Clinical Navigator RN and other case management services (e.g. </a:t>
            </a:r>
            <a:r>
              <a:rPr lang="en-US" sz="1300" dirty="0" smtClean="0">
                <a:solidFill>
                  <a:srgbClr val="000000"/>
                </a:solidFill>
                <a:cs typeface="MS PGothic"/>
              </a:rPr>
              <a:t>Health Homes) </a:t>
            </a:r>
            <a:r>
              <a:rPr lang="en-US" sz="1300" dirty="0">
                <a:solidFill>
                  <a:srgbClr val="000000"/>
                </a:solidFill>
                <a:cs typeface="MS PGothic"/>
              </a:rPr>
              <a:t>to facilitate long-term care management and readmission </a:t>
            </a:r>
            <a:r>
              <a:rPr lang="en-US" sz="1300" dirty="0" smtClean="0">
                <a:solidFill>
                  <a:srgbClr val="000000"/>
                </a:solidFill>
                <a:cs typeface="MS PGothic"/>
              </a:rPr>
              <a:t>reduction</a:t>
            </a:r>
            <a:endParaRPr lang="en-US" sz="1300" dirty="0">
              <a:solidFill>
                <a:srgbClr val="000000"/>
              </a:solidFill>
              <a:cs typeface="MS PGothic"/>
            </a:endParaRP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MS PGothic"/>
              </a:rPr>
              <a:t>Opportunities to embed </a:t>
            </a:r>
            <a:r>
              <a:rPr lang="en-US" sz="1300" dirty="0" smtClean="0">
                <a:solidFill>
                  <a:srgbClr val="000000"/>
                </a:solidFill>
                <a:cs typeface="MS PGothic"/>
              </a:rPr>
              <a:t>Health Home </a:t>
            </a:r>
            <a:r>
              <a:rPr lang="en-US" sz="1300" dirty="0">
                <a:solidFill>
                  <a:srgbClr val="000000"/>
                </a:solidFill>
                <a:cs typeface="MS PGothic"/>
              </a:rPr>
              <a:t>representatives in </a:t>
            </a:r>
            <a:r>
              <a:rPr lang="en-US" sz="1300" dirty="0" err="1" smtClean="0">
                <a:solidFill>
                  <a:srgbClr val="000000"/>
                </a:solidFill>
                <a:cs typeface="MS PGothic"/>
              </a:rPr>
              <a:t>EDs</a:t>
            </a:r>
            <a:r>
              <a:rPr lang="en-US" sz="1300" dirty="0" smtClean="0">
                <a:solidFill>
                  <a:srgbClr val="000000"/>
                </a:solidFill>
                <a:cs typeface="MS PGothic"/>
              </a:rPr>
              <a:t> and conduct real-time assessments for Health Home eligibility</a:t>
            </a:r>
          </a:p>
          <a:p>
            <a:pPr marL="1200150" lvl="2" indent="-285750" defTabSz="914400" fontAlgn="base">
              <a:spcBef>
                <a:spcPct val="20000"/>
              </a:spcBef>
              <a:spcAft>
                <a:spcPct val="0"/>
              </a:spcAft>
              <a:buFont typeface="Arial" panose="020B0604020202020204" pitchFamily="34" charset="0"/>
              <a:buChar char="•"/>
              <a:defRPr/>
            </a:pPr>
            <a:r>
              <a:rPr lang="en-US" sz="1300" dirty="0" err="1" smtClean="0">
                <a:solidFill>
                  <a:srgbClr val="000000"/>
                </a:solidFill>
                <a:cs typeface="MS PGothic"/>
              </a:rPr>
              <a:t>RHIO</a:t>
            </a:r>
            <a:r>
              <a:rPr lang="en-US" sz="1300" dirty="0" smtClean="0">
                <a:solidFill>
                  <a:srgbClr val="000000"/>
                </a:solidFill>
                <a:cs typeface="MS PGothic"/>
              </a:rPr>
              <a:t> connectivity</a:t>
            </a:r>
          </a:p>
          <a:p>
            <a:pPr marL="1200150" lvl="2" indent="-285750" defTabSz="914400" fontAlgn="base">
              <a:spcBef>
                <a:spcPct val="20000"/>
              </a:spcBef>
              <a:spcAft>
                <a:spcPct val="0"/>
              </a:spcAft>
              <a:buFont typeface="Arial" panose="020B0604020202020204" pitchFamily="34" charset="0"/>
              <a:buChar char="•"/>
              <a:defRPr/>
            </a:pPr>
            <a:r>
              <a:rPr lang="en-US" sz="1300" dirty="0" smtClean="0">
                <a:solidFill>
                  <a:srgbClr val="000000"/>
                </a:solidFill>
                <a:cs typeface="MS PGothic"/>
              </a:rPr>
              <a:t>Adding patient navigator to conduct follow up related to transportation and PCP involvement </a:t>
            </a:r>
          </a:p>
        </p:txBody>
      </p:sp>
      <p:sp>
        <p:nvSpPr>
          <p:cNvPr id="10" name="Rectangle 9"/>
          <p:cNvSpPr/>
          <p:nvPr/>
        </p:nvSpPr>
        <p:spPr>
          <a:xfrm>
            <a:off x="-228600" y="3200400"/>
            <a:ext cx="9220200" cy="762000"/>
          </a:xfrm>
          <a:prstGeom prst="rect">
            <a:avLst/>
          </a:prstGeom>
          <a:noFill/>
          <a:ln>
            <a:noFill/>
          </a:ln>
        </p:spPr>
        <p:txBody>
          <a:bodyPr wrap="square" anchor="ctr" anchorCtr="0">
            <a:noAutofit/>
          </a:bodyPr>
          <a:lstStyle/>
          <a:p>
            <a:pPr lvl="1" defTabSz="914400" fontAlgn="base">
              <a:spcBef>
                <a:spcPct val="20000"/>
              </a:spcBef>
              <a:spcAft>
                <a:spcPct val="0"/>
              </a:spcAft>
              <a:defRPr/>
            </a:pPr>
            <a:r>
              <a:rPr lang="en-US" sz="1300" b="1" dirty="0">
                <a:solidFill>
                  <a:srgbClr val="000000"/>
                </a:solidFill>
                <a:cs typeface="Arial" pitchFamily="34" charset="0"/>
              </a:rPr>
              <a:t>Program Model: </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When individual gets </a:t>
            </a:r>
            <a:r>
              <a:rPr lang="en-US" sz="1300" dirty="0" smtClean="0">
                <a:solidFill>
                  <a:srgbClr val="000000"/>
                </a:solidFill>
                <a:cs typeface="Arial" pitchFamily="34" charset="0"/>
              </a:rPr>
              <a:t>registered </a:t>
            </a:r>
            <a:r>
              <a:rPr lang="en-US" sz="1300" dirty="0">
                <a:solidFill>
                  <a:srgbClr val="000000"/>
                </a:solidFill>
                <a:cs typeface="Arial" pitchFamily="34" charset="0"/>
              </a:rPr>
              <a:t>in ED, their data is </a:t>
            </a:r>
            <a:r>
              <a:rPr lang="en-US" sz="1300" dirty="0" smtClean="0">
                <a:solidFill>
                  <a:srgbClr val="000000"/>
                </a:solidFill>
                <a:cs typeface="Arial" pitchFamily="34" charset="0"/>
              </a:rPr>
              <a:t>matched </a:t>
            </a:r>
            <a:r>
              <a:rPr lang="en-US" sz="1300" dirty="0">
                <a:solidFill>
                  <a:srgbClr val="000000"/>
                </a:solidFill>
                <a:cs typeface="Arial" pitchFamily="34" charset="0"/>
              </a:rPr>
              <a:t>to Clinical Navigator eligibility criteria</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Eligible individuals are flagged for Clinical Navigator RN via work list for clinical navigator services </a:t>
            </a: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Clinical Navigator RN reviews patient case load and identifies individuals most appropriate for case management services. Focus is placed on individuals who are clinically </a:t>
            </a:r>
            <a:r>
              <a:rPr lang="en-US" sz="1300" dirty="0" smtClean="0">
                <a:solidFill>
                  <a:srgbClr val="000000"/>
                </a:solidFill>
                <a:cs typeface="Arial" pitchFamily="34" charset="0"/>
              </a:rPr>
              <a:t>stable </a:t>
            </a:r>
            <a:endParaRPr lang="en-US" sz="1300" dirty="0">
              <a:solidFill>
                <a:srgbClr val="000000"/>
              </a:solidFill>
              <a:cs typeface="Arial" pitchFamily="34" charset="0"/>
            </a:endParaRPr>
          </a:p>
          <a:p>
            <a:pPr marL="1200150" lvl="2"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Services include: </a:t>
            </a:r>
          </a:p>
          <a:p>
            <a:pPr marL="1657350" lvl="3"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Patient assessment and review of case file. Additional information regarding other services and previous discharges is provided for CMO/ACO admits through electronic records</a:t>
            </a:r>
          </a:p>
          <a:p>
            <a:pPr marL="1657350" lvl="3"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Coordination of services </a:t>
            </a:r>
            <a:r>
              <a:rPr lang="en-US" sz="1300" dirty="0" smtClean="0">
                <a:solidFill>
                  <a:srgbClr val="000000"/>
                </a:solidFill>
                <a:cs typeface="Arial" pitchFamily="34" charset="0"/>
              </a:rPr>
              <a:t>and </a:t>
            </a:r>
            <a:r>
              <a:rPr lang="en-US" sz="1300" dirty="0">
                <a:solidFill>
                  <a:srgbClr val="000000"/>
                </a:solidFill>
                <a:cs typeface="Arial" pitchFamily="34" charset="0"/>
              </a:rPr>
              <a:t>treatment (e.g. coordinate transportation, establish PCP involvement; medication reconciliation)</a:t>
            </a:r>
          </a:p>
          <a:p>
            <a:pPr marL="1657350" lvl="3" indent="-285750" defTabSz="914400" fontAlgn="base">
              <a:spcBef>
                <a:spcPct val="20000"/>
              </a:spcBef>
              <a:spcAft>
                <a:spcPct val="0"/>
              </a:spcAft>
              <a:buFont typeface="Arial" panose="020B0604020202020204" pitchFamily="34" charset="0"/>
              <a:buChar char="•"/>
              <a:defRPr/>
            </a:pPr>
            <a:r>
              <a:rPr lang="en-US" sz="1300" dirty="0">
                <a:solidFill>
                  <a:srgbClr val="000000"/>
                </a:solidFill>
                <a:cs typeface="Arial" pitchFamily="34" charset="0"/>
              </a:rPr>
              <a:t>Clinical Navigator RN presents patient information and history to physician and discusses alternatives to admission. Based on this information, physician determines whether to admit </a:t>
            </a:r>
            <a:r>
              <a:rPr lang="en-US" sz="1300" dirty="0" smtClean="0">
                <a:solidFill>
                  <a:srgbClr val="000000"/>
                </a:solidFill>
                <a:cs typeface="Arial" pitchFamily="34" charset="0"/>
              </a:rPr>
              <a:t>patient</a:t>
            </a:r>
            <a:endParaRPr lang="en-US" sz="1300" dirty="0">
              <a:solidFill>
                <a:srgbClr val="000000"/>
              </a:solidFill>
              <a:cs typeface="Arial" pitchFamily="34" charset="0"/>
            </a:endParaRPr>
          </a:p>
        </p:txBody>
      </p:sp>
    </p:spTree>
    <p:extLst>
      <p:ext uri="{BB962C8B-B14F-4D97-AF65-F5344CB8AC3E}">
        <p14:creationId xmlns:p14="http://schemas.microsoft.com/office/powerpoint/2010/main" xmlns="" val="63124258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85725" y="57912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ED Triage/Diversion – Parachute NYC and Community Paramedicine</a:t>
            </a:r>
            <a:endParaRPr lang="en-US" b="0" dirty="0">
              <a:cs typeface="MS PGothic"/>
            </a:endParaRPr>
          </a:p>
        </p:txBody>
      </p:sp>
      <p:sp>
        <p:nvSpPr>
          <p:cNvPr id="25" name="Rectangle 24"/>
          <p:cNvSpPr/>
          <p:nvPr/>
        </p:nvSpPr>
        <p:spPr>
          <a:xfrm>
            <a:off x="0" y="9144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600" b="1" dirty="0">
                <a:solidFill>
                  <a:srgbClr val="000000"/>
                </a:solidFill>
                <a:cs typeface="MS PGothic"/>
              </a:rPr>
              <a:t>Parachute NYC</a:t>
            </a:r>
            <a:endParaRPr lang="en-US" sz="1700" b="1" dirty="0">
              <a:solidFill>
                <a:srgbClr val="000000"/>
              </a:solidFill>
              <a:cs typeface="Arial" pitchFamily="34" charset="0"/>
            </a:endParaRPr>
          </a:p>
        </p:txBody>
      </p:sp>
      <p:sp>
        <p:nvSpPr>
          <p:cNvPr id="26" name="Rectangle 25"/>
          <p:cNvSpPr/>
          <p:nvPr/>
        </p:nvSpPr>
        <p:spPr>
          <a:xfrm>
            <a:off x="-228600" y="13716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Program Overview/Goal: </a:t>
            </a:r>
            <a:r>
              <a:rPr lang="en-US" sz="1300" dirty="0">
                <a:solidFill>
                  <a:srgbClr val="000000"/>
                </a:solidFill>
                <a:cs typeface="Arial" pitchFamily="34" charset="0"/>
              </a:rPr>
              <a:t>Aims to divert people with psychiatric distress from hospitalization and emergency room care into </a:t>
            </a:r>
            <a:r>
              <a:rPr lang="en-US" sz="1300" dirty="0" smtClean="0">
                <a:solidFill>
                  <a:srgbClr val="000000"/>
                </a:solidFill>
                <a:cs typeface="Arial" pitchFamily="34" charset="0"/>
              </a:rPr>
              <a:t>stabilization at home </a:t>
            </a:r>
            <a:r>
              <a:rPr lang="en-US" sz="1300" dirty="0">
                <a:solidFill>
                  <a:srgbClr val="000000"/>
                </a:solidFill>
                <a:cs typeface="Arial" pitchFamily="34" charset="0"/>
              </a:rPr>
              <a:t>and </a:t>
            </a:r>
            <a:r>
              <a:rPr lang="en-US" sz="1300" dirty="0" smtClean="0">
                <a:solidFill>
                  <a:srgbClr val="000000"/>
                </a:solidFill>
                <a:cs typeface="Arial" pitchFamily="34" charset="0"/>
              </a:rPr>
              <a:t>community-based respite bed alternative</a:t>
            </a:r>
            <a:endParaRPr lang="en-US" sz="1300" dirty="0">
              <a:solidFill>
                <a:srgbClr val="000000"/>
              </a:solidFill>
              <a:cs typeface="Arial" pitchFamily="34" charset="0"/>
            </a:endParaRPr>
          </a:p>
          <a:p>
            <a:pPr lvl="1" defTabSz="914400">
              <a:spcBef>
                <a:spcPct val="20000"/>
              </a:spcBef>
              <a:defRPr/>
            </a:pPr>
            <a:endParaRPr lang="en-US" sz="1400" dirty="0">
              <a:solidFill>
                <a:srgbClr val="000000"/>
              </a:solidFill>
              <a:cs typeface="Arial" pitchFamily="34" charset="0"/>
            </a:endParaRPr>
          </a:p>
        </p:txBody>
      </p:sp>
      <p:sp>
        <p:nvSpPr>
          <p:cNvPr id="27" name="Rectangle 26"/>
          <p:cNvSpPr/>
          <p:nvPr/>
        </p:nvSpPr>
        <p:spPr>
          <a:xfrm>
            <a:off x="-228600" y="17526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Program Model: </a:t>
            </a:r>
            <a:endParaRPr lang="en-US" sz="1200" dirty="0" smtClean="0">
              <a:solidFill>
                <a:srgbClr val="000000"/>
              </a:solidFill>
              <a:cs typeface="Arial" pitchFamily="34" charset="0"/>
            </a:endParaRPr>
          </a:p>
          <a:p>
            <a:pPr lvl="1" defTabSz="914400">
              <a:spcBef>
                <a:spcPct val="20000"/>
              </a:spcBef>
              <a:defRPr/>
            </a:pPr>
            <a:endParaRPr lang="en-US" sz="1300" b="1" dirty="0">
              <a:solidFill>
                <a:srgbClr val="000000"/>
              </a:solidFill>
              <a:cs typeface="Arial" pitchFamily="34" charset="0"/>
            </a:endParaRPr>
          </a:p>
        </p:txBody>
      </p:sp>
      <p:sp>
        <p:nvSpPr>
          <p:cNvPr id="30" name="Rectangle 29"/>
          <p:cNvSpPr/>
          <p:nvPr/>
        </p:nvSpPr>
        <p:spPr>
          <a:xfrm>
            <a:off x="-228600" y="42672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Implementation/Expansion Considerations:  </a:t>
            </a:r>
          </a:p>
          <a:p>
            <a:pPr marL="1200150" lvl="2" indent="-285750" defTabSz="914400">
              <a:spcBef>
                <a:spcPct val="20000"/>
              </a:spcBef>
              <a:buFont typeface="Arial" panose="020B0604020202020204" pitchFamily="34" charset="0"/>
              <a:buChar char="•"/>
              <a:defRPr/>
            </a:pPr>
            <a:r>
              <a:rPr lang="en-US" sz="1200" dirty="0">
                <a:solidFill>
                  <a:srgbClr val="000000"/>
                </a:solidFill>
                <a:cs typeface="Arial" pitchFamily="34" charset="0"/>
              </a:rPr>
              <a:t>Increasing program awareness and referrals. Consider adding ED Navigator-like component to help identify individuals who may be appropriate for program after hospital discharge</a:t>
            </a:r>
          </a:p>
          <a:p>
            <a:pPr marL="1200150" lvl="2" indent="-285750" defTabSz="914400">
              <a:spcBef>
                <a:spcPct val="20000"/>
              </a:spcBef>
              <a:buFont typeface="Arial" panose="020B0604020202020204" pitchFamily="34" charset="0"/>
              <a:buChar char="•"/>
              <a:defRPr/>
            </a:pPr>
            <a:r>
              <a:rPr lang="en-US" sz="1200" dirty="0">
                <a:solidFill>
                  <a:srgbClr val="000000"/>
                </a:solidFill>
                <a:cs typeface="Arial" pitchFamily="34" charset="0"/>
              </a:rPr>
              <a:t>Addressing </a:t>
            </a:r>
            <a:r>
              <a:rPr lang="en-US" sz="1200" dirty="0" smtClean="0">
                <a:solidFill>
                  <a:srgbClr val="000000"/>
                </a:solidFill>
                <a:cs typeface="Arial" pitchFamily="34" charset="0"/>
              </a:rPr>
              <a:t>provider (psychiatrist) </a:t>
            </a:r>
            <a:r>
              <a:rPr lang="en-US" sz="1200" dirty="0">
                <a:solidFill>
                  <a:srgbClr val="000000"/>
                </a:solidFill>
                <a:cs typeface="Arial" pitchFamily="34" charset="0"/>
              </a:rPr>
              <a:t>discomfort with ED diversion and culture change through extensive </a:t>
            </a:r>
            <a:r>
              <a:rPr lang="en-US" sz="1200" dirty="0" smtClean="0">
                <a:solidFill>
                  <a:srgbClr val="000000"/>
                </a:solidFill>
                <a:cs typeface="Arial" pitchFamily="34" charset="0"/>
              </a:rPr>
              <a:t>provider training </a:t>
            </a:r>
            <a:r>
              <a:rPr lang="en-US" sz="1200" dirty="0">
                <a:solidFill>
                  <a:srgbClr val="000000"/>
                </a:solidFill>
                <a:cs typeface="Arial" pitchFamily="34" charset="0"/>
              </a:rPr>
              <a:t>and education</a:t>
            </a:r>
          </a:p>
          <a:p>
            <a:pPr marL="1200150" lvl="2" indent="-285750" defTabSz="914400">
              <a:spcBef>
                <a:spcPct val="20000"/>
              </a:spcBef>
              <a:buFont typeface="Arial" panose="020B0604020202020204" pitchFamily="34" charset="0"/>
              <a:buChar char="•"/>
              <a:defRPr/>
            </a:pPr>
            <a:r>
              <a:rPr lang="en-US" sz="1200" dirty="0">
                <a:solidFill>
                  <a:srgbClr val="000000"/>
                </a:solidFill>
                <a:cs typeface="Arial" pitchFamily="34" charset="0"/>
              </a:rPr>
              <a:t>Coordinating with other care management services (e.g. </a:t>
            </a:r>
            <a:r>
              <a:rPr lang="en-US" sz="1200" dirty="0" smtClean="0">
                <a:solidFill>
                  <a:srgbClr val="000000"/>
                </a:solidFill>
                <a:cs typeface="Arial" pitchFamily="34" charset="0"/>
              </a:rPr>
              <a:t>Health Home)</a:t>
            </a:r>
            <a:endParaRPr lang="en-US" sz="12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r>
              <a:rPr lang="en-US" sz="1200" dirty="0">
                <a:solidFill>
                  <a:srgbClr val="000000"/>
                </a:solidFill>
                <a:cs typeface="Arial" pitchFamily="34" charset="0"/>
              </a:rPr>
              <a:t>Working with NYPD and FDNY to identify opportunities to divert “frequent flyers” with known BH </a:t>
            </a:r>
            <a:r>
              <a:rPr lang="en-US" sz="1200" dirty="0" smtClean="0">
                <a:solidFill>
                  <a:srgbClr val="000000"/>
                </a:solidFill>
                <a:cs typeface="Arial" pitchFamily="34" charset="0"/>
              </a:rPr>
              <a:t>issues</a:t>
            </a:r>
          </a:p>
          <a:p>
            <a:pPr marL="1200150" lvl="2" indent="-285750" defTabSz="914400">
              <a:spcBef>
                <a:spcPct val="20000"/>
              </a:spcBef>
              <a:buFont typeface="Arial" panose="020B0604020202020204" pitchFamily="34" charset="0"/>
              <a:buChar char="•"/>
              <a:defRPr/>
            </a:pPr>
            <a:r>
              <a:rPr lang="en-US" sz="1200" dirty="0" smtClean="0">
                <a:solidFill>
                  <a:srgbClr val="000000"/>
                </a:solidFill>
                <a:cs typeface="Arial" pitchFamily="34" charset="0"/>
              </a:rPr>
              <a:t>Overcoming </a:t>
            </a:r>
            <a:r>
              <a:rPr lang="en-US" sz="1200" dirty="0">
                <a:solidFill>
                  <a:srgbClr val="000000"/>
                </a:solidFill>
                <a:cs typeface="Arial" pitchFamily="34" charset="0"/>
              </a:rPr>
              <a:t>related regulatory and reimbursement barriers</a:t>
            </a:r>
          </a:p>
          <a:p>
            <a:pPr marL="1200150" lvl="2" indent="-285750" defTabSz="914400">
              <a:spcBef>
                <a:spcPct val="20000"/>
              </a:spcBef>
              <a:buFont typeface="Arial" panose="020B0604020202020204" pitchFamily="34" charset="0"/>
              <a:buChar char="•"/>
              <a:defRPr/>
            </a:pPr>
            <a:r>
              <a:rPr lang="en-US" sz="1200" dirty="0">
                <a:solidFill>
                  <a:srgbClr val="000000"/>
                </a:solidFill>
                <a:cs typeface="Arial" pitchFamily="34" charset="0"/>
              </a:rPr>
              <a:t>Connecting with RHIO </a:t>
            </a:r>
          </a:p>
          <a:p>
            <a:pPr marL="1200150" lvl="2" indent="-285750" defTabSz="914400">
              <a:spcBef>
                <a:spcPct val="20000"/>
              </a:spcBef>
              <a:buFont typeface="Arial" panose="020B0604020202020204" pitchFamily="34" charset="0"/>
              <a:buChar char="•"/>
              <a:defRPr/>
            </a:pPr>
            <a:r>
              <a:rPr lang="en-US" sz="1200" dirty="0">
                <a:solidFill>
                  <a:srgbClr val="000000"/>
                </a:solidFill>
                <a:cs typeface="Arial" pitchFamily="34" charset="0"/>
              </a:rPr>
              <a:t>Expanding to SUD and homeless populations</a:t>
            </a:r>
          </a:p>
        </p:txBody>
      </p:sp>
      <p:sp>
        <p:nvSpPr>
          <p:cNvPr id="11" name="Rectangle 10"/>
          <p:cNvSpPr/>
          <p:nvPr/>
        </p:nvSpPr>
        <p:spPr>
          <a:xfrm>
            <a:off x="152400" y="2209800"/>
            <a:ext cx="8839200" cy="762000"/>
          </a:xfrm>
          <a:prstGeom prst="rect">
            <a:avLst/>
          </a:prstGeom>
          <a:noFill/>
          <a:ln>
            <a:noFill/>
          </a:ln>
        </p:spPr>
        <p:txBody>
          <a:bodyPr wrap="square" anchor="ctr" anchorCtr="0">
            <a:noAutofit/>
          </a:bodyPr>
          <a:lstStyle/>
          <a:p>
            <a:pPr marL="628650" lvl="1" indent="-171450" defTabSz="914400">
              <a:spcBef>
                <a:spcPct val="20000"/>
              </a:spcBef>
              <a:buFont typeface="Arial" panose="020B0604020202020204" pitchFamily="34" charset="0"/>
              <a:buChar char="•"/>
              <a:defRPr/>
            </a:pPr>
            <a:r>
              <a:rPr lang="en-US" sz="1200" b="1" dirty="0">
                <a:solidFill>
                  <a:srgbClr val="000000"/>
                </a:solidFill>
                <a:cs typeface="Arial" pitchFamily="34" charset="0"/>
              </a:rPr>
              <a:t>Crisis respite centers:</a:t>
            </a:r>
            <a:r>
              <a:rPr lang="en-US" sz="1200" dirty="0">
                <a:solidFill>
                  <a:srgbClr val="000000"/>
                </a:solidFill>
                <a:cs typeface="Arial" pitchFamily="34" charset="0"/>
              </a:rPr>
              <a:t>  Provides 10-bed supportive home-like environment for people anticipating or experiencing emotional crisis for says of one night to two weeks</a:t>
            </a:r>
          </a:p>
          <a:p>
            <a:pPr marL="742950" lvl="1" indent="-285750" defTabSz="914400">
              <a:spcBef>
                <a:spcPct val="20000"/>
              </a:spcBef>
              <a:buFont typeface="Arial" panose="020B0604020202020204" pitchFamily="34" charset="0"/>
              <a:buChar char="•"/>
              <a:defRPr/>
            </a:pPr>
            <a:endParaRPr lang="en-US" sz="1200" dirty="0">
              <a:solidFill>
                <a:srgbClr val="000000"/>
              </a:solidFill>
              <a:cs typeface="Arial" pitchFamily="34" charset="0"/>
            </a:endParaRPr>
          </a:p>
          <a:p>
            <a:pPr marL="742950" lvl="1" indent="-285750" defTabSz="914400">
              <a:spcBef>
                <a:spcPct val="20000"/>
              </a:spcBef>
              <a:buFont typeface="Arial" panose="020B0604020202020204" pitchFamily="34" charset="0"/>
              <a:buChar char="•"/>
              <a:defRPr/>
            </a:pPr>
            <a:endParaRPr lang="en-US" sz="1200" dirty="0">
              <a:solidFill>
                <a:srgbClr val="000000"/>
              </a:solidFill>
              <a:cs typeface="Arial" pitchFamily="34" charset="0"/>
            </a:endParaRPr>
          </a:p>
        </p:txBody>
      </p:sp>
      <p:sp>
        <p:nvSpPr>
          <p:cNvPr id="12" name="Rectangle 11"/>
          <p:cNvSpPr/>
          <p:nvPr/>
        </p:nvSpPr>
        <p:spPr>
          <a:xfrm>
            <a:off x="152400" y="2667000"/>
            <a:ext cx="8839200" cy="762000"/>
          </a:xfrm>
          <a:prstGeom prst="rect">
            <a:avLst/>
          </a:prstGeom>
          <a:noFill/>
          <a:ln>
            <a:noFill/>
          </a:ln>
        </p:spPr>
        <p:txBody>
          <a:bodyPr wrap="square" anchor="ctr" anchorCtr="0">
            <a:noAutofit/>
          </a:bodyPr>
          <a:lstStyle/>
          <a:p>
            <a:pPr marL="628650" lvl="1" indent="-171450" defTabSz="914400">
              <a:spcBef>
                <a:spcPct val="20000"/>
              </a:spcBef>
              <a:buFont typeface="Arial" panose="020B0604020202020204" pitchFamily="34" charset="0"/>
              <a:buChar char="•"/>
              <a:defRPr/>
            </a:pPr>
            <a:r>
              <a:rPr lang="en-US" sz="1200" b="1" dirty="0">
                <a:solidFill>
                  <a:srgbClr val="000000"/>
                </a:solidFill>
                <a:cs typeface="Arial" pitchFamily="34" charset="0"/>
              </a:rPr>
              <a:t>Mobile treatment unit:</a:t>
            </a:r>
            <a:r>
              <a:rPr lang="en-US" sz="1200" dirty="0">
                <a:solidFill>
                  <a:srgbClr val="000000"/>
                </a:solidFill>
                <a:cs typeface="Arial" pitchFamily="34" charset="0"/>
              </a:rPr>
              <a:t> Clinician and peer-based treatment teams provide needs-adapted integrated care </a:t>
            </a:r>
            <a:r>
              <a:rPr lang="en-US" sz="1200" dirty="0" smtClean="0">
                <a:solidFill>
                  <a:srgbClr val="000000"/>
                </a:solidFill>
                <a:cs typeface="Arial" pitchFamily="34" charset="0"/>
              </a:rPr>
              <a:t>to </a:t>
            </a:r>
            <a:r>
              <a:rPr lang="en-US" sz="1200" dirty="0">
                <a:solidFill>
                  <a:srgbClr val="000000"/>
                </a:solidFill>
                <a:cs typeface="Arial" pitchFamily="34" charset="0"/>
              </a:rPr>
              <a:t>help individuals experiencing psychiatric crisis recover in settings that are comfortable and </a:t>
            </a:r>
            <a:r>
              <a:rPr lang="en-US" sz="1200" dirty="0" smtClean="0">
                <a:solidFill>
                  <a:srgbClr val="000000"/>
                </a:solidFill>
                <a:cs typeface="Arial" pitchFamily="34" charset="0"/>
              </a:rPr>
              <a:t>familiar (e.g. home) for </a:t>
            </a:r>
            <a:r>
              <a:rPr lang="en-US" sz="1200" dirty="0">
                <a:solidFill>
                  <a:srgbClr val="000000"/>
                </a:solidFill>
                <a:cs typeface="Arial" pitchFamily="34" charset="0"/>
              </a:rPr>
              <a:t>up to 1 </a:t>
            </a:r>
            <a:r>
              <a:rPr lang="en-US" sz="1200" dirty="0" smtClean="0">
                <a:solidFill>
                  <a:srgbClr val="000000"/>
                </a:solidFill>
                <a:cs typeface="Arial" pitchFamily="34" charset="0"/>
              </a:rPr>
              <a:t>year</a:t>
            </a:r>
            <a:endParaRPr lang="en-US" sz="1200" dirty="0">
              <a:solidFill>
                <a:srgbClr val="000000"/>
              </a:solidFill>
              <a:cs typeface="Arial" pitchFamily="34" charset="0"/>
            </a:endParaRPr>
          </a:p>
          <a:p>
            <a:pPr marL="742950" lvl="1" indent="-285750" defTabSz="914400">
              <a:spcBef>
                <a:spcPct val="20000"/>
              </a:spcBef>
              <a:buFont typeface="Arial" panose="020B0604020202020204" pitchFamily="34" charset="0"/>
              <a:buChar char="•"/>
              <a:defRPr/>
            </a:pPr>
            <a:endParaRPr lang="en-US" sz="1200" dirty="0">
              <a:solidFill>
                <a:srgbClr val="000000"/>
              </a:solidFill>
              <a:cs typeface="Arial" pitchFamily="34" charset="0"/>
            </a:endParaRPr>
          </a:p>
          <a:p>
            <a:pPr marL="742950" lvl="1" indent="-285750" defTabSz="914400">
              <a:spcBef>
                <a:spcPct val="20000"/>
              </a:spcBef>
              <a:buFont typeface="Arial" panose="020B0604020202020204" pitchFamily="34" charset="0"/>
              <a:buChar char="•"/>
              <a:defRPr/>
            </a:pPr>
            <a:endParaRPr lang="en-US" sz="1200" dirty="0">
              <a:solidFill>
                <a:srgbClr val="000000"/>
              </a:solidFill>
              <a:cs typeface="Arial" pitchFamily="34" charset="0"/>
            </a:endParaRPr>
          </a:p>
        </p:txBody>
      </p:sp>
      <p:sp>
        <p:nvSpPr>
          <p:cNvPr id="13" name="Rectangle 12"/>
          <p:cNvSpPr/>
          <p:nvPr/>
        </p:nvSpPr>
        <p:spPr>
          <a:xfrm>
            <a:off x="152400" y="2895600"/>
            <a:ext cx="8686800" cy="762000"/>
          </a:xfrm>
          <a:prstGeom prst="rect">
            <a:avLst/>
          </a:prstGeom>
          <a:noFill/>
          <a:ln>
            <a:noFill/>
          </a:ln>
        </p:spPr>
        <p:txBody>
          <a:bodyPr wrap="square" anchor="ctr" anchorCtr="0">
            <a:noAutofit/>
          </a:bodyPr>
          <a:lstStyle/>
          <a:p>
            <a:pPr marL="628650" lvl="1" indent="-171450" defTabSz="914400">
              <a:spcBef>
                <a:spcPct val="20000"/>
              </a:spcBef>
              <a:buFont typeface="Arial" panose="020B0604020202020204" pitchFamily="34" charset="0"/>
              <a:buChar char="•"/>
              <a:defRPr/>
            </a:pPr>
            <a:r>
              <a:rPr lang="en-US" sz="1200" b="1" dirty="0">
                <a:solidFill>
                  <a:srgbClr val="000000"/>
                </a:solidFill>
                <a:cs typeface="Arial" pitchFamily="34" charset="0"/>
              </a:rPr>
              <a:t>Support line:</a:t>
            </a:r>
            <a:r>
              <a:rPr lang="en-US" sz="1200" dirty="0">
                <a:solidFill>
                  <a:srgbClr val="000000"/>
                </a:solidFill>
                <a:cs typeface="Arial" pitchFamily="34" charset="0"/>
              </a:rPr>
              <a:t> Free confidential phone service operated by peer staff  with lived experiences. Offers support and referral services to individuals experiencing emotional distress. Line available from 4pm to midnight, 7 days per week</a:t>
            </a:r>
          </a:p>
        </p:txBody>
      </p:sp>
      <p:sp>
        <p:nvSpPr>
          <p:cNvPr id="10" name="Rectangle 9"/>
          <p:cNvSpPr/>
          <p:nvPr/>
        </p:nvSpPr>
        <p:spPr>
          <a:xfrm>
            <a:off x="0" y="57912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600" b="1" dirty="0" smtClean="0">
                <a:solidFill>
                  <a:srgbClr val="000000"/>
                </a:solidFill>
                <a:cs typeface="MS PGothic"/>
              </a:rPr>
              <a:t>Community Paramedicine</a:t>
            </a:r>
            <a:endParaRPr lang="en-US" sz="1700" b="1" dirty="0">
              <a:solidFill>
                <a:srgbClr val="000000"/>
              </a:solidFill>
              <a:cs typeface="Arial" pitchFamily="34" charset="0"/>
            </a:endParaRPr>
          </a:p>
        </p:txBody>
      </p:sp>
      <p:sp>
        <p:nvSpPr>
          <p:cNvPr id="14" name="Rectangle 13"/>
          <p:cNvSpPr/>
          <p:nvPr/>
        </p:nvSpPr>
        <p:spPr>
          <a:xfrm>
            <a:off x="-228600" y="60960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a:solidFill>
                  <a:srgbClr val="000000"/>
                </a:solidFill>
                <a:cs typeface="Arial" pitchFamily="34" charset="0"/>
              </a:rPr>
              <a:t>Program Overview/Goal: </a:t>
            </a:r>
            <a:r>
              <a:rPr lang="en-US" sz="1300" dirty="0" smtClean="0">
                <a:solidFill>
                  <a:srgbClr val="000000"/>
                </a:solidFill>
                <a:cs typeface="Arial" pitchFamily="34" charset="0"/>
              </a:rPr>
              <a:t>Paramedics </a:t>
            </a:r>
            <a:r>
              <a:rPr lang="en-US" sz="1300" dirty="0">
                <a:solidFill>
                  <a:srgbClr val="000000"/>
                </a:solidFill>
                <a:cs typeface="Arial" pitchFamily="34" charset="0"/>
              </a:rPr>
              <a:t>are trained to perform roles outside of their customary duties in order to achieve more appropriate use of emergency care resources and/or enhance access to primary care for medically underserved </a:t>
            </a:r>
            <a:r>
              <a:rPr lang="en-US" sz="1300" dirty="0" smtClean="0">
                <a:solidFill>
                  <a:srgbClr val="000000"/>
                </a:solidFill>
                <a:cs typeface="Arial" pitchFamily="34" charset="0"/>
              </a:rPr>
              <a:t>populations</a:t>
            </a:r>
            <a:endParaRPr lang="en-US" sz="1300" dirty="0">
              <a:solidFill>
                <a:srgbClr val="000000"/>
              </a:solidFill>
              <a:cs typeface="Arial" pitchFamily="34" charset="0"/>
            </a:endParaRPr>
          </a:p>
        </p:txBody>
      </p:sp>
    </p:spTree>
    <p:extLst>
      <p:ext uri="{BB962C8B-B14F-4D97-AF65-F5344CB8AC3E}">
        <p14:creationId xmlns:p14="http://schemas.microsoft.com/office/powerpoint/2010/main" xmlns="" val="21670595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5725" y="57912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Health Home At Risk Intervention</a:t>
            </a:r>
            <a:endParaRPr lang="en-US" b="0" dirty="0">
              <a:cs typeface="MS PGothic"/>
            </a:endParaRPr>
          </a:p>
        </p:txBody>
      </p:sp>
      <p:sp>
        <p:nvSpPr>
          <p:cNvPr id="25" name="Rectangle 24"/>
          <p:cNvSpPr/>
          <p:nvPr/>
        </p:nvSpPr>
        <p:spPr>
          <a:xfrm>
            <a:off x="0" y="11430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600" b="1" dirty="0" smtClean="0">
                <a:solidFill>
                  <a:srgbClr val="000000"/>
                </a:solidFill>
                <a:cs typeface="MS PGothic"/>
              </a:rPr>
              <a:t>Health Home At Risk Intervention Program</a:t>
            </a:r>
            <a:endParaRPr lang="en-US" sz="1700" b="1" dirty="0">
              <a:solidFill>
                <a:srgbClr val="000000"/>
              </a:solidFill>
              <a:cs typeface="Arial" pitchFamily="34" charset="0"/>
            </a:endParaRPr>
          </a:p>
        </p:txBody>
      </p:sp>
      <p:sp>
        <p:nvSpPr>
          <p:cNvPr id="26" name="Rectangle 25"/>
          <p:cNvSpPr/>
          <p:nvPr/>
        </p:nvSpPr>
        <p:spPr>
          <a:xfrm>
            <a:off x="-228600" y="16764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smtClean="0">
                <a:solidFill>
                  <a:srgbClr val="000000"/>
                </a:solidFill>
                <a:cs typeface="Arial" pitchFamily="34" charset="0"/>
              </a:rPr>
              <a:t>Project Objective: </a:t>
            </a:r>
            <a:r>
              <a:rPr lang="en-US" sz="1400" dirty="0">
                <a:solidFill>
                  <a:srgbClr val="000000"/>
                </a:solidFill>
                <a:cs typeface="Arial" pitchFamily="34" charset="0"/>
              </a:rPr>
              <a:t>Expand access to primary care services and develop integrated care teams to meet needs of patients who do not qualify for care management services from Health Homes </a:t>
            </a:r>
            <a:r>
              <a:rPr lang="en-US" sz="1400" dirty="0" smtClean="0">
                <a:solidFill>
                  <a:srgbClr val="000000"/>
                </a:solidFill>
                <a:cs typeface="Arial" pitchFamily="34" charset="0"/>
              </a:rPr>
              <a:t>under </a:t>
            </a:r>
            <a:r>
              <a:rPr lang="en-US" sz="1400" dirty="0">
                <a:solidFill>
                  <a:srgbClr val="000000"/>
                </a:solidFill>
                <a:cs typeface="Arial" pitchFamily="34" charset="0"/>
              </a:rPr>
              <a:t>current NYS standards, but who are on a trajectory that will likely make them </a:t>
            </a:r>
            <a:r>
              <a:rPr lang="en-US" sz="1400" dirty="0" smtClean="0">
                <a:solidFill>
                  <a:srgbClr val="000000"/>
                </a:solidFill>
                <a:cs typeface="Arial" pitchFamily="34" charset="0"/>
              </a:rPr>
              <a:t>Health Home </a:t>
            </a:r>
            <a:r>
              <a:rPr lang="en-US" sz="1400" dirty="0">
                <a:solidFill>
                  <a:srgbClr val="000000"/>
                </a:solidFill>
                <a:cs typeface="Arial" pitchFamily="34" charset="0"/>
              </a:rPr>
              <a:t>eligible in the near future </a:t>
            </a:r>
          </a:p>
        </p:txBody>
      </p:sp>
      <p:sp>
        <p:nvSpPr>
          <p:cNvPr id="8" name="Rectangle 7"/>
          <p:cNvSpPr/>
          <p:nvPr/>
        </p:nvSpPr>
        <p:spPr>
          <a:xfrm>
            <a:off x="-228600" y="29718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smtClean="0">
                <a:solidFill>
                  <a:srgbClr val="000000"/>
                </a:solidFill>
                <a:cs typeface="Arial" pitchFamily="34" charset="0"/>
              </a:rPr>
              <a:t>Key Principles:</a:t>
            </a:r>
            <a:endParaRPr lang="en-US" sz="1400" dirty="0">
              <a:solidFill>
                <a:srgbClr val="000000"/>
              </a:solidFill>
              <a:cs typeface="Arial" pitchFamily="34" charset="0"/>
            </a:endParaRPr>
          </a:p>
          <a:p>
            <a:pPr marL="742950" lvl="1"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Investment in strengthening </a:t>
            </a:r>
            <a:r>
              <a:rPr lang="en-US" sz="1400" dirty="0" smtClean="0">
                <a:solidFill>
                  <a:srgbClr val="000000"/>
                </a:solidFill>
                <a:cs typeface="Arial" pitchFamily="34" charset="0"/>
              </a:rPr>
              <a:t>provision of </a:t>
            </a:r>
            <a:r>
              <a:rPr lang="en-US" sz="1400" dirty="0">
                <a:solidFill>
                  <a:srgbClr val="000000"/>
                </a:solidFill>
                <a:cs typeface="Arial" pitchFamily="34" charset="0"/>
              </a:rPr>
              <a:t>care management services through the </a:t>
            </a:r>
            <a:r>
              <a:rPr lang="en-US" sz="1400" dirty="0" smtClean="0">
                <a:solidFill>
                  <a:srgbClr val="000000"/>
                </a:solidFill>
                <a:cs typeface="Arial" pitchFamily="34" charset="0"/>
              </a:rPr>
              <a:t>Health Home and </a:t>
            </a:r>
            <a:r>
              <a:rPr lang="en-US" sz="1400" dirty="0">
                <a:solidFill>
                  <a:srgbClr val="000000"/>
                </a:solidFill>
                <a:cs typeface="Arial" pitchFamily="34" charset="0"/>
              </a:rPr>
              <a:t>PCMH is critical to achieving DSRIP goals  </a:t>
            </a:r>
          </a:p>
          <a:p>
            <a:pPr marL="742950" lvl="1"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Linking </a:t>
            </a:r>
            <a:r>
              <a:rPr lang="en-US" sz="1400" dirty="0" err="1">
                <a:solidFill>
                  <a:srgbClr val="000000"/>
                </a:solidFill>
                <a:cs typeface="Arial" pitchFamily="34" charset="0"/>
              </a:rPr>
              <a:t>PCMHs</a:t>
            </a:r>
            <a:r>
              <a:rPr lang="en-US" sz="1400" dirty="0">
                <a:solidFill>
                  <a:srgbClr val="000000"/>
                </a:solidFill>
                <a:cs typeface="Arial" pitchFamily="34" charset="0"/>
              </a:rPr>
              <a:t> and </a:t>
            </a:r>
            <a:r>
              <a:rPr lang="en-US" sz="1400" dirty="0" smtClean="0">
                <a:solidFill>
                  <a:srgbClr val="000000"/>
                </a:solidFill>
                <a:cs typeface="Arial" pitchFamily="34" charset="0"/>
              </a:rPr>
              <a:t>Health Homes </a:t>
            </a:r>
            <a:r>
              <a:rPr lang="en-US" sz="1400" dirty="0">
                <a:solidFill>
                  <a:srgbClr val="000000"/>
                </a:solidFill>
                <a:cs typeface="Arial" pitchFamily="34" charset="0"/>
              </a:rPr>
              <a:t>via service contracts, electronic care plans, registries, and other tactics is fundamental to successful outcomes</a:t>
            </a:r>
          </a:p>
          <a:p>
            <a:pPr marL="742950" lvl="1"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p:txBody>
      </p:sp>
      <p:sp>
        <p:nvSpPr>
          <p:cNvPr id="11" name="Rectangle 10"/>
          <p:cNvSpPr/>
          <p:nvPr/>
        </p:nvSpPr>
        <p:spPr>
          <a:xfrm>
            <a:off x="-228600" y="38100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smtClean="0">
                <a:solidFill>
                  <a:srgbClr val="000000"/>
                </a:solidFill>
                <a:cs typeface="Arial" pitchFamily="34" charset="0"/>
              </a:rPr>
              <a:t>Key Roles – Health Homes: </a:t>
            </a:r>
            <a:endParaRPr lang="en-US" sz="1400" dirty="0">
              <a:solidFill>
                <a:srgbClr val="000000"/>
              </a:solidFill>
              <a:cs typeface="Arial" pitchFamily="34" charset="0"/>
            </a:endParaRPr>
          </a:p>
        </p:txBody>
      </p:sp>
      <p:sp>
        <p:nvSpPr>
          <p:cNvPr id="12" name="Rectangle 11"/>
          <p:cNvSpPr/>
          <p:nvPr/>
        </p:nvSpPr>
        <p:spPr>
          <a:xfrm>
            <a:off x="-152400" y="4267200"/>
            <a:ext cx="9220200" cy="2514600"/>
          </a:xfrm>
          <a:prstGeom prst="rect">
            <a:avLst/>
          </a:prstGeom>
          <a:noFill/>
          <a:ln>
            <a:noFill/>
          </a:ln>
        </p:spPr>
        <p:txBody>
          <a:bodyPr wrap="square" anchor="ctr" anchorCtr="0">
            <a:noAutofit/>
          </a:bodyPr>
          <a:lstStyle/>
          <a:p>
            <a:pPr marL="742950" lvl="1"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Provide </a:t>
            </a:r>
            <a:r>
              <a:rPr lang="en-US" sz="1400" dirty="0">
                <a:solidFill>
                  <a:srgbClr val="000000"/>
                </a:solidFill>
                <a:cs typeface="Arial" pitchFamily="34" charset="0"/>
              </a:rPr>
              <a:t>care management services through contracted agencies to patients referred by </a:t>
            </a:r>
            <a:r>
              <a:rPr lang="en-US" sz="1400" dirty="0" err="1">
                <a:solidFill>
                  <a:srgbClr val="000000"/>
                </a:solidFill>
                <a:cs typeface="Arial" pitchFamily="34" charset="0"/>
              </a:rPr>
              <a:t>SDOH</a:t>
            </a:r>
            <a:r>
              <a:rPr lang="en-US" sz="1400" dirty="0">
                <a:solidFill>
                  <a:srgbClr val="000000"/>
                </a:solidFill>
                <a:cs typeface="Arial" pitchFamily="34" charset="0"/>
              </a:rPr>
              <a:t> as well as other </a:t>
            </a:r>
            <a:r>
              <a:rPr lang="en-US" sz="1400" dirty="0" smtClean="0">
                <a:solidFill>
                  <a:srgbClr val="000000"/>
                </a:solidFill>
                <a:cs typeface="Arial" pitchFamily="34" charset="0"/>
              </a:rPr>
              <a:t>Health Home </a:t>
            </a:r>
            <a:r>
              <a:rPr lang="en-US" sz="1400" dirty="0" err="1" smtClean="0">
                <a:solidFill>
                  <a:srgbClr val="000000"/>
                </a:solidFill>
                <a:cs typeface="Arial" pitchFamily="34" charset="0"/>
              </a:rPr>
              <a:t>eligibles</a:t>
            </a:r>
            <a:r>
              <a:rPr lang="en-US" sz="1400" dirty="0" smtClean="0">
                <a:solidFill>
                  <a:srgbClr val="000000"/>
                </a:solidFill>
                <a:cs typeface="Arial" pitchFamily="34" charset="0"/>
              </a:rPr>
              <a:t>, </a:t>
            </a:r>
            <a:r>
              <a:rPr lang="en-US" sz="1400" dirty="0">
                <a:solidFill>
                  <a:srgbClr val="000000"/>
                </a:solidFill>
                <a:cs typeface="Arial" pitchFamily="34" charset="0"/>
              </a:rPr>
              <a:t>including those with  special needs, patients who do not have a PCP, other </a:t>
            </a:r>
            <a:r>
              <a:rPr lang="en-US" sz="1400" dirty="0" smtClean="0">
                <a:solidFill>
                  <a:srgbClr val="000000"/>
                </a:solidFill>
                <a:cs typeface="Arial" pitchFamily="34" charset="0"/>
              </a:rPr>
              <a:t>Health Home </a:t>
            </a:r>
            <a:r>
              <a:rPr lang="en-US" sz="1400" dirty="0">
                <a:solidFill>
                  <a:srgbClr val="000000"/>
                </a:solidFill>
                <a:cs typeface="Arial" pitchFamily="34" charset="0"/>
              </a:rPr>
              <a:t>eligible and ‘at risk’ individuals identified by </a:t>
            </a:r>
            <a:r>
              <a:rPr lang="en-US" sz="1400" dirty="0" smtClean="0">
                <a:solidFill>
                  <a:srgbClr val="000000"/>
                </a:solidFill>
                <a:cs typeface="Arial" pitchFamily="34" charset="0"/>
              </a:rPr>
              <a:t>Health Home </a:t>
            </a:r>
            <a:r>
              <a:rPr lang="en-US" sz="1400" dirty="0">
                <a:solidFill>
                  <a:srgbClr val="000000"/>
                </a:solidFill>
                <a:cs typeface="Arial" pitchFamily="34" charset="0"/>
              </a:rPr>
              <a:t>contracted agencies</a:t>
            </a:r>
          </a:p>
          <a:p>
            <a:pPr marL="742950" lvl="1"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Conduct outreach in a variety of settings to engage </a:t>
            </a:r>
            <a:r>
              <a:rPr lang="en-US" sz="1400" dirty="0" smtClean="0">
                <a:solidFill>
                  <a:srgbClr val="000000"/>
                </a:solidFill>
                <a:cs typeface="Arial" pitchFamily="34" charset="0"/>
              </a:rPr>
              <a:t>Health Home </a:t>
            </a:r>
            <a:r>
              <a:rPr lang="en-US" sz="1400" dirty="0" err="1">
                <a:solidFill>
                  <a:srgbClr val="000000"/>
                </a:solidFill>
                <a:cs typeface="Arial" pitchFamily="34" charset="0"/>
              </a:rPr>
              <a:t>eligibles</a:t>
            </a:r>
            <a:r>
              <a:rPr lang="en-US" sz="1400" dirty="0">
                <a:solidFill>
                  <a:srgbClr val="000000"/>
                </a:solidFill>
                <a:cs typeface="Arial" pitchFamily="34" charset="0"/>
              </a:rPr>
              <a:t> and ‘at risk’ individuals, including </a:t>
            </a:r>
            <a:r>
              <a:rPr lang="en-US" sz="1400" dirty="0" err="1">
                <a:solidFill>
                  <a:srgbClr val="000000"/>
                </a:solidFill>
                <a:cs typeface="Arial" pitchFamily="34" charset="0"/>
              </a:rPr>
              <a:t>EDs</a:t>
            </a:r>
            <a:r>
              <a:rPr lang="en-US" sz="1400" dirty="0">
                <a:solidFill>
                  <a:srgbClr val="000000"/>
                </a:solidFill>
                <a:cs typeface="Arial" pitchFamily="34" charset="0"/>
              </a:rPr>
              <a:t>, Hospitals, Riker’s, </a:t>
            </a:r>
            <a:r>
              <a:rPr lang="en-US" sz="1400" dirty="0" err="1">
                <a:solidFill>
                  <a:srgbClr val="000000"/>
                </a:solidFill>
                <a:cs typeface="Arial" pitchFamily="34" charset="0"/>
              </a:rPr>
              <a:t>AOT</a:t>
            </a:r>
            <a:r>
              <a:rPr lang="en-US" sz="1400" dirty="0">
                <a:solidFill>
                  <a:srgbClr val="000000"/>
                </a:solidFill>
                <a:cs typeface="Arial" pitchFamily="34" charset="0"/>
              </a:rPr>
              <a:t>, Foster Care Agencies, and </a:t>
            </a:r>
            <a:r>
              <a:rPr lang="en-US" sz="1400" dirty="0" err="1">
                <a:solidFill>
                  <a:srgbClr val="000000"/>
                </a:solidFill>
                <a:cs typeface="Arial" pitchFamily="34" charset="0"/>
              </a:rPr>
              <a:t>CBOs</a:t>
            </a:r>
            <a:r>
              <a:rPr lang="en-US" sz="1400" dirty="0">
                <a:solidFill>
                  <a:srgbClr val="000000"/>
                </a:solidFill>
                <a:cs typeface="Arial" pitchFamily="34" charset="0"/>
              </a:rPr>
              <a:t>. Provide ‘warm’ hand off to </a:t>
            </a:r>
            <a:r>
              <a:rPr lang="en-US" sz="1400" dirty="0" err="1">
                <a:solidFill>
                  <a:srgbClr val="000000"/>
                </a:solidFill>
                <a:cs typeface="Arial" pitchFamily="34" charset="0"/>
              </a:rPr>
              <a:t>PCMHs</a:t>
            </a:r>
            <a:r>
              <a:rPr lang="en-US" sz="1400" dirty="0">
                <a:solidFill>
                  <a:srgbClr val="000000"/>
                </a:solidFill>
                <a:cs typeface="Arial" pitchFamily="34" charset="0"/>
              </a:rPr>
              <a:t> as appropriate</a:t>
            </a:r>
          </a:p>
          <a:p>
            <a:pPr marL="742950" lvl="1"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Provide onsite technical assistance </a:t>
            </a:r>
            <a:r>
              <a:rPr lang="en-US" sz="1400" dirty="0" smtClean="0">
                <a:solidFill>
                  <a:srgbClr val="000000"/>
                </a:solidFill>
                <a:cs typeface="Arial" pitchFamily="34" charset="0"/>
              </a:rPr>
              <a:t>to </a:t>
            </a:r>
            <a:r>
              <a:rPr lang="en-US" sz="1400" dirty="0">
                <a:solidFill>
                  <a:srgbClr val="000000"/>
                </a:solidFill>
                <a:cs typeface="Arial" pitchFamily="34" charset="0"/>
              </a:rPr>
              <a:t>contracted care management agencies as needed to meet PPS standards</a:t>
            </a:r>
          </a:p>
          <a:p>
            <a:pPr marL="742950" lvl="1"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Work </a:t>
            </a:r>
            <a:r>
              <a:rPr lang="en-US" sz="1400" dirty="0">
                <a:solidFill>
                  <a:srgbClr val="000000"/>
                </a:solidFill>
                <a:cs typeface="Arial" pitchFamily="34" charset="0"/>
              </a:rPr>
              <a:t>with PPS to develop and implement performance standards to ensure high quality </a:t>
            </a:r>
            <a:r>
              <a:rPr lang="en-US" sz="1400" dirty="0" smtClean="0">
                <a:solidFill>
                  <a:srgbClr val="000000"/>
                </a:solidFill>
                <a:cs typeface="Arial" pitchFamily="34" charset="0"/>
              </a:rPr>
              <a:t>Health Home </a:t>
            </a:r>
            <a:r>
              <a:rPr lang="en-US" sz="1400" dirty="0">
                <a:solidFill>
                  <a:srgbClr val="000000"/>
                </a:solidFill>
                <a:cs typeface="Arial" pitchFamily="34" charset="0"/>
              </a:rPr>
              <a:t>services. Standards may include education, training, supervision, evaluation, continuous quality improvement, and IT support</a:t>
            </a:r>
          </a:p>
          <a:p>
            <a:pPr marL="742950" lvl="1"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Enforcing/auditing implementation of standards</a:t>
            </a:r>
          </a:p>
        </p:txBody>
      </p:sp>
    </p:spTree>
    <p:extLst>
      <p:ext uri="{BB962C8B-B14F-4D97-AF65-F5344CB8AC3E}">
        <p14:creationId xmlns:p14="http://schemas.microsoft.com/office/powerpoint/2010/main" xmlns="" val="155565708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5725" y="5791200"/>
            <a:ext cx="2514600" cy="990600"/>
          </a:xfrm>
          <a:prstGeom prst="roundRect">
            <a:avLst/>
          </a:prstGeom>
          <a:solidFill>
            <a:schemeClr val="bg1"/>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97" name="Rounded Rectangle 96"/>
          <p:cNvSpPr/>
          <p:nvPr/>
        </p:nvSpPr>
        <p:spPr>
          <a:xfrm>
            <a:off x="228600" y="3200400"/>
            <a:ext cx="8534400" cy="3583386"/>
          </a:xfrm>
          <a:prstGeom prst="roundRect">
            <a:avLst/>
          </a:prstGeom>
          <a:solidFill>
            <a:schemeClr val="bg1">
              <a:lumMod val="85000"/>
            </a:schemeClr>
          </a:solidFill>
          <a:ln>
            <a:noFill/>
          </a:ln>
        </p:spPr>
        <p:txBody>
          <a:bodyPr wrap="square" anchor="ctr" anchorCtr="0">
            <a:noAutofit/>
          </a:bodyPr>
          <a:lstStyle/>
          <a:p>
            <a:pPr lvl="1" defTabSz="914400">
              <a:spcBef>
                <a:spcPct val="20000"/>
              </a:spcBef>
              <a:defRPr/>
            </a:pPr>
            <a:endParaRPr lang="en-US" sz="1700" b="1" dirty="0">
              <a:solidFill>
                <a:srgbClr val="000000"/>
              </a:solidFill>
              <a:cs typeface="Arial" pitchFamily="34" charset="0"/>
            </a:endParaRPr>
          </a:p>
        </p:txBody>
      </p:sp>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Health Home At Risk Intervention</a:t>
            </a:r>
            <a:endParaRPr lang="en-US" b="0" dirty="0">
              <a:cs typeface="MS PGothic"/>
            </a:endParaRPr>
          </a:p>
        </p:txBody>
      </p:sp>
      <p:sp>
        <p:nvSpPr>
          <p:cNvPr id="25" name="Rectangle 24"/>
          <p:cNvSpPr/>
          <p:nvPr/>
        </p:nvSpPr>
        <p:spPr>
          <a:xfrm>
            <a:off x="0" y="9906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600" b="1" dirty="0" smtClean="0">
                <a:solidFill>
                  <a:srgbClr val="000000"/>
                </a:solidFill>
                <a:cs typeface="MS PGothic"/>
              </a:rPr>
              <a:t>Health Home At Risk Intervention Program</a:t>
            </a:r>
            <a:endParaRPr lang="en-US" sz="1700" b="1" dirty="0">
              <a:solidFill>
                <a:srgbClr val="000000"/>
              </a:solidFill>
              <a:cs typeface="Arial" pitchFamily="34" charset="0"/>
            </a:endParaRPr>
          </a:p>
        </p:txBody>
      </p:sp>
      <p:sp>
        <p:nvSpPr>
          <p:cNvPr id="11" name="Rectangle 10"/>
          <p:cNvSpPr/>
          <p:nvPr/>
        </p:nvSpPr>
        <p:spPr>
          <a:xfrm>
            <a:off x="-190500" y="12954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smtClean="0">
                <a:solidFill>
                  <a:srgbClr val="000000"/>
                </a:solidFill>
                <a:cs typeface="Arial" pitchFamily="34" charset="0"/>
              </a:rPr>
              <a:t>Key Roles – PCMH and its Care Managers: </a:t>
            </a:r>
            <a:endParaRPr lang="en-US" sz="1400" dirty="0">
              <a:solidFill>
                <a:srgbClr val="000000"/>
              </a:solidFill>
              <a:cs typeface="Arial" pitchFamily="34" charset="0"/>
            </a:endParaRPr>
          </a:p>
        </p:txBody>
      </p:sp>
      <p:sp>
        <p:nvSpPr>
          <p:cNvPr id="12" name="Rectangle 11"/>
          <p:cNvSpPr/>
          <p:nvPr/>
        </p:nvSpPr>
        <p:spPr>
          <a:xfrm>
            <a:off x="381000" y="1905000"/>
            <a:ext cx="8382000" cy="762000"/>
          </a:xfrm>
          <a:prstGeom prst="rect">
            <a:avLst/>
          </a:prstGeom>
          <a:noFill/>
          <a:ln>
            <a:noFill/>
          </a:ln>
        </p:spPr>
        <p:txBody>
          <a:bodyPr wrap="square" anchor="ctr" anchorCtr="0">
            <a:noAutofit/>
          </a:bodyPr>
          <a:lstStyle/>
          <a:p>
            <a:pPr marL="285750" lvl="1" indent="-285750" defTabSz="577850">
              <a:lnSpc>
                <a:spcPct val="90000"/>
              </a:lnSpc>
              <a:spcBef>
                <a:spcPct val="0"/>
              </a:spcBef>
              <a:spcAft>
                <a:spcPct val="20000"/>
              </a:spcAft>
              <a:buFont typeface="Arial" panose="020B0604020202020204" pitchFamily="34" charset="0"/>
              <a:buChar char="•"/>
            </a:pPr>
            <a:r>
              <a:rPr lang="en-US" sz="1400" dirty="0">
                <a:solidFill>
                  <a:srgbClr val="000000"/>
                </a:solidFill>
                <a:cs typeface="Arial" pitchFamily="34" charset="0"/>
              </a:rPr>
              <a:t>Identify and manage ‘at risk’ patients with single chronic conditions (“movers”), as defined in 2.a.iii </a:t>
            </a:r>
          </a:p>
          <a:p>
            <a:pPr marL="285750" lvl="1" indent="-285750" defTabSz="577850">
              <a:lnSpc>
                <a:spcPct val="90000"/>
              </a:lnSpc>
              <a:spcBef>
                <a:spcPct val="0"/>
              </a:spcBef>
              <a:spcAft>
                <a:spcPct val="20000"/>
              </a:spcAft>
              <a:buFont typeface="Arial" panose="020B0604020202020204" pitchFamily="34" charset="0"/>
              <a:buChar char="•"/>
            </a:pPr>
            <a:r>
              <a:rPr lang="en-US" sz="1400" dirty="0">
                <a:solidFill>
                  <a:srgbClr val="000000"/>
                </a:solidFill>
                <a:cs typeface="Arial" pitchFamily="34" charset="0"/>
              </a:rPr>
              <a:t>Refer patients with special needs to </a:t>
            </a:r>
            <a:r>
              <a:rPr lang="en-US" sz="1400" dirty="0" smtClean="0">
                <a:solidFill>
                  <a:srgbClr val="000000"/>
                </a:solidFill>
                <a:cs typeface="Arial" pitchFamily="34" charset="0"/>
              </a:rPr>
              <a:t>Health Homes </a:t>
            </a:r>
            <a:r>
              <a:rPr lang="en-US" sz="1400" dirty="0">
                <a:solidFill>
                  <a:srgbClr val="000000"/>
                </a:solidFill>
                <a:cs typeface="Arial" pitchFamily="34" charset="0"/>
              </a:rPr>
              <a:t>for assessment </a:t>
            </a:r>
            <a:r>
              <a:rPr lang="en-US" sz="1400" dirty="0" smtClean="0">
                <a:solidFill>
                  <a:srgbClr val="000000"/>
                </a:solidFill>
                <a:cs typeface="Arial" pitchFamily="34" charset="0"/>
              </a:rPr>
              <a:t>and appropriate </a:t>
            </a:r>
            <a:r>
              <a:rPr lang="en-US" sz="1400" dirty="0">
                <a:solidFill>
                  <a:srgbClr val="000000"/>
                </a:solidFill>
                <a:cs typeface="Arial" pitchFamily="34" charset="0"/>
              </a:rPr>
              <a:t>services referral</a:t>
            </a:r>
          </a:p>
          <a:p>
            <a:pPr marL="285750" lvl="1" indent="-285750" defTabSz="577850">
              <a:lnSpc>
                <a:spcPct val="90000"/>
              </a:lnSpc>
              <a:spcBef>
                <a:spcPct val="0"/>
              </a:spcBef>
              <a:spcAft>
                <a:spcPct val="20000"/>
              </a:spcAft>
              <a:buFont typeface="Arial" panose="020B0604020202020204" pitchFamily="34" charset="0"/>
              <a:buChar char="•"/>
            </a:pPr>
            <a:r>
              <a:rPr lang="en-US" sz="1400" dirty="0">
                <a:solidFill>
                  <a:srgbClr val="000000"/>
                </a:solidFill>
                <a:cs typeface="Arial" pitchFamily="34" charset="0"/>
              </a:rPr>
              <a:t>Contract with </a:t>
            </a:r>
            <a:r>
              <a:rPr lang="en-US" sz="1400" dirty="0" smtClean="0">
                <a:solidFill>
                  <a:srgbClr val="000000"/>
                </a:solidFill>
                <a:cs typeface="Arial" pitchFamily="34" charset="0"/>
              </a:rPr>
              <a:t>Health Homes </a:t>
            </a:r>
            <a:r>
              <a:rPr lang="en-US" sz="1400" dirty="0">
                <a:solidFill>
                  <a:srgbClr val="000000"/>
                </a:solidFill>
                <a:cs typeface="Arial" pitchFamily="34" charset="0"/>
              </a:rPr>
              <a:t>to provide care management services to PCMH eligible patients who can be effectively managed by PCMH care managers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694" y="3200400"/>
            <a:ext cx="7364706" cy="3583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5" name="Rectangle 94"/>
          <p:cNvSpPr/>
          <p:nvPr/>
        </p:nvSpPr>
        <p:spPr>
          <a:xfrm>
            <a:off x="-228600" y="2590800"/>
            <a:ext cx="9220200" cy="762000"/>
          </a:xfrm>
          <a:prstGeom prst="rect">
            <a:avLst/>
          </a:prstGeom>
          <a:noFill/>
          <a:ln>
            <a:noFill/>
          </a:ln>
        </p:spPr>
        <p:txBody>
          <a:bodyPr wrap="square" anchor="ctr" anchorCtr="0">
            <a:noAutofit/>
          </a:bodyPr>
          <a:lstStyle/>
          <a:p>
            <a:pPr lvl="1" defTabSz="914400">
              <a:spcBef>
                <a:spcPct val="20000"/>
              </a:spcBef>
              <a:defRPr/>
            </a:pPr>
            <a:r>
              <a:rPr lang="en-US" sz="1300" b="1" dirty="0" smtClean="0">
                <a:solidFill>
                  <a:srgbClr val="000000"/>
                </a:solidFill>
                <a:cs typeface="Arial" pitchFamily="34" charset="0"/>
              </a:rPr>
              <a:t>Visual Look at Care Management Construct </a:t>
            </a:r>
            <a:endParaRPr lang="en-US" sz="1400" dirty="0">
              <a:solidFill>
                <a:srgbClr val="000000"/>
              </a:solidFill>
              <a:cs typeface="Arial" pitchFamily="34" charset="0"/>
            </a:endParaRPr>
          </a:p>
        </p:txBody>
      </p:sp>
    </p:spTree>
    <p:extLst>
      <p:ext uri="{BB962C8B-B14F-4D97-AF65-F5344CB8AC3E}">
        <p14:creationId xmlns:p14="http://schemas.microsoft.com/office/powerpoint/2010/main" xmlns="" val="32965967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Update: Cardiovascular Disease, Diabetes, and Asthma Workgroup</a:t>
            </a:r>
            <a:endParaRPr lang="en-US" b="0" dirty="0">
              <a:cs typeface="MS PGothic"/>
            </a:endParaRPr>
          </a:p>
        </p:txBody>
      </p:sp>
      <p:sp>
        <p:nvSpPr>
          <p:cNvPr id="10" name="Rounded Rectangle 9"/>
          <p:cNvSpPr/>
          <p:nvPr/>
        </p:nvSpPr>
        <p:spPr>
          <a:xfrm>
            <a:off x="1828800" y="1066800"/>
            <a:ext cx="6629400" cy="990600"/>
          </a:xfrm>
          <a:prstGeom prst="roundRect">
            <a:avLst/>
          </a:prstGeom>
          <a:ln>
            <a:solidFill>
              <a:schemeClr val="bg1">
                <a:lumMod val="75000"/>
              </a:schemeClr>
            </a:solidFill>
          </a:ln>
        </p:spPr>
        <p:txBody>
          <a:bodyPr wrap="square">
            <a:noAutofit/>
          </a:bodyPr>
          <a:lstStyle/>
          <a:p>
            <a:pPr algn="ctr" defTabSz="914400">
              <a:spcBef>
                <a:spcPct val="20000"/>
              </a:spcBef>
              <a:defRPr/>
            </a:pPr>
            <a:r>
              <a:rPr lang="en-US" sz="2000" b="1" dirty="0">
                <a:solidFill>
                  <a:srgbClr val="000000"/>
                </a:solidFill>
                <a:cs typeface="Arial" pitchFamily="34" charset="0"/>
              </a:rPr>
              <a:t>At a Glance</a:t>
            </a:r>
          </a:p>
          <a:p>
            <a:pPr algn="ctr" defTabSz="914400">
              <a:spcBef>
                <a:spcPct val="20000"/>
              </a:spcBef>
              <a:defRPr/>
            </a:pPr>
            <a:endParaRPr lang="en-US" sz="700" dirty="0">
              <a:solidFill>
                <a:srgbClr val="336699"/>
              </a:solidFill>
              <a:cs typeface="Arial" pitchFamily="34" charset="0"/>
            </a:endParaRPr>
          </a:p>
          <a:p>
            <a:pPr marL="342900" indent="-342900" defTabSz="914400">
              <a:spcBef>
                <a:spcPct val="20000"/>
              </a:spcBef>
              <a:buFont typeface="Arial" panose="020B0604020202020204" pitchFamily="34" charset="0"/>
              <a:buChar char="•"/>
              <a:defRPr/>
            </a:pPr>
            <a:r>
              <a:rPr lang="en-US" sz="1400" b="1" dirty="0">
                <a:solidFill>
                  <a:srgbClr val="000000"/>
                </a:solidFill>
                <a:cs typeface="Arial" pitchFamily="34" charset="0"/>
              </a:rPr>
              <a:t>Meetings: </a:t>
            </a:r>
            <a:r>
              <a:rPr lang="en-US" sz="1400" dirty="0">
                <a:solidFill>
                  <a:srgbClr val="000000"/>
                </a:solidFill>
                <a:cs typeface="Arial" pitchFamily="34" charset="0"/>
              </a:rPr>
              <a:t>Held five Work Group meetings on 7/30, 8/4, 8/18, 9/3, and 9/17</a:t>
            </a:r>
          </a:p>
        </p:txBody>
      </p:sp>
      <p:sp>
        <p:nvSpPr>
          <p:cNvPr id="11" name="Rounded Rectangle 10"/>
          <p:cNvSpPr/>
          <p:nvPr/>
        </p:nvSpPr>
        <p:spPr bwMode="auto">
          <a:xfrm>
            <a:off x="423275" y="1066800"/>
            <a:ext cx="1176925" cy="990600"/>
          </a:xfrm>
          <a:prstGeom prst="roundRect">
            <a:avLst/>
          </a:prstGeom>
          <a:solidFill>
            <a:schemeClr val="bg1">
              <a:lumMod val="75000"/>
            </a:schemeClr>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b="1" dirty="0">
              <a:solidFill>
                <a:srgbClr val="000000"/>
              </a:solidFill>
            </a:endParaRPr>
          </a:p>
        </p:txBody>
      </p:sp>
      <p:sp>
        <p:nvSpPr>
          <p:cNvPr id="21" name="Rounded Rectangle 20"/>
          <p:cNvSpPr/>
          <p:nvPr/>
        </p:nvSpPr>
        <p:spPr>
          <a:xfrm>
            <a:off x="381000" y="2209800"/>
            <a:ext cx="8458200" cy="3430814"/>
          </a:xfrm>
          <a:prstGeom prst="roundRect">
            <a:avLst/>
          </a:prstGeom>
          <a:ln>
            <a:solidFill>
              <a:schemeClr val="bg1">
                <a:lumMod val="75000"/>
              </a:schemeClr>
            </a:solidFill>
          </a:ln>
        </p:spPr>
        <p:txBody>
          <a:bodyPr wrap="square">
            <a:noAutofit/>
          </a:bodyPr>
          <a:lstStyle/>
          <a:p>
            <a:pPr algn="ctr" defTabSz="914400">
              <a:spcBef>
                <a:spcPct val="20000"/>
              </a:spcBef>
              <a:defRPr/>
            </a:pPr>
            <a:endParaRPr lang="en-US" sz="700" dirty="0">
              <a:solidFill>
                <a:srgbClr val="336699"/>
              </a:solidFill>
              <a:cs typeface="Arial" pitchFamily="34" charset="0"/>
            </a:endParaRPr>
          </a:p>
        </p:txBody>
      </p:sp>
      <p:cxnSp>
        <p:nvCxnSpPr>
          <p:cNvPr id="22" name="Straight Connector 21"/>
          <p:cNvCxnSpPr/>
          <p:nvPr/>
        </p:nvCxnSpPr>
        <p:spPr bwMode="auto">
          <a:xfrm>
            <a:off x="3263785" y="3180443"/>
            <a:ext cx="0" cy="2229757"/>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cxnSp>
        <p:nvCxnSpPr>
          <p:cNvPr id="23" name="Straight Connector 22"/>
          <p:cNvCxnSpPr/>
          <p:nvPr/>
        </p:nvCxnSpPr>
        <p:spPr bwMode="auto">
          <a:xfrm>
            <a:off x="6150314" y="3200400"/>
            <a:ext cx="21886" cy="220980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p:spPr>
      </p:cxnSp>
      <p:sp>
        <p:nvSpPr>
          <p:cNvPr id="24" name="Rectangle 23"/>
          <p:cNvSpPr/>
          <p:nvPr/>
        </p:nvSpPr>
        <p:spPr>
          <a:xfrm>
            <a:off x="3510939" y="2971800"/>
            <a:ext cx="2356461" cy="762000"/>
          </a:xfrm>
          <a:prstGeom prst="rect">
            <a:avLst/>
          </a:prstGeom>
          <a:noFill/>
          <a:ln>
            <a:noFill/>
          </a:ln>
        </p:spPr>
        <p:txBody>
          <a:bodyPr wrap="square" anchor="ctr" anchorCtr="0">
            <a:noAutofit/>
          </a:bodyPr>
          <a:lstStyle/>
          <a:p>
            <a:pPr marL="0" lvl="1" algn="ctr" defTabSz="914400">
              <a:spcBef>
                <a:spcPct val="20000"/>
              </a:spcBef>
              <a:defRPr/>
            </a:pPr>
            <a:r>
              <a:rPr lang="en-US" sz="1400" b="1" dirty="0">
                <a:solidFill>
                  <a:srgbClr val="000000"/>
                </a:solidFill>
                <a:cs typeface="Arial" pitchFamily="34" charset="0"/>
              </a:rPr>
              <a:t>Diabetes</a:t>
            </a:r>
          </a:p>
        </p:txBody>
      </p:sp>
      <p:sp>
        <p:nvSpPr>
          <p:cNvPr id="31" name="Rectangle 30"/>
          <p:cNvSpPr/>
          <p:nvPr/>
        </p:nvSpPr>
        <p:spPr>
          <a:xfrm>
            <a:off x="6101738" y="2971800"/>
            <a:ext cx="2356461" cy="762000"/>
          </a:xfrm>
          <a:prstGeom prst="rect">
            <a:avLst/>
          </a:prstGeom>
          <a:noFill/>
          <a:ln>
            <a:noFill/>
          </a:ln>
        </p:spPr>
        <p:txBody>
          <a:bodyPr wrap="square" anchor="ctr" anchorCtr="0">
            <a:noAutofit/>
          </a:bodyPr>
          <a:lstStyle/>
          <a:p>
            <a:pPr marL="0" lvl="1" algn="ctr" defTabSz="914400">
              <a:spcBef>
                <a:spcPct val="20000"/>
              </a:spcBef>
              <a:defRPr/>
            </a:pPr>
            <a:r>
              <a:rPr lang="en-US" sz="1400" b="1" dirty="0">
                <a:solidFill>
                  <a:srgbClr val="000000"/>
                </a:solidFill>
                <a:cs typeface="Arial" pitchFamily="34" charset="0"/>
              </a:rPr>
              <a:t>Asthma</a:t>
            </a:r>
          </a:p>
        </p:txBody>
      </p:sp>
      <p:sp>
        <p:nvSpPr>
          <p:cNvPr id="32" name="Rectangle 31"/>
          <p:cNvSpPr/>
          <p:nvPr/>
        </p:nvSpPr>
        <p:spPr>
          <a:xfrm>
            <a:off x="609600" y="2971800"/>
            <a:ext cx="2356461" cy="762000"/>
          </a:xfrm>
          <a:prstGeom prst="rect">
            <a:avLst/>
          </a:prstGeom>
          <a:noFill/>
          <a:ln>
            <a:noFill/>
          </a:ln>
        </p:spPr>
        <p:txBody>
          <a:bodyPr wrap="square" anchor="ctr" anchorCtr="0">
            <a:noAutofit/>
          </a:bodyPr>
          <a:lstStyle/>
          <a:p>
            <a:pPr marL="0" lvl="1" algn="ctr" defTabSz="914400">
              <a:spcBef>
                <a:spcPct val="20000"/>
              </a:spcBef>
              <a:defRPr/>
            </a:pPr>
            <a:r>
              <a:rPr lang="en-US" sz="1400" b="1" dirty="0">
                <a:solidFill>
                  <a:srgbClr val="000000"/>
                </a:solidFill>
                <a:cs typeface="Arial" pitchFamily="34" charset="0"/>
              </a:rPr>
              <a:t>Cardiovascular Disease</a:t>
            </a:r>
          </a:p>
        </p:txBody>
      </p:sp>
      <p:sp>
        <p:nvSpPr>
          <p:cNvPr id="33" name="Freeform 32"/>
          <p:cNvSpPr/>
          <p:nvPr/>
        </p:nvSpPr>
        <p:spPr>
          <a:xfrm>
            <a:off x="533400" y="3430814"/>
            <a:ext cx="2530814" cy="403132"/>
          </a:xfrm>
          <a:custGeom>
            <a:avLst/>
            <a:gdLst>
              <a:gd name="connsiteX0" fmla="*/ 0 w 7696199"/>
              <a:gd name="connsiteY0" fmla="*/ 0 h 403132"/>
              <a:gd name="connsiteX1" fmla="*/ 7696199 w 7696199"/>
              <a:gd name="connsiteY1" fmla="*/ 0 h 403132"/>
              <a:gd name="connsiteX2" fmla="*/ 7696199 w 7696199"/>
              <a:gd name="connsiteY2" fmla="*/ 403132 h 403132"/>
              <a:gd name="connsiteX3" fmla="*/ 0 w 7696199"/>
              <a:gd name="connsiteY3" fmla="*/ 403132 h 403132"/>
              <a:gd name="connsiteX4" fmla="*/ 0 w 7696199"/>
              <a:gd name="connsiteY4" fmla="*/ 0 h 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403132">
                <a:moveTo>
                  <a:pt x="0" y="0"/>
                </a:moveTo>
                <a:lnTo>
                  <a:pt x="7696199" y="0"/>
                </a:lnTo>
                <a:lnTo>
                  <a:pt x="7696199" y="403132"/>
                </a:lnTo>
                <a:lnTo>
                  <a:pt x="0" y="4031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285750" lvl="1" indent="-285750" defTabSz="577850">
              <a:lnSpc>
                <a:spcPct val="90000"/>
              </a:lnSpc>
              <a:spcBef>
                <a:spcPct val="0"/>
              </a:spcBef>
              <a:spcAft>
                <a:spcPct val="20000"/>
              </a:spcAft>
              <a:buFont typeface="Arial" panose="020B0604020202020204" pitchFamily="34" charset="0"/>
              <a:buChar char="•"/>
            </a:pPr>
            <a:endParaRPr lang="en-US" sz="1300" dirty="0" smtClean="0">
              <a:solidFill>
                <a:srgbClr val="000000"/>
              </a:solidFill>
            </a:endParaRP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Implementing </a:t>
            </a:r>
            <a:r>
              <a:rPr lang="en-US" sz="1300" dirty="0">
                <a:solidFill>
                  <a:srgbClr val="000000"/>
                </a:solidFill>
              </a:rPr>
              <a:t>strategies recommended by the Million Hearts initiative for aggressive hypertension control</a:t>
            </a:r>
          </a:p>
          <a:p>
            <a:pPr marL="285750" lvl="1" indent="-285750" defTabSz="577850">
              <a:lnSpc>
                <a:spcPct val="90000"/>
              </a:lnSpc>
              <a:spcBef>
                <a:spcPct val="0"/>
              </a:spcBef>
              <a:spcAft>
                <a:spcPct val="20000"/>
              </a:spcAft>
              <a:buFont typeface="Arial" panose="020B0604020202020204" pitchFamily="34" charset="0"/>
              <a:buChar char="•"/>
            </a:pPr>
            <a:r>
              <a:rPr lang="en-US" sz="1300" dirty="0">
                <a:solidFill>
                  <a:srgbClr val="000000"/>
                </a:solidFill>
              </a:rPr>
              <a:t>Adopting a standard set of treatment and management standards, workflows, and protocols</a:t>
            </a:r>
          </a:p>
        </p:txBody>
      </p:sp>
      <p:sp>
        <p:nvSpPr>
          <p:cNvPr id="34" name="Freeform 33"/>
          <p:cNvSpPr/>
          <p:nvPr/>
        </p:nvSpPr>
        <p:spPr>
          <a:xfrm>
            <a:off x="3263785" y="3429000"/>
            <a:ext cx="2679815"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285750" lvl="1" indent="-285750" defTabSz="577850">
              <a:lnSpc>
                <a:spcPct val="90000"/>
              </a:lnSpc>
              <a:spcBef>
                <a:spcPct val="0"/>
              </a:spcBef>
              <a:spcAft>
                <a:spcPct val="20000"/>
              </a:spcAft>
              <a:buFont typeface="Arial" panose="020B0604020202020204" pitchFamily="34" charset="0"/>
              <a:buChar char="•"/>
            </a:pPr>
            <a:endParaRPr lang="en-US" sz="1300" dirty="0" smtClean="0">
              <a:solidFill>
                <a:srgbClr val="000000"/>
              </a:solidFill>
            </a:endParaRP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Adapting </a:t>
            </a:r>
            <a:r>
              <a:rPr lang="en-US" sz="1300" dirty="0">
                <a:solidFill>
                  <a:srgbClr val="000000"/>
                </a:solidFill>
              </a:rPr>
              <a:t>the Million Hearts initiative disease management strategies to </a:t>
            </a:r>
            <a:r>
              <a:rPr lang="en-US" sz="1300" dirty="0" smtClean="0">
                <a:solidFill>
                  <a:srgbClr val="000000"/>
                </a:solidFill>
              </a:rPr>
              <a:t>diabetes </a:t>
            </a:r>
            <a:r>
              <a:rPr lang="en-US" sz="1300" dirty="0">
                <a:solidFill>
                  <a:srgbClr val="000000"/>
                </a:solidFill>
              </a:rPr>
              <a:t>control</a:t>
            </a: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Adopt evidence-based </a:t>
            </a:r>
            <a:r>
              <a:rPr lang="en-US" sz="1300" dirty="0" err="1">
                <a:solidFill>
                  <a:srgbClr val="000000"/>
                </a:solidFill>
              </a:rPr>
              <a:t>DM</a:t>
            </a:r>
            <a:r>
              <a:rPr lang="en-US" sz="1300" dirty="0">
                <a:solidFill>
                  <a:srgbClr val="000000"/>
                </a:solidFill>
              </a:rPr>
              <a:t> treatment </a:t>
            </a:r>
            <a:r>
              <a:rPr lang="en-US" sz="1300" dirty="0" smtClean="0">
                <a:solidFill>
                  <a:srgbClr val="000000"/>
                </a:solidFill>
              </a:rPr>
              <a:t>guidelines</a:t>
            </a: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Implementing </a:t>
            </a:r>
            <a:r>
              <a:rPr lang="en-US" sz="1300" dirty="0">
                <a:solidFill>
                  <a:srgbClr val="000000"/>
                </a:solidFill>
              </a:rPr>
              <a:t>the LEAP amputation prevention intervention as part of the broader patient engagement strategy</a:t>
            </a:r>
          </a:p>
          <a:p>
            <a:pPr marL="285750" lvl="1" indent="-285750" defTabSz="577850">
              <a:lnSpc>
                <a:spcPct val="90000"/>
              </a:lnSpc>
              <a:spcBef>
                <a:spcPct val="0"/>
              </a:spcBef>
              <a:spcAft>
                <a:spcPct val="20000"/>
              </a:spcAft>
              <a:buFont typeface="Arial" panose="020B0604020202020204" pitchFamily="34" charset="0"/>
              <a:buChar char="•"/>
            </a:pPr>
            <a:endParaRPr lang="en-US" sz="1300" dirty="0">
              <a:solidFill>
                <a:srgbClr val="000000"/>
              </a:solidFill>
            </a:endParaRPr>
          </a:p>
          <a:p>
            <a:pPr indent="-457200" defTabSz="577850">
              <a:lnSpc>
                <a:spcPct val="90000"/>
              </a:lnSpc>
              <a:spcBef>
                <a:spcPct val="0"/>
              </a:spcBef>
              <a:spcAft>
                <a:spcPct val="20000"/>
              </a:spcAft>
              <a:buFont typeface="Arial" panose="020B0604020202020204" pitchFamily="34" charset="0"/>
              <a:buChar char="•"/>
            </a:pPr>
            <a:endParaRPr lang="en-US" sz="1300" dirty="0">
              <a:solidFill>
                <a:srgbClr val="000000"/>
              </a:solidFill>
            </a:endParaRPr>
          </a:p>
        </p:txBody>
      </p:sp>
      <p:sp>
        <p:nvSpPr>
          <p:cNvPr id="35" name="Freeform 34"/>
          <p:cNvSpPr/>
          <p:nvPr/>
        </p:nvSpPr>
        <p:spPr>
          <a:xfrm>
            <a:off x="6074114" y="3429000"/>
            <a:ext cx="2612686" cy="2286000"/>
          </a:xfrm>
          <a:custGeom>
            <a:avLst/>
            <a:gdLst>
              <a:gd name="connsiteX0" fmla="*/ 0 w 7696199"/>
              <a:gd name="connsiteY0" fmla="*/ 0 h 619447"/>
              <a:gd name="connsiteX1" fmla="*/ 7696199 w 7696199"/>
              <a:gd name="connsiteY1" fmla="*/ 0 h 619447"/>
              <a:gd name="connsiteX2" fmla="*/ 7696199 w 7696199"/>
              <a:gd name="connsiteY2" fmla="*/ 619447 h 619447"/>
              <a:gd name="connsiteX3" fmla="*/ 0 w 7696199"/>
              <a:gd name="connsiteY3" fmla="*/ 619447 h 619447"/>
              <a:gd name="connsiteX4" fmla="*/ 0 w 7696199"/>
              <a:gd name="connsiteY4" fmla="*/ 0 h 619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99" h="619447">
                <a:moveTo>
                  <a:pt x="0" y="0"/>
                </a:moveTo>
                <a:lnTo>
                  <a:pt x="7696199" y="0"/>
                </a:lnTo>
                <a:lnTo>
                  <a:pt x="7696199" y="619447"/>
                </a:lnTo>
                <a:lnTo>
                  <a:pt x="0" y="619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354" tIns="16510" rIns="92456" bIns="16510" numCol="1" spcCol="1270" anchor="t" anchorCtr="0">
            <a:noAutofit/>
          </a:bodyPr>
          <a:lstStyle/>
          <a:p>
            <a:pPr marL="285750" lvl="1" indent="-285750" defTabSz="577850">
              <a:lnSpc>
                <a:spcPct val="90000"/>
              </a:lnSpc>
              <a:spcBef>
                <a:spcPct val="0"/>
              </a:spcBef>
              <a:spcAft>
                <a:spcPct val="20000"/>
              </a:spcAft>
              <a:buFont typeface="Arial" panose="020B0604020202020204" pitchFamily="34" charset="0"/>
              <a:buChar char="•"/>
            </a:pPr>
            <a:endParaRPr lang="en-US" sz="1300" dirty="0" smtClean="0">
              <a:solidFill>
                <a:srgbClr val="000000"/>
              </a:solidFill>
            </a:endParaRPr>
          </a:p>
          <a:p>
            <a:pPr marL="285750" lvl="1" indent="-285750" defTabSz="577850">
              <a:lnSpc>
                <a:spcPct val="90000"/>
              </a:lnSpc>
              <a:spcBef>
                <a:spcPct val="0"/>
              </a:spcBef>
              <a:spcAft>
                <a:spcPct val="20000"/>
              </a:spcAft>
              <a:buFont typeface="Arial" panose="020B0604020202020204" pitchFamily="34" charset="0"/>
              <a:buChar char="•"/>
            </a:pPr>
            <a:r>
              <a:rPr lang="en-US" sz="1300" dirty="0" smtClean="0">
                <a:solidFill>
                  <a:srgbClr val="000000"/>
                </a:solidFill>
              </a:rPr>
              <a:t>Contracting </a:t>
            </a:r>
            <a:r>
              <a:rPr lang="en-US" sz="1300" dirty="0">
                <a:solidFill>
                  <a:srgbClr val="000000"/>
                </a:solidFill>
              </a:rPr>
              <a:t>with </a:t>
            </a:r>
            <a:r>
              <a:rPr lang="en-US" sz="1300" dirty="0" err="1">
                <a:solidFill>
                  <a:srgbClr val="000000"/>
                </a:solidFill>
              </a:rPr>
              <a:t>a.i.r</a:t>
            </a:r>
            <a:r>
              <a:rPr lang="en-US" sz="1300" dirty="0">
                <a:solidFill>
                  <a:srgbClr val="000000"/>
                </a:solidFill>
              </a:rPr>
              <a:t>. </a:t>
            </a:r>
            <a:r>
              <a:rPr lang="en-US" sz="1300" dirty="0" err="1">
                <a:solidFill>
                  <a:srgbClr val="000000"/>
                </a:solidFill>
              </a:rPr>
              <a:t>bronx</a:t>
            </a:r>
            <a:r>
              <a:rPr lang="en-US" sz="1300" dirty="0">
                <a:solidFill>
                  <a:srgbClr val="000000"/>
                </a:solidFill>
              </a:rPr>
              <a:t> to implement its  </a:t>
            </a:r>
            <a:r>
              <a:rPr lang="en-US" sz="1300" dirty="0" smtClean="0">
                <a:solidFill>
                  <a:srgbClr val="000000"/>
                </a:solidFill>
              </a:rPr>
              <a:t>home-based </a:t>
            </a:r>
            <a:r>
              <a:rPr lang="en-US" sz="1300" dirty="0">
                <a:solidFill>
                  <a:srgbClr val="000000"/>
                </a:solidFill>
              </a:rPr>
              <a:t>asthma intervention</a:t>
            </a:r>
          </a:p>
        </p:txBody>
      </p:sp>
      <p:pic>
        <p:nvPicPr>
          <p:cNvPr id="1026" name="Picture 2" descr="Body Heart Injury ico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33400" y="1170768"/>
            <a:ext cx="480920" cy="48092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ealthcare Lungs ic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3962" y="1411229"/>
            <a:ext cx="493771" cy="493772"/>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Rounded Rectangle 35"/>
          <p:cNvSpPr/>
          <p:nvPr/>
        </p:nvSpPr>
        <p:spPr>
          <a:xfrm>
            <a:off x="423275" y="5791200"/>
            <a:ext cx="8415925" cy="533400"/>
          </a:xfrm>
          <a:prstGeom prst="roundRect">
            <a:avLst/>
          </a:prstGeom>
          <a:ln>
            <a:solidFill>
              <a:schemeClr val="bg1">
                <a:lumMod val="75000"/>
              </a:schemeClr>
            </a:solidFill>
          </a:ln>
        </p:spPr>
        <p:txBody>
          <a:bodyPr wrap="square">
            <a:noAutofit/>
          </a:bodyPr>
          <a:lstStyle/>
          <a:p>
            <a:pPr algn="ctr" defTabSz="914400">
              <a:spcBef>
                <a:spcPct val="20000"/>
              </a:spcBef>
              <a:defRPr/>
            </a:pPr>
            <a:r>
              <a:rPr lang="en-US" sz="1300" dirty="0">
                <a:solidFill>
                  <a:srgbClr val="000000"/>
                </a:solidFill>
                <a:cs typeface="Arial" pitchFamily="34" charset="0"/>
              </a:rPr>
              <a:t>For all assigned projects, the </a:t>
            </a:r>
            <a:r>
              <a:rPr lang="en-US" sz="1300" dirty="0" err="1" smtClean="0">
                <a:solidFill>
                  <a:srgbClr val="000000"/>
                </a:solidFill>
                <a:cs typeface="Arial" pitchFamily="34" charset="0"/>
              </a:rPr>
              <a:t>CVD</a:t>
            </a:r>
            <a:r>
              <a:rPr lang="en-US" sz="1300" dirty="0" smtClean="0">
                <a:solidFill>
                  <a:srgbClr val="000000"/>
                </a:solidFill>
                <a:cs typeface="Arial" pitchFamily="34" charset="0"/>
              </a:rPr>
              <a:t>/Asthma/Diabetes </a:t>
            </a:r>
            <a:r>
              <a:rPr lang="en-US" sz="1300" dirty="0">
                <a:solidFill>
                  <a:srgbClr val="000000"/>
                </a:solidFill>
                <a:cs typeface="Arial" pitchFamily="34" charset="0"/>
              </a:rPr>
              <a:t>Work Group </a:t>
            </a:r>
            <a:r>
              <a:rPr lang="en-US" sz="1300" dirty="0" smtClean="0">
                <a:solidFill>
                  <a:srgbClr val="000000"/>
                </a:solidFill>
                <a:cs typeface="Arial" pitchFamily="34" charset="0"/>
              </a:rPr>
              <a:t>has noted that attainment </a:t>
            </a:r>
            <a:r>
              <a:rPr lang="en-US" sz="1300" dirty="0">
                <a:solidFill>
                  <a:srgbClr val="000000"/>
                </a:solidFill>
                <a:cs typeface="Arial" pitchFamily="34" charset="0"/>
              </a:rPr>
              <a:t>of </a:t>
            </a:r>
            <a:r>
              <a:rPr lang="en-US" sz="1300" dirty="0" err="1">
                <a:solidFill>
                  <a:srgbClr val="000000"/>
                </a:solidFill>
                <a:cs typeface="Arial" pitchFamily="34" charset="0"/>
              </a:rPr>
              <a:t>NCQA</a:t>
            </a:r>
            <a:r>
              <a:rPr lang="en-US" sz="1300" dirty="0">
                <a:solidFill>
                  <a:srgbClr val="000000"/>
                </a:solidFill>
                <a:cs typeface="Arial" pitchFamily="34" charset="0"/>
              </a:rPr>
              <a:t> PCMH Level 3 recognition </a:t>
            </a:r>
            <a:r>
              <a:rPr lang="en-US" sz="1300" dirty="0" smtClean="0">
                <a:solidFill>
                  <a:srgbClr val="000000"/>
                </a:solidFill>
                <a:cs typeface="Arial" pitchFamily="34" charset="0"/>
              </a:rPr>
              <a:t>by primary care providers will </a:t>
            </a:r>
            <a:r>
              <a:rPr lang="en-US" sz="1300" dirty="0">
                <a:solidFill>
                  <a:srgbClr val="000000"/>
                </a:solidFill>
                <a:cs typeface="Arial" pitchFamily="34" charset="0"/>
              </a:rPr>
              <a:t>be </a:t>
            </a:r>
            <a:r>
              <a:rPr lang="en-US" sz="1300" dirty="0" smtClean="0">
                <a:solidFill>
                  <a:srgbClr val="000000"/>
                </a:solidFill>
                <a:cs typeface="Arial" pitchFamily="34" charset="0"/>
              </a:rPr>
              <a:t>crucial.</a:t>
            </a:r>
            <a:endParaRPr lang="en-US" sz="1300" dirty="0">
              <a:solidFill>
                <a:srgbClr val="000000"/>
              </a:solidFill>
              <a:cs typeface="Arial" pitchFamily="34" charset="0"/>
            </a:endParaRPr>
          </a:p>
        </p:txBody>
      </p:sp>
      <p:sp>
        <p:nvSpPr>
          <p:cNvPr id="20" name="TextBox 19"/>
          <p:cNvSpPr txBox="1"/>
          <p:nvPr/>
        </p:nvSpPr>
        <p:spPr>
          <a:xfrm>
            <a:off x="533400" y="2678668"/>
            <a:ext cx="7399925" cy="369332"/>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cs typeface="Arial" pitchFamily="34" charset="0"/>
              </a:rPr>
              <a:t>The </a:t>
            </a:r>
            <a:r>
              <a:rPr lang="en-US" dirty="0" err="1" smtClean="0">
                <a:solidFill>
                  <a:srgbClr val="000000"/>
                </a:solidFill>
                <a:cs typeface="Arial" pitchFamily="34" charset="0"/>
              </a:rPr>
              <a:t>CVD</a:t>
            </a:r>
            <a:r>
              <a:rPr lang="en-US" dirty="0" smtClean="0">
                <a:solidFill>
                  <a:srgbClr val="000000"/>
                </a:solidFill>
                <a:cs typeface="Arial" pitchFamily="34" charset="0"/>
              </a:rPr>
              <a:t>/Asthma/Diabetes Work Group recommends...</a:t>
            </a:r>
            <a:endParaRPr lang="en-US" dirty="0">
              <a:solidFill>
                <a:srgbClr val="000000"/>
              </a:solidFill>
              <a:cs typeface="Arial" pitchFamily="34" charset="0"/>
            </a:endParaRPr>
          </a:p>
        </p:txBody>
      </p:sp>
      <p:sp>
        <p:nvSpPr>
          <p:cNvPr id="25" name="Rectangle 24"/>
          <p:cNvSpPr/>
          <p:nvPr/>
        </p:nvSpPr>
        <p:spPr>
          <a:xfrm>
            <a:off x="2373833" y="2209800"/>
            <a:ext cx="4396333" cy="400110"/>
          </a:xfrm>
          <a:prstGeom prst="rect">
            <a:avLst/>
          </a:prstGeom>
        </p:spPr>
        <p:txBody>
          <a:bodyPr wrap="none">
            <a:spAutoFit/>
          </a:bodyPr>
          <a:lstStyle/>
          <a:p>
            <a:pPr algn="ctr" defTabSz="914400">
              <a:spcBef>
                <a:spcPct val="20000"/>
              </a:spcBef>
              <a:defRPr/>
            </a:pPr>
            <a:r>
              <a:rPr lang="en-US" sz="2000" b="1" dirty="0">
                <a:solidFill>
                  <a:srgbClr val="000000"/>
                </a:solidFill>
                <a:cs typeface="Arial" pitchFamily="34" charset="0"/>
              </a:rPr>
              <a:t>Intervention Recommendations to Date</a:t>
            </a:r>
          </a:p>
        </p:txBody>
      </p:sp>
    </p:spTree>
    <p:extLst>
      <p:ext uri="{BB962C8B-B14F-4D97-AF65-F5344CB8AC3E}">
        <p14:creationId xmlns:p14="http://schemas.microsoft.com/office/powerpoint/2010/main" xmlns="" val="367587255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Cardiovascular Disease</a:t>
            </a:r>
            <a:endParaRPr lang="en-US" b="0" dirty="0">
              <a:cs typeface="MS PGothic"/>
            </a:endParaRPr>
          </a:p>
        </p:txBody>
      </p:sp>
      <p:sp>
        <p:nvSpPr>
          <p:cNvPr id="25" name="Rectangle 24"/>
          <p:cNvSpPr/>
          <p:nvPr/>
        </p:nvSpPr>
        <p:spPr>
          <a:xfrm>
            <a:off x="0" y="9906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700" b="1" dirty="0">
                <a:solidFill>
                  <a:srgbClr val="000000"/>
                </a:solidFill>
                <a:cs typeface="Arial" pitchFamily="34" charset="0"/>
              </a:rPr>
              <a:t>Million Hearts Initiative </a:t>
            </a:r>
          </a:p>
        </p:txBody>
      </p:sp>
      <p:sp>
        <p:nvSpPr>
          <p:cNvPr id="26" name="Rectangle 25"/>
          <p:cNvSpPr/>
          <p:nvPr/>
        </p:nvSpPr>
        <p:spPr>
          <a:xfrm>
            <a:off x="-228600" y="14478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cs typeface="Arial" pitchFamily="34" charset="0"/>
              </a:rPr>
              <a:t>Program Overview/Goal: </a:t>
            </a:r>
            <a:r>
              <a:rPr lang="en-US" sz="1400" dirty="0">
                <a:solidFill>
                  <a:srgbClr val="000000"/>
                </a:solidFill>
                <a:cs typeface="Arial" pitchFamily="34" charset="0"/>
              </a:rPr>
              <a:t>The Million Hearts initiative, which is led by the CDC and CMS, provides a range of evidence and practice-based strategies for clinicians to use in hypertension control efforts. These strategies are organized into three areas: </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Actions to Improve Delivery System Design</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Actions to Improve Medication Adherence</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Actions to Optimize Patient Reminders and Supports</a:t>
            </a:r>
            <a:r>
              <a:rPr lang="en-US" sz="1400" b="1" dirty="0">
                <a:solidFill>
                  <a:srgbClr val="000000"/>
                </a:solidFill>
                <a:cs typeface="Arial" pitchFamily="34" charset="0"/>
              </a:rPr>
              <a:t>	</a:t>
            </a:r>
          </a:p>
        </p:txBody>
      </p:sp>
      <p:sp>
        <p:nvSpPr>
          <p:cNvPr id="27" name="Rectangle 26"/>
          <p:cNvSpPr/>
          <p:nvPr/>
        </p:nvSpPr>
        <p:spPr>
          <a:xfrm>
            <a:off x="-228600" y="30480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cs typeface="Arial" pitchFamily="34" charset="0"/>
              </a:rPr>
              <a:t>Program Model: </a:t>
            </a:r>
            <a:r>
              <a:rPr lang="en-US" sz="1400" dirty="0">
                <a:solidFill>
                  <a:srgbClr val="000000"/>
                </a:solidFill>
                <a:cs typeface="Arial" pitchFamily="34" charset="0"/>
              </a:rPr>
              <a:t>The Initiative suggests a wide range of strategies for successfully controlling hypertension. Specific strategies discussed by work group members include:</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Implementing a standard hypertension manual</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Instituting hypertension champions within provider organizations</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Creating hypertension registries for monitoring &amp; tracking </a:t>
            </a:r>
            <a:r>
              <a:rPr lang="en-US" sz="1400" dirty="0" smtClean="0">
                <a:solidFill>
                  <a:srgbClr val="000000"/>
                </a:solidFill>
                <a:cs typeface="Arial" pitchFamily="34" charset="0"/>
              </a:rPr>
              <a:t>patients</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Providing </a:t>
            </a:r>
            <a:r>
              <a:rPr lang="en-US" sz="1400" dirty="0">
                <a:solidFill>
                  <a:srgbClr val="000000"/>
                </a:solidFill>
                <a:cs typeface="Arial" pitchFamily="34" charset="0"/>
              </a:rPr>
              <a:t>blood pressure checks without an appointment and training additional clinic personnel on taking blood pressure measurements</a:t>
            </a: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p:txBody>
      </p:sp>
      <p:sp>
        <p:nvSpPr>
          <p:cNvPr id="30" name="Rectangle 29"/>
          <p:cNvSpPr/>
          <p:nvPr/>
        </p:nvSpPr>
        <p:spPr>
          <a:xfrm>
            <a:off x="-228600" y="48768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cs typeface="Arial" pitchFamily="34" charset="0"/>
              </a:rPr>
              <a:t>Implementation Considerations:  </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Identifying and obtaining buy-in for standard </a:t>
            </a:r>
            <a:r>
              <a:rPr lang="en-US" sz="1400" dirty="0">
                <a:solidFill>
                  <a:srgbClr val="000000"/>
                </a:solidFill>
                <a:cs typeface="Arial" pitchFamily="34" charset="0"/>
              </a:rPr>
              <a:t>hypertension control manual </a:t>
            </a:r>
            <a:endParaRPr lang="en-US" sz="1400" dirty="0" smtClean="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Obtaining physician engagement and buy-in; use of </a:t>
            </a:r>
            <a:r>
              <a:rPr lang="en-US" sz="1400" dirty="0" smtClean="0">
                <a:solidFill>
                  <a:srgbClr val="000000"/>
                </a:solidFill>
                <a:cs typeface="Arial" pitchFamily="34" charset="0"/>
              </a:rPr>
              <a:t>incentives</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Coordinating with MCOs on issues such as formularies and 90-day refills</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Identifying staffing model and staffing ratios</a:t>
            </a:r>
            <a:endParaRPr lang="en-US" sz="1400" dirty="0">
              <a:solidFill>
                <a:srgbClr val="000000"/>
              </a:solidFill>
              <a:cs typeface="Arial" pitchFamily="34" charset="0"/>
            </a:endParaRPr>
          </a:p>
        </p:txBody>
      </p:sp>
    </p:spTree>
    <p:extLst>
      <p:ext uri="{BB962C8B-B14F-4D97-AF65-F5344CB8AC3E}">
        <p14:creationId xmlns:p14="http://schemas.microsoft.com/office/powerpoint/2010/main" xmlns="" val="244468821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304800"/>
            <a:ext cx="7964487" cy="488950"/>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Diabetes</a:t>
            </a:r>
            <a:endParaRPr lang="en-US" b="0" dirty="0">
              <a:cs typeface="MS PGothic"/>
            </a:endParaRPr>
          </a:p>
        </p:txBody>
      </p:sp>
      <p:sp>
        <p:nvSpPr>
          <p:cNvPr id="25" name="Rectangle 24"/>
          <p:cNvSpPr/>
          <p:nvPr/>
        </p:nvSpPr>
        <p:spPr>
          <a:xfrm>
            <a:off x="0" y="11430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700" b="1" dirty="0">
                <a:solidFill>
                  <a:srgbClr val="000000"/>
                </a:solidFill>
                <a:cs typeface="Arial" pitchFamily="34" charset="0"/>
              </a:rPr>
              <a:t>Million Hearts Initiative </a:t>
            </a:r>
          </a:p>
        </p:txBody>
      </p:sp>
      <p:sp>
        <p:nvSpPr>
          <p:cNvPr id="26" name="Rectangle 25"/>
          <p:cNvSpPr/>
          <p:nvPr/>
        </p:nvSpPr>
        <p:spPr>
          <a:xfrm>
            <a:off x="-228600" y="1752600"/>
            <a:ext cx="9220200" cy="762000"/>
          </a:xfrm>
          <a:prstGeom prst="rect">
            <a:avLst/>
          </a:prstGeom>
          <a:noFill/>
          <a:ln>
            <a:noFill/>
          </a:ln>
        </p:spPr>
        <p:txBody>
          <a:bodyPr wrap="square" anchor="t" anchorCtr="0">
            <a:noAutofit/>
          </a:bodyPr>
          <a:lstStyle/>
          <a:p>
            <a:pPr lvl="1" defTabSz="914400">
              <a:spcBef>
                <a:spcPct val="20000"/>
              </a:spcBef>
              <a:defRPr/>
            </a:pPr>
            <a:endParaRPr lang="en-US" sz="1400" b="1" dirty="0">
              <a:solidFill>
                <a:srgbClr val="000000"/>
              </a:solidFill>
              <a:cs typeface="Arial" pitchFamily="34" charset="0"/>
            </a:endParaRPr>
          </a:p>
        </p:txBody>
      </p:sp>
      <p:sp>
        <p:nvSpPr>
          <p:cNvPr id="27" name="Rectangle 26"/>
          <p:cNvSpPr/>
          <p:nvPr/>
        </p:nvSpPr>
        <p:spPr>
          <a:xfrm>
            <a:off x="-228600" y="17526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cs typeface="Arial" pitchFamily="34" charset="0"/>
              </a:rPr>
              <a:t>Program Model: </a:t>
            </a:r>
            <a:r>
              <a:rPr lang="en-US" sz="1400" dirty="0">
                <a:solidFill>
                  <a:srgbClr val="000000"/>
                </a:solidFill>
                <a:cs typeface="Arial" pitchFamily="34" charset="0"/>
              </a:rPr>
              <a:t>While the Million Hearts initiative is geared towards hypertension control, work group members agreed that it could be adapted to diabetes with certain modifications. Work group members noted that there will be a few challenges in this adaptation, including:</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Emphasis on diet </a:t>
            </a:r>
            <a:r>
              <a:rPr lang="en-US" sz="1400" dirty="0">
                <a:solidFill>
                  <a:srgbClr val="000000"/>
                </a:solidFill>
                <a:cs typeface="Arial" pitchFamily="34" charset="0"/>
              </a:rPr>
              <a:t>and exercise </a:t>
            </a:r>
            <a:r>
              <a:rPr lang="en-US" sz="1400" dirty="0" smtClean="0">
                <a:solidFill>
                  <a:srgbClr val="000000"/>
                </a:solidFill>
                <a:cs typeface="Arial" pitchFamily="34" charset="0"/>
              </a:rPr>
              <a:t>in </a:t>
            </a:r>
            <a:r>
              <a:rPr lang="en-US" sz="1400" dirty="0">
                <a:solidFill>
                  <a:srgbClr val="000000"/>
                </a:solidFill>
                <a:cs typeface="Arial" pitchFamily="34" charset="0"/>
              </a:rPr>
              <a:t>diabetes management </a:t>
            </a: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Diabetes is a multi-organ disease as </a:t>
            </a:r>
            <a:r>
              <a:rPr lang="en-US" sz="1400" dirty="0" smtClean="0">
                <a:solidFill>
                  <a:srgbClr val="000000"/>
                </a:solidFill>
                <a:cs typeface="Arial" pitchFamily="34" charset="0"/>
              </a:rPr>
              <a:t>such more medically complex than hypertension</a:t>
            </a: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Patient self-management </a:t>
            </a:r>
            <a:r>
              <a:rPr lang="en-US" sz="1400" dirty="0">
                <a:solidFill>
                  <a:srgbClr val="000000"/>
                </a:solidFill>
                <a:cs typeface="Arial" pitchFamily="34" charset="0"/>
              </a:rPr>
              <a:t>and self-efficacy are </a:t>
            </a:r>
            <a:r>
              <a:rPr lang="en-US" sz="1400" dirty="0" smtClean="0">
                <a:solidFill>
                  <a:srgbClr val="000000"/>
                </a:solidFill>
                <a:cs typeface="Arial" pitchFamily="34" charset="0"/>
              </a:rPr>
              <a:t>critically </a:t>
            </a:r>
            <a:r>
              <a:rPr lang="en-US" sz="1400" dirty="0">
                <a:solidFill>
                  <a:srgbClr val="000000"/>
                </a:solidFill>
                <a:cs typeface="Arial" pitchFamily="34" charset="0"/>
              </a:rPr>
              <a:t>important </a:t>
            </a:r>
            <a:r>
              <a:rPr lang="en-US" sz="1400" dirty="0" smtClean="0">
                <a:solidFill>
                  <a:srgbClr val="000000"/>
                </a:solidFill>
                <a:cs typeface="Arial" pitchFamily="34" charset="0"/>
              </a:rPr>
              <a:t> </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Overlap of diabetes and some mental health disorders</a:t>
            </a: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p:txBody>
      </p:sp>
      <p:sp>
        <p:nvSpPr>
          <p:cNvPr id="30" name="Rectangle 29"/>
          <p:cNvSpPr/>
          <p:nvPr/>
        </p:nvSpPr>
        <p:spPr>
          <a:xfrm>
            <a:off x="-228600" y="36576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cs typeface="Arial" pitchFamily="34" charset="0"/>
              </a:rPr>
              <a:t>Implementation Considerations:  </a:t>
            </a: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Adapting Million Hearts strategies for diabetes</a:t>
            </a: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r>
              <a:rPr lang="en-US" sz="1400" dirty="0" smtClean="0">
                <a:solidFill>
                  <a:srgbClr val="000000"/>
                </a:solidFill>
                <a:cs typeface="Arial" pitchFamily="34" charset="0"/>
              </a:rPr>
              <a:t>Considering whether to implement </a:t>
            </a:r>
            <a:r>
              <a:rPr lang="en-US" sz="1400" dirty="0">
                <a:solidFill>
                  <a:srgbClr val="000000"/>
                </a:solidFill>
                <a:cs typeface="Arial" pitchFamily="34" charset="0"/>
              </a:rPr>
              <a:t>a standardized diabetes </a:t>
            </a:r>
            <a:r>
              <a:rPr lang="en-US" sz="1400" dirty="0" smtClean="0">
                <a:solidFill>
                  <a:srgbClr val="000000"/>
                </a:solidFill>
                <a:cs typeface="Arial" pitchFamily="34" charset="0"/>
              </a:rPr>
              <a:t>manual</a:t>
            </a: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Obtaining physician engagement and </a:t>
            </a:r>
            <a:r>
              <a:rPr lang="en-US" sz="1400" dirty="0" smtClean="0">
                <a:solidFill>
                  <a:srgbClr val="000000"/>
                </a:solidFill>
                <a:cs typeface="Arial" pitchFamily="34" charset="0"/>
              </a:rPr>
              <a:t>buy-in; use of incentives</a:t>
            </a:r>
            <a:endParaRPr lang="en-US" sz="1400" dirty="0">
              <a:solidFill>
                <a:srgbClr val="000000"/>
              </a:solidFill>
              <a:cs typeface="Arial" pitchFamily="34" charset="0"/>
            </a:endParaRPr>
          </a:p>
          <a:p>
            <a:pPr marL="1200150" lvl="2" indent="-285750" defTabSz="914400">
              <a:spcBef>
                <a:spcPct val="20000"/>
              </a:spcBef>
              <a:buFont typeface="Arial" panose="020B0604020202020204" pitchFamily="34" charset="0"/>
              <a:buChar char="•"/>
              <a:defRPr/>
            </a:pPr>
            <a:r>
              <a:rPr lang="en-US" sz="1400" dirty="0">
                <a:solidFill>
                  <a:srgbClr val="000000"/>
                </a:solidFill>
                <a:cs typeface="Arial" pitchFamily="34" charset="0"/>
              </a:rPr>
              <a:t>Identifying staffing model and staffing ratios</a:t>
            </a:r>
          </a:p>
          <a:p>
            <a:pPr marL="1200150" lvl="2" indent="-285750" defTabSz="914400">
              <a:spcBef>
                <a:spcPct val="20000"/>
              </a:spcBef>
              <a:buFont typeface="Arial" panose="020B0604020202020204" pitchFamily="34" charset="0"/>
              <a:buChar char="•"/>
              <a:defRPr/>
            </a:pPr>
            <a:endParaRPr lang="en-US" sz="1400" dirty="0">
              <a:solidFill>
                <a:srgbClr val="000000"/>
              </a:solidFill>
              <a:cs typeface="Arial" pitchFamily="34" charset="0"/>
            </a:endParaRPr>
          </a:p>
        </p:txBody>
      </p:sp>
    </p:spTree>
    <p:extLst>
      <p:ext uri="{BB962C8B-B14F-4D97-AF65-F5344CB8AC3E}">
        <p14:creationId xmlns:p14="http://schemas.microsoft.com/office/powerpoint/2010/main" xmlns="" val="25882568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9725" y="358775"/>
            <a:ext cx="7966075" cy="473075"/>
          </a:xfrm>
        </p:spPr>
        <p:txBody>
          <a:bodyPr>
            <a:noAutofit/>
          </a:bodyPr>
          <a:lstStyle/>
          <a:p>
            <a:pPr>
              <a:defRPr/>
            </a:pPr>
            <a:r>
              <a:rPr lang="en-US" dirty="0" smtClean="0">
                <a:cs typeface="MS PGothic"/>
              </a:rPr>
              <a:t/>
            </a:r>
            <a:br>
              <a:rPr lang="en-US" dirty="0" smtClean="0">
                <a:cs typeface="MS PGothic"/>
              </a:rPr>
            </a:br>
            <a:r>
              <a:rPr lang="en-US" dirty="0" smtClean="0">
                <a:cs typeface="MS PGothic"/>
              </a:rPr>
              <a:t>Deeper Dive: Asthma</a:t>
            </a:r>
            <a:endParaRPr lang="en-US" b="0" dirty="0">
              <a:cs typeface="MS PGothic"/>
            </a:endParaRPr>
          </a:p>
        </p:txBody>
      </p:sp>
      <p:sp>
        <p:nvSpPr>
          <p:cNvPr id="25" name="Rectangle 24"/>
          <p:cNvSpPr/>
          <p:nvPr/>
        </p:nvSpPr>
        <p:spPr>
          <a:xfrm>
            <a:off x="0" y="1143000"/>
            <a:ext cx="9144000" cy="381000"/>
          </a:xfrm>
          <a:prstGeom prst="rect">
            <a:avLst/>
          </a:prstGeom>
          <a:solidFill>
            <a:schemeClr val="bg1">
              <a:lumMod val="85000"/>
            </a:schemeClr>
          </a:solidFill>
          <a:ln>
            <a:solidFill>
              <a:srgbClr val="336699"/>
            </a:solidFill>
          </a:ln>
        </p:spPr>
        <p:txBody>
          <a:bodyPr wrap="square" anchor="ctr" anchorCtr="0">
            <a:noAutofit/>
          </a:bodyPr>
          <a:lstStyle/>
          <a:p>
            <a:pPr lvl="1" defTabSz="914400">
              <a:spcBef>
                <a:spcPct val="20000"/>
              </a:spcBef>
              <a:defRPr/>
            </a:pPr>
            <a:r>
              <a:rPr lang="en-US" sz="1700" b="1" dirty="0">
                <a:solidFill>
                  <a:srgbClr val="000000"/>
                </a:solidFill>
                <a:latin typeface="Calibri"/>
                <a:cs typeface="Arial" pitchFamily="34" charset="0"/>
              </a:rPr>
              <a:t>a.i.r. bronx</a:t>
            </a:r>
          </a:p>
        </p:txBody>
      </p:sp>
      <p:sp>
        <p:nvSpPr>
          <p:cNvPr id="26" name="Rectangle 25"/>
          <p:cNvSpPr/>
          <p:nvPr/>
        </p:nvSpPr>
        <p:spPr>
          <a:xfrm>
            <a:off x="-228600" y="1600200"/>
            <a:ext cx="9220200" cy="762000"/>
          </a:xfrm>
          <a:prstGeom prst="rect">
            <a:avLst/>
          </a:prstGeom>
          <a:noFill/>
          <a:ln>
            <a:noFill/>
          </a:ln>
        </p:spPr>
        <p:txBody>
          <a:bodyPr wrap="square" anchor="t" anchorCtr="0">
            <a:noAutofit/>
          </a:bodyPr>
          <a:lstStyle/>
          <a:p>
            <a:pPr lvl="1" defTabSz="914400">
              <a:spcBef>
                <a:spcPct val="20000"/>
              </a:spcBef>
              <a:defRPr/>
            </a:pPr>
            <a:endParaRPr lang="en-US" sz="1400" b="1" dirty="0">
              <a:solidFill>
                <a:srgbClr val="000000"/>
              </a:solidFill>
              <a:latin typeface="Calibri"/>
              <a:cs typeface="Arial" pitchFamily="34" charset="0"/>
            </a:endParaRPr>
          </a:p>
        </p:txBody>
      </p:sp>
      <p:sp>
        <p:nvSpPr>
          <p:cNvPr id="27" name="Rectangle 26"/>
          <p:cNvSpPr/>
          <p:nvPr/>
        </p:nvSpPr>
        <p:spPr>
          <a:xfrm>
            <a:off x="-228600" y="16002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latin typeface="Calibri"/>
                <a:cs typeface="Arial" pitchFamily="34" charset="0"/>
              </a:rPr>
              <a:t>Program Overview/Goal:</a:t>
            </a:r>
            <a:r>
              <a:rPr lang="en-US" sz="1400" dirty="0">
                <a:solidFill>
                  <a:srgbClr val="000000"/>
                </a:solidFill>
                <a:latin typeface="Calibri"/>
                <a:cs typeface="Arial" pitchFamily="34" charset="0"/>
              </a:rPr>
              <a:t> Aims to “improve the quality of life and academic achievement of asthmatic children, helping families break the revolving cycle of poverty that is worsened by chronic disease.” Began in Harlem and has recently expanded to the South </a:t>
            </a:r>
            <a:r>
              <a:rPr lang="en-US" sz="1400" dirty="0" smtClean="0">
                <a:solidFill>
                  <a:srgbClr val="000000"/>
                </a:solidFill>
                <a:latin typeface="Calibri"/>
                <a:cs typeface="Arial" pitchFamily="34" charset="0"/>
              </a:rPr>
              <a:t>Bronx</a:t>
            </a:r>
            <a:endParaRPr lang="en-US" sz="1400"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latin typeface="Calibri"/>
              <a:cs typeface="Arial" pitchFamily="34" charset="0"/>
            </a:endParaRPr>
          </a:p>
        </p:txBody>
      </p:sp>
      <p:sp>
        <p:nvSpPr>
          <p:cNvPr id="30" name="Rectangle 29"/>
          <p:cNvSpPr/>
          <p:nvPr/>
        </p:nvSpPr>
        <p:spPr>
          <a:xfrm>
            <a:off x="-228600" y="53340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latin typeface="Calibri"/>
                <a:cs typeface="Arial" pitchFamily="34" charset="0"/>
              </a:rPr>
              <a:t>Implementation Considerations:</a:t>
            </a:r>
          </a:p>
          <a:p>
            <a:pPr marL="742950" lvl="1" indent="-285750" defTabSz="914400">
              <a:spcBef>
                <a:spcPct val="20000"/>
              </a:spcBef>
              <a:buFont typeface="Arial" panose="020B0604020202020204" pitchFamily="34" charset="0"/>
              <a:buChar char="•"/>
              <a:defRPr/>
            </a:pPr>
            <a:r>
              <a:rPr lang="en-US" sz="1400" dirty="0" smtClean="0">
                <a:solidFill>
                  <a:srgbClr val="000000"/>
                </a:solidFill>
                <a:latin typeface="Calibri"/>
                <a:cs typeface="Arial" pitchFamily="34" charset="0"/>
              </a:rPr>
              <a:t>Determining how the program will interface </a:t>
            </a:r>
            <a:r>
              <a:rPr lang="en-US" sz="1400" dirty="0">
                <a:solidFill>
                  <a:srgbClr val="000000"/>
                </a:solidFill>
                <a:latin typeface="Calibri"/>
                <a:cs typeface="Arial" pitchFamily="34" charset="0"/>
              </a:rPr>
              <a:t>with care managers and </a:t>
            </a:r>
            <a:r>
              <a:rPr lang="en-US" sz="1400" dirty="0" smtClean="0">
                <a:solidFill>
                  <a:srgbClr val="000000"/>
                </a:solidFill>
                <a:latin typeface="Calibri"/>
                <a:cs typeface="Arial" pitchFamily="34" charset="0"/>
              </a:rPr>
              <a:t>providers</a:t>
            </a:r>
            <a:endParaRPr lang="en-US" sz="1400" dirty="0">
              <a:solidFill>
                <a:srgbClr val="000000"/>
              </a:solidFill>
              <a:latin typeface="Calibri"/>
              <a:cs typeface="Arial" pitchFamily="34" charset="0"/>
            </a:endParaRPr>
          </a:p>
          <a:p>
            <a:pPr marL="742950" lvl="1" indent="-285750" defTabSz="914400">
              <a:spcBef>
                <a:spcPct val="20000"/>
              </a:spcBef>
              <a:buFont typeface="Arial" panose="020B0604020202020204" pitchFamily="34" charset="0"/>
              <a:buChar char="•"/>
              <a:defRPr/>
            </a:pPr>
            <a:r>
              <a:rPr lang="en-US" sz="1400" dirty="0" smtClean="0">
                <a:solidFill>
                  <a:srgbClr val="000000"/>
                </a:solidFill>
                <a:latin typeface="Calibri"/>
                <a:cs typeface="Arial" pitchFamily="34" charset="0"/>
              </a:rPr>
              <a:t>Considering whether to extend the model to adults </a:t>
            </a:r>
            <a:r>
              <a:rPr lang="en-US" sz="1400" dirty="0">
                <a:solidFill>
                  <a:srgbClr val="000000"/>
                </a:solidFill>
                <a:latin typeface="Calibri"/>
                <a:cs typeface="Arial" pitchFamily="34" charset="0"/>
              </a:rPr>
              <a:t>with </a:t>
            </a:r>
            <a:r>
              <a:rPr lang="en-US" sz="1400" dirty="0" smtClean="0">
                <a:solidFill>
                  <a:srgbClr val="000000"/>
                </a:solidFill>
                <a:latin typeface="Calibri"/>
                <a:cs typeface="Arial" pitchFamily="34" charset="0"/>
              </a:rPr>
              <a:t>asthma</a:t>
            </a:r>
            <a:endParaRPr lang="en-US" sz="1400" dirty="0">
              <a:solidFill>
                <a:srgbClr val="000000"/>
              </a:solidFill>
              <a:latin typeface="Calibri"/>
              <a:cs typeface="Arial" pitchFamily="34" charset="0"/>
            </a:endParaRPr>
          </a:p>
          <a:p>
            <a:pPr marL="742950" lvl="1" indent="-285750" defTabSz="914400">
              <a:spcBef>
                <a:spcPct val="20000"/>
              </a:spcBef>
              <a:buFont typeface="Arial" panose="020B0604020202020204" pitchFamily="34" charset="0"/>
              <a:buChar char="•"/>
              <a:defRPr/>
            </a:pPr>
            <a:endParaRPr lang="en-US" sz="1400" dirty="0">
              <a:solidFill>
                <a:srgbClr val="000000"/>
              </a:solidFill>
              <a:latin typeface="Calibri"/>
              <a:cs typeface="Arial" pitchFamily="34" charset="0"/>
            </a:endParaRPr>
          </a:p>
          <a:p>
            <a:pPr marL="742950" lvl="1" indent="-285750" defTabSz="914400">
              <a:spcBef>
                <a:spcPct val="20000"/>
              </a:spcBef>
              <a:buFont typeface="Arial" panose="020B0604020202020204" pitchFamily="34" charset="0"/>
              <a:buChar char="•"/>
              <a:defRPr/>
            </a:pPr>
            <a:endParaRPr lang="en-US" sz="1400" b="1" dirty="0">
              <a:solidFill>
                <a:srgbClr val="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endParaRPr lang="en-US" sz="1400" dirty="0">
              <a:solidFill>
                <a:srgbClr val="000000"/>
              </a:solidFill>
              <a:latin typeface="Calibri"/>
              <a:cs typeface="Arial" pitchFamily="34" charset="0"/>
            </a:endParaRPr>
          </a:p>
        </p:txBody>
      </p:sp>
      <p:sp>
        <p:nvSpPr>
          <p:cNvPr id="10" name="Rectangle 9"/>
          <p:cNvSpPr/>
          <p:nvPr/>
        </p:nvSpPr>
        <p:spPr>
          <a:xfrm>
            <a:off x="-228600" y="2362200"/>
            <a:ext cx="9220200" cy="762000"/>
          </a:xfrm>
          <a:prstGeom prst="rect">
            <a:avLst/>
          </a:prstGeom>
          <a:noFill/>
          <a:ln>
            <a:noFill/>
          </a:ln>
        </p:spPr>
        <p:txBody>
          <a:bodyPr wrap="square" anchor="t" anchorCtr="0">
            <a:noAutofit/>
          </a:bodyPr>
          <a:lstStyle/>
          <a:p>
            <a:pPr lvl="1" defTabSz="914400">
              <a:spcBef>
                <a:spcPct val="20000"/>
              </a:spcBef>
              <a:defRPr/>
            </a:pPr>
            <a:r>
              <a:rPr lang="en-US" sz="1400" b="1" dirty="0">
                <a:solidFill>
                  <a:srgbClr val="000000"/>
                </a:solidFill>
                <a:latin typeface="Calibri"/>
                <a:cs typeface="Arial" pitchFamily="34" charset="0"/>
              </a:rPr>
              <a:t>Program Model: </a:t>
            </a:r>
          </a:p>
          <a:p>
            <a:pPr marL="742950" lvl="1" indent="-285750" defTabSz="914400">
              <a:spcBef>
                <a:spcPct val="20000"/>
              </a:spcBef>
              <a:buFont typeface="Arial" panose="020B0604020202020204" pitchFamily="34" charset="0"/>
              <a:buChar char="•"/>
              <a:defRPr/>
            </a:pPr>
            <a:r>
              <a:rPr lang="en-US" sz="1400" dirty="0" smtClean="0">
                <a:solidFill>
                  <a:sysClr val="windowText" lastClr="000000"/>
                </a:solidFill>
                <a:latin typeface="Calibri"/>
                <a:cs typeface="Arial" pitchFamily="34" charset="0"/>
              </a:rPr>
              <a:t>Model provides in home and telephonic support and education for one-year period with follow-up after as needed. Strategies include </a:t>
            </a:r>
            <a:r>
              <a:rPr lang="en-US" sz="1400" dirty="0">
                <a:solidFill>
                  <a:sysClr val="windowText" lastClr="000000"/>
                </a:solidFill>
                <a:latin typeface="Calibri"/>
                <a:cs typeface="Arial" pitchFamily="34" charset="0"/>
              </a:rPr>
              <a:t>home visits, health literacy, environmental, legal support, and school-based programs to achieve its goals</a:t>
            </a:r>
          </a:p>
          <a:p>
            <a:pPr marL="1200150" lvl="2" indent="-285750" defTabSz="914400">
              <a:spcBef>
                <a:spcPct val="20000"/>
              </a:spcBef>
              <a:buFont typeface="Arial" panose="020B0604020202020204" pitchFamily="34" charset="0"/>
              <a:buChar char="•"/>
              <a:defRPr/>
            </a:pPr>
            <a:r>
              <a:rPr lang="en-US" sz="1400" dirty="0" smtClean="0">
                <a:solidFill>
                  <a:sysClr val="windowText" lastClr="000000"/>
                </a:solidFill>
                <a:latin typeface="Calibri"/>
                <a:cs typeface="Arial" pitchFamily="34" charset="0"/>
              </a:rPr>
              <a:t>Community Health Workers (CHWs) work with family to customize </a:t>
            </a:r>
            <a:r>
              <a:rPr lang="en-US" sz="1400" dirty="0">
                <a:solidFill>
                  <a:sysClr val="windowText" lastClr="000000"/>
                </a:solidFill>
                <a:latin typeface="Calibri"/>
                <a:cs typeface="Arial" pitchFamily="34" charset="0"/>
              </a:rPr>
              <a:t>an Asthma Action Plan for each </a:t>
            </a:r>
            <a:r>
              <a:rPr lang="en-US" sz="1400" dirty="0" smtClean="0">
                <a:solidFill>
                  <a:sysClr val="windowText" lastClr="000000"/>
                </a:solidFill>
                <a:latin typeface="Calibri"/>
                <a:cs typeface="Arial" pitchFamily="34" charset="0"/>
              </a:rPr>
              <a:t>child</a:t>
            </a:r>
          </a:p>
          <a:p>
            <a:pPr marL="1200150" lvl="2" indent="-285750" defTabSz="914400">
              <a:spcBef>
                <a:spcPct val="20000"/>
              </a:spcBef>
              <a:buFont typeface="Arial" panose="020B0604020202020204" pitchFamily="34" charset="0"/>
              <a:buChar char="•"/>
              <a:defRPr/>
            </a:pPr>
            <a:r>
              <a:rPr lang="en-US" sz="1400" dirty="0" smtClean="0">
                <a:solidFill>
                  <a:sysClr val="windowText" lastClr="000000"/>
                </a:solidFill>
                <a:latin typeface="Calibri"/>
                <a:cs typeface="Arial" pitchFamily="34" charset="0"/>
              </a:rPr>
              <a:t>CHW home visit is used to engage family and conduct environmental assessment of asthma triggers</a:t>
            </a:r>
            <a:endParaRPr lang="en-US" sz="1400" dirty="0">
              <a:solidFill>
                <a:sysClr val="windowText" lastClr="000000"/>
              </a:solidFill>
              <a:latin typeface="Calibri"/>
              <a:cs typeface="Arial" pitchFamily="34" charset="0"/>
            </a:endParaRPr>
          </a:p>
          <a:p>
            <a:pPr marL="1200150" lvl="2" indent="-285750" defTabSz="914400">
              <a:spcBef>
                <a:spcPct val="20000"/>
              </a:spcBef>
              <a:buFont typeface="Arial" panose="020B0604020202020204" pitchFamily="34" charset="0"/>
              <a:buChar char="•"/>
              <a:defRPr/>
            </a:pPr>
            <a:r>
              <a:rPr lang="en-US" sz="1400" dirty="0">
                <a:solidFill>
                  <a:sysClr val="windowText" lastClr="000000"/>
                </a:solidFill>
                <a:latin typeface="Calibri"/>
                <a:cs typeface="Arial" pitchFamily="34" charset="0"/>
              </a:rPr>
              <a:t>Integrated pest management services are free for families</a:t>
            </a:r>
          </a:p>
          <a:p>
            <a:pPr marL="1200150" lvl="2" indent="-285750" defTabSz="914400">
              <a:spcBef>
                <a:spcPct val="20000"/>
              </a:spcBef>
              <a:buFont typeface="Arial" panose="020B0604020202020204" pitchFamily="34" charset="0"/>
              <a:buChar char="•"/>
              <a:defRPr/>
            </a:pPr>
            <a:r>
              <a:rPr lang="en-US" sz="1400" dirty="0">
                <a:solidFill>
                  <a:sysClr val="windowText" lastClr="000000"/>
                </a:solidFill>
                <a:latin typeface="Calibri"/>
                <a:cs typeface="Arial" pitchFamily="34" charset="0"/>
              </a:rPr>
              <a:t>Legal services to families to address housing </a:t>
            </a:r>
            <a:r>
              <a:rPr lang="en-US" sz="1400" dirty="0" smtClean="0">
                <a:solidFill>
                  <a:sysClr val="windowText" lastClr="000000"/>
                </a:solidFill>
                <a:latin typeface="Calibri"/>
                <a:cs typeface="Arial" pitchFamily="34" charset="0"/>
              </a:rPr>
              <a:t>problems </a:t>
            </a:r>
            <a:r>
              <a:rPr lang="en-US" sz="1400" dirty="0">
                <a:solidFill>
                  <a:sysClr val="windowText" lastClr="000000"/>
                </a:solidFill>
                <a:latin typeface="Calibri"/>
                <a:cs typeface="Arial" pitchFamily="34" charset="0"/>
              </a:rPr>
              <a:t>including mold, roaches, rodents, and </a:t>
            </a:r>
            <a:r>
              <a:rPr lang="en-US" sz="1400" dirty="0" smtClean="0">
                <a:solidFill>
                  <a:sysClr val="windowText" lastClr="000000"/>
                </a:solidFill>
                <a:latin typeface="Calibri"/>
                <a:cs typeface="Arial" pitchFamily="34" charset="0"/>
              </a:rPr>
              <a:t>eviction </a:t>
            </a:r>
            <a:r>
              <a:rPr lang="en-US" sz="1400" dirty="0">
                <a:solidFill>
                  <a:sysClr val="windowText" lastClr="000000"/>
                </a:solidFill>
                <a:latin typeface="Calibri"/>
                <a:cs typeface="Arial" pitchFamily="34" charset="0"/>
              </a:rPr>
              <a:t>are also free to families</a:t>
            </a:r>
          </a:p>
          <a:p>
            <a:pPr marL="742950" lvl="1" indent="-285750" defTabSz="914400">
              <a:spcBef>
                <a:spcPct val="20000"/>
              </a:spcBef>
              <a:buFont typeface="Arial" panose="020B0604020202020204" pitchFamily="34" charset="0"/>
              <a:buChar char="•"/>
              <a:defRPr/>
            </a:pPr>
            <a:r>
              <a:rPr lang="en-US" sz="1400" dirty="0">
                <a:solidFill>
                  <a:sysClr val="windowText" lastClr="000000"/>
                </a:solidFill>
                <a:latin typeface="Calibri"/>
                <a:cs typeface="Arial" pitchFamily="34" charset="0"/>
              </a:rPr>
              <a:t>Hospitals and schools refer families to the program</a:t>
            </a:r>
          </a:p>
          <a:p>
            <a:pPr marL="742950" lvl="1" indent="-285750" defTabSz="914400">
              <a:spcBef>
                <a:spcPct val="20000"/>
              </a:spcBef>
              <a:buFont typeface="Arial" panose="020B0604020202020204" pitchFamily="34" charset="0"/>
              <a:buChar char="•"/>
              <a:defRPr/>
            </a:pPr>
            <a:r>
              <a:rPr lang="en-US" sz="1400" dirty="0">
                <a:solidFill>
                  <a:sysClr val="windowText" lastClr="000000"/>
                </a:solidFill>
                <a:latin typeface="Calibri"/>
                <a:cs typeface="Arial" pitchFamily="34" charset="0"/>
              </a:rPr>
              <a:t>Staffing: Peer </a:t>
            </a:r>
            <a:r>
              <a:rPr lang="en-US" sz="1400" dirty="0" smtClean="0">
                <a:solidFill>
                  <a:sysClr val="windowText" lastClr="000000"/>
                </a:solidFill>
                <a:latin typeface="Calibri"/>
                <a:cs typeface="Arial" pitchFamily="34" charset="0"/>
              </a:rPr>
              <a:t>CHWs </a:t>
            </a:r>
            <a:r>
              <a:rPr lang="en-US" sz="1400" dirty="0">
                <a:solidFill>
                  <a:sysClr val="windowText" lastClr="000000"/>
                </a:solidFill>
                <a:latin typeface="Calibri"/>
                <a:cs typeface="Arial" pitchFamily="34" charset="0"/>
              </a:rPr>
              <a:t>conduct home visits in languages including Spanish, French, and Mandingo. CHWs are trained in techniques such as motivational interviewing. </a:t>
            </a:r>
            <a:r>
              <a:rPr lang="en-US" sz="1400" dirty="0" smtClean="0">
                <a:solidFill>
                  <a:sysClr val="windowText" lastClr="000000"/>
                </a:solidFill>
                <a:latin typeface="Calibri"/>
                <a:cs typeface="Arial" pitchFamily="34" charset="0"/>
              </a:rPr>
              <a:t>Caseloads average </a:t>
            </a:r>
            <a:r>
              <a:rPr lang="en-US" sz="1400" dirty="0">
                <a:solidFill>
                  <a:sysClr val="windowText" lastClr="000000"/>
                </a:solidFill>
                <a:latin typeface="Calibri"/>
                <a:cs typeface="Arial" pitchFamily="34" charset="0"/>
              </a:rPr>
              <a:t>125 families per </a:t>
            </a:r>
            <a:r>
              <a:rPr lang="en-US" sz="1400" dirty="0" smtClean="0">
                <a:solidFill>
                  <a:sysClr val="windowText" lastClr="000000"/>
                </a:solidFill>
                <a:latin typeface="Calibri"/>
                <a:cs typeface="Arial" pitchFamily="34" charset="0"/>
              </a:rPr>
              <a:t>CHW</a:t>
            </a:r>
            <a:endParaRPr lang="en-US" sz="1400" dirty="0">
              <a:solidFill>
                <a:sysClr val="windowText" lastClr="000000"/>
              </a:solidFill>
              <a:latin typeface="Calibri"/>
              <a:cs typeface="Arial" pitchFamily="34" charset="0"/>
            </a:endParaRPr>
          </a:p>
        </p:txBody>
      </p:sp>
    </p:spTree>
    <p:extLst>
      <p:ext uri="{BB962C8B-B14F-4D97-AF65-F5344CB8AC3E}">
        <p14:creationId xmlns:p14="http://schemas.microsoft.com/office/powerpoint/2010/main" xmlns="" val="321989121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Overview</a:t>
            </a:r>
            <a:endParaRPr lang="en-US" dirty="0"/>
          </a:p>
        </p:txBody>
      </p:sp>
      <p:sp>
        <p:nvSpPr>
          <p:cNvPr id="3" name="Content Placeholder 2"/>
          <p:cNvSpPr>
            <a:spLocks noGrp="1"/>
          </p:cNvSpPr>
          <p:nvPr>
            <p:ph idx="1"/>
          </p:nvPr>
        </p:nvSpPr>
        <p:spPr/>
        <p:txBody>
          <a:bodyPr/>
          <a:lstStyle/>
          <a:p>
            <a:pPr marL="228600" lvl="1" indent="-228600">
              <a:buFont typeface="Wingdings" pitchFamily="2" charset="2"/>
              <a:buChar char="§"/>
            </a:pPr>
            <a:r>
              <a:rPr lang="en-US" b="1" dirty="0" smtClean="0"/>
              <a:t>What is </a:t>
            </a:r>
            <a:r>
              <a:rPr lang="en-US" b="1" dirty="0"/>
              <a:t>DSRIP (Delivery System Reform Incentive Payment </a:t>
            </a:r>
            <a:r>
              <a:rPr lang="en-US" b="1" dirty="0" smtClean="0"/>
              <a:t>Program)?</a:t>
            </a:r>
          </a:p>
          <a:p>
            <a:pPr lvl="1"/>
            <a:r>
              <a:rPr lang="en-US" dirty="0" smtClean="0"/>
              <a:t>Incentive program to transform the healthcare delivery system for Medicaid and uninsured populations</a:t>
            </a:r>
          </a:p>
          <a:p>
            <a:pPr lvl="1"/>
            <a:r>
              <a:rPr lang="en-US" dirty="0" smtClean="0"/>
              <a:t>Goal of promoting health of populations while reducing high cost care, specifically in ED and Hospital settings (Triple Aim)</a:t>
            </a:r>
          </a:p>
          <a:p>
            <a:pPr lvl="1"/>
            <a:r>
              <a:rPr lang="en-US" dirty="0" smtClean="0"/>
              <a:t>At the end of 5 years, NYS must demonstrate 25% reduction in </a:t>
            </a:r>
            <a:r>
              <a:rPr lang="en-US" dirty="0" smtClean="0">
                <a:solidFill>
                  <a:srgbClr val="FF0000"/>
                </a:solidFill>
              </a:rPr>
              <a:t>avoidable</a:t>
            </a:r>
            <a:r>
              <a:rPr lang="en-US" dirty="0" smtClean="0"/>
              <a:t> ED visits, admissions and readmissions</a:t>
            </a:r>
          </a:p>
          <a:p>
            <a:pPr marL="457200" lvl="1" indent="0">
              <a:buNone/>
            </a:pPr>
            <a:endParaRPr lang="en-US" dirty="0" smtClean="0"/>
          </a:p>
          <a:p>
            <a:r>
              <a:rPr lang="en-US" b="1" dirty="0" smtClean="0"/>
              <a:t>How is the program funded?</a:t>
            </a:r>
          </a:p>
          <a:p>
            <a:pPr lvl="1"/>
            <a:r>
              <a:rPr lang="en-US" dirty="0" smtClean="0"/>
              <a:t>CMS has negotiated with individual states to reinvest Medicaid savings into delivery system reform (MRT waiver)</a:t>
            </a:r>
          </a:p>
          <a:p>
            <a:pPr lvl="1"/>
            <a:r>
              <a:rPr lang="en-US" dirty="0" smtClean="0"/>
              <a:t>New York’s application for this reform was approved in April of 2014 with $8 billion allocated for the program</a:t>
            </a:r>
          </a:p>
          <a:p>
            <a:pPr lvl="1"/>
            <a:endParaRPr lang="en-US" dirty="0" smtClean="0"/>
          </a:p>
          <a:p>
            <a:pPr lvl="1"/>
            <a:endParaRPr lang="en-US" dirty="0" smtClean="0"/>
          </a:p>
          <a:p>
            <a:pPr lvl="1"/>
            <a:endParaRPr lang="en-US" sz="500" dirty="0"/>
          </a:p>
          <a:p>
            <a:pPr lvl="1"/>
            <a:endParaRPr lang="en-US" dirty="0"/>
          </a:p>
        </p:txBody>
      </p:sp>
    </p:spTree>
    <p:extLst>
      <p:ext uri="{BB962C8B-B14F-4D97-AF65-F5344CB8AC3E}">
        <p14:creationId xmlns:p14="http://schemas.microsoft.com/office/powerpoint/2010/main" xmlns="" val="419145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Overview cont.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How do Providers participate in the DSRIP program?</a:t>
            </a:r>
          </a:p>
          <a:p>
            <a:pPr lvl="1"/>
            <a:r>
              <a:rPr lang="en-US" dirty="0" smtClean="0"/>
              <a:t>Providers need to join regional coalitions called a PPS (Performing Provider System) </a:t>
            </a:r>
          </a:p>
          <a:p>
            <a:pPr lvl="2"/>
            <a:r>
              <a:rPr lang="en-US" dirty="0" smtClean="0"/>
              <a:t>PPS must achieve performance benchmarks to receive incentive payments</a:t>
            </a:r>
          </a:p>
          <a:p>
            <a:pPr lvl="2"/>
            <a:r>
              <a:rPr lang="en-US" dirty="0" smtClean="0"/>
              <a:t>PPS’s are typically led by safety net hospitals </a:t>
            </a:r>
          </a:p>
          <a:p>
            <a:pPr lvl="2"/>
            <a:r>
              <a:rPr lang="en-US" dirty="0" smtClean="0"/>
              <a:t>PPS members include a variety of organizations that provide health services, including CBO’s who address social determinants of health</a:t>
            </a:r>
          </a:p>
          <a:p>
            <a:pPr lvl="2"/>
            <a:r>
              <a:rPr lang="en-US" dirty="0" smtClean="0"/>
              <a:t>25 PPS’s in NYS with further consolidation possible</a:t>
            </a:r>
          </a:p>
          <a:p>
            <a:pPr lvl="1"/>
            <a:endParaRPr lang="en-US" dirty="0" smtClean="0"/>
          </a:p>
          <a:p>
            <a:pPr lvl="1"/>
            <a:r>
              <a:rPr lang="en-US" dirty="0" smtClean="0"/>
              <a:t>A PPS selects projects from a menu of 44 projects that NYS has defined</a:t>
            </a:r>
          </a:p>
          <a:p>
            <a:pPr lvl="2"/>
            <a:r>
              <a:rPr lang="en-US" dirty="0" smtClean="0"/>
              <a:t>Each project has metrics/deliverables that trigger payments</a:t>
            </a:r>
          </a:p>
          <a:p>
            <a:pPr lvl="2"/>
            <a:r>
              <a:rPr lang="en-US" dirty="0" smtClean="0"/>
              <a:t>Project selection guided by a community needs assessment</a:t>
            </a:r>
          </a:p>
          <a:p>
            <a:endParaRPr lang="en-US" dirty="0" smtClean="0"/>
          </a:p>
          <a:p>
            <a:r>
              <a:rPr lang="en-US" b="1" dirty="0" smtClean="0"/>
              <a:t>How is SBH participating in DSRIP?</a:t>
            </a:r>
          </a:p>
          <a:p>
            <a:pPr lvl="1"/>
            <a:r>
              <a:rPr lang="en-US" dirty="0" smtClean="0"/>
              <a:t>SBH is the lead hospital in a PPS called BPHC (Bronx Partners for Healthy Communities)</a:t>
            </a:r>
          </a:p>
          <a:p>
            <a:pPr lvl="1"/>
            <a:endParaRPr lang="en-US" dirty="0" smtClean="0"/>
          </a:p>
          <a:p>
            <a:pPr lvl="1"/>
            <a:endParaRPr lang="en-US" dirty="0"/>
          </a:p>
        </p:txBody>
      </p:sp>
    </p:spTree>
    <p:extLst>
      <p:ext uri="{BB962C8B-B14F-4D97-AF65-F5344CB8AC3E}">
        <p14:creationId xmlns:p14="http://schemas.microsoft.com/office/powerpoint/2010/main" xmlns="" val="314593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09"/>
            <a:ext cx="7966075" cy="523141"/>
          </a:xfrm>
        </p:spPr>
        <p:txBody>
          <a:bodyPr>
            <a:noAutofit/>
          </a:bodyPr>
          <a:lstStyle/>
          <a:p>
            <a:r>
              <a:rPr lang="en-US" dirty="0" smtClean="0"/>
              <a:t>BPHC: Who We Are</a:t>
            </a:r>
            <a:endParaRPr lang="en-US" dirty="0"/>
          </a:p>
        </p:txBody>
      </p:sp>
      <p:sp>
        <p:nvSpPr>
          <p:cNvPr id="3" name="Content Placeholder 2"/>
          <p:cNvSpPr>
            <a:spLocks noGrp="1"/>
          </p:cNvSpPr>
          <p:nvPr>
            <p:ph idx="1"/>
          </p:nvPr>
        </p:nvSpPr>
        <p:spPr/>
        <p:txBody>
          <a:bodyPr/>
          <a:lstStyle/>
          <a:p>
            <a:pPr>
              <a:buClrTx/>
              <a:buFont typeface="Wingdings" pitchFamily="2" charset="2"/>
              <a:buChar char="§"/>
            </a:pPr>
            <a:r>
              <a:rPr lang="en-US" sz="2000" dirty="0" smtClean="0">
                <a:latin typeface="Helvetica" pitchFamily="34" charset="0"/>
                <a:cs typeface="Helvetica" pitchFamily="34" charset="0"/>
              </a:rPr>
              <a:t>BPHC comprises 211 unique organizations and over 5,500 providers who will manage the care of 270,000 Medicaid beneficiaries living in the Bronx through New York State’s Delivery System Reform Incentive Program (DSRIP)</a:t>
            </a:r>
          </a:p>
          <a:p>
            <a:pPr>
              <a:buClrTx/>
              <a:buFont typeface="Wingdings" pitchFamily="2" charset="2"/>
              <a:buChar char="§"/>
            </a:pPr>
            <a:r>
              <a:rPr lang="en-US" sz="2000" dirty="0" smtClean="0">
                <a:latin typeface="Helvetica" pitchFamily="34" charset="0"/>
                <a:cs typeface="Helvetica" pitchFamily="34" charset="0"/>
              </a:rPr>
              <a:t>Founding members</a:t>
            </a:r>
          </a:p>
          <a:p>
            <a:pPr lvl="1">
              <a:buClrTx/>
              <a:buFont typeface="Arial" pitchFamily="34" charset="0"/>
              <a:buChar char="•"/>
            </a:pPr>
            <a:r>
              <a:rPr lang="en-US" sz="1600" dirty="0" smtClean="0">
                <a:latin typeface="Helvetica" pitchFamily="34" charset="0"/>
                <a:cs typeface="Helvetica" pitchFamily="34" charset="0"/>
              </a:rPr>
              <a:t>Acacia Network </a:t>
            </a:r>
          </a:p>
          <a:p>
            <a:pPr lvl="1">
              <a:buClrTx/>
              <a:buFont typeface="Arial" pitchFamily="34" charset="0"/>
              <a:buChar char="•"/>
            </a:pPr>
            <a:r>
              <a:rPr lang="en-US" sz="1600" dirty="0" smtClean="0">
                <a:latin typeface="Helvetica" pitchFamily="34" charset="0"/>
                <a:cs typeface="Helvetica" pitchFamily="34" charset="0"/>
              </a:rPr>
              <a:t>Bronx United IPA </a:t>
            </a:r>
          </a:p>
          <a:p>
            <a:pPr lvl="1">
              <a:buClrTx/>
              <a:buFont typeface="Arial" pitchFamily="34" charset="0"/>
              <a:buChar char="•"/>
            </a:pPr>
            <a:r>
              <a:rPr lang="en-US" sz="1600" dirty="0" smtClean="0">
                <a:latin typeface="Helvetica" pitchFamily="34" charset="0"/>
                <a:cs typeface="Helvetica" pitchFamily="34" charset="0"/>
              </a:rPr>
              <a:t>Institute for Family Health </a:t>
            </a:r>
          </a:p>
          <a:p>
            <a:pPr lvl="1">
              <a:buClrTx/>
              <a:buFont typeface="Arial" pitchFamily="34" charset="0"/>
              <a:buChar char="•"/>
            </a:pPr>
            <a:r>
              <a:rPr lang="en-US" sz="1600" dirty="0" err="1" smtClean="0">
                <a:latin typeface="Helvetica" pitchFamily="34" charset="0"/>
                <a:cs typeface="Helvetica" pitchFamily="34" charset="0"/>
              </a:rPr>
              <a:t>Montefiore</a:t>
            </a:r>
            <a:r>
              <a:rPr lang="en-US" sz="1600" dirty="0" smtClean="0">
                <a:latin typeface="Helvetica" pitchFamily="34" charset="0"/>
                <a:cs typeface="Helvetica" pitchFamily="34" charset="0"/>
              </a:rPr>
              <a:t> Medical Center </a:t>
            </a:r>
          </a:p>
          <a:p>
            <a:pPr lvl="1">
              <a:buClrTx/>
              <a:buFont typeface="Arial" pitchFamily="34" charset="0"/>
              <a:buChar char="•"/>
            </a:pPr>
            <a:r>
              <a:rPr lang="en-US" sz="1600" dirty="0" smtClean="0">
                <a:latin typeface="Helvetica" pitchFamily="34" charset="0"/>
                <a:cs typeface="Helvetica" pitchFamily="34" charset="0"/>
              </a:rPr>
              <a:t>Morris Heights Health Center </a:t>
            </a:r>
          </a:p>
          <a:p>
            <a:pPr lvl="1">
              <a:buClrTx/>
              <a:buFont typeface="Arial" pitchFamily="34" charset="0"/>
              <a:buChar char="•"/>
            </a:pPr>
            <a:r>
              <a:rPr lang="en-US" sz="1600" dirty="0" smtClean="0">
                <a:latin typeface="Helvetica" pitchFamily="34" charset="0"/>
                <a:cs typeface="Helvetica" pitchFamily="34" charset="0"/>
              </a:rPr>
              <a:t>Puerto Rican Family Institute </a:t>
            </a:r>
          </a:p>
          <a:p>
            <a:pPr lvl="1">
              <a:buClrTx/>
              <a:buFont typeface="Arial" pitchFamily="34" charset="0"/>
              <a:buChar char="•"/>
            </a:pPr>
            <a:r>
              <a:rPr lang="en-US" sz="1600" dirty="0" smtClean="0">
                <a:latin typeface="Helvetica" pitchFamily="34" charset="0"/>
                <a:cs typeface="Helvetica" pitchFamily="34" charset="0"/>
              </a:rPr>
              <a:t>SBH Health System </a:t>
            </a:r>
          </a:p>
          <a:p>
            <a:pPr lvl="1">
              <a:buClrTx/>
              <a:buFont typeface="Arial" pitchFamily="34" charset="0"/>
              <a:buChar char="•"/>
            </a:pPr>
            <a:r>
              <a:rPr lang="en-US" sz="1600" dirty="0" smtClean="0">
                <a:latin typeface="Helvetica" pitchFamily="34" charset="0"/>
                <a:cs typeface="Helvetica" pitchFamily="34" charset="0"/>
              </a:rPr>
              <a:t>Union Community Health Center </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a:latin typeface="Helvetica" pitchFamily="34" charset="0"/>
              <a:cs typeface="Helvetica" pitchFamily="34" charset="0"/>
            </a:endParaRPr>
          </a:p>
        </p:txBody>
      </p:sp>
    </p:spTree>
    <p:extLst>
      <p:ext uri="{BB962C8B-B14F-4D97-AF65-F5344CB8AC3E}">
        <p14:creationId xmlns:p14="http://schemas.microsoft.com/office/powerpoint/2010/main" xmlns="" val="20013499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09"/>
            <a:ext cx="7966075" cy="523141"/>
          </a:xfrm>
        </p:spPr>
        <p:txBody>
          <a:bodyPr>
            <a:noAutofit/>
          </a:bodyPr>
          <a:lstStyle/>
          <a:p>
            <a:r>
              <a:rPr lang="en-US" dirty="0" smtClean="0"/>
              <a:t> BPHC: Who We Are</a:t>
            </a:r>
            <a:endParaRPr lang="en-US" dirty="0"/>
          </a:p>
        </p:txBody>
      </p:sp>
      <p:sp>
        <p:nvSpPr>
          <p:cNvPr id="3" name="Content Placeholder 2"/>
          <p:cNvSpPr>
            <a:spLocks noGrp="1"/>
          </p:cNvSpPr>
          <p:nvPr>
            <p:ph idx="1"/>
          </p:nvPr>
        </p:nvSpPr>
        <p:spPr>
          <a:xfrm>
            <a:off x="415925" y="1079149"/>
            <a:ext cx="8450263" cy="5038602"/>
          </a:xfrm>
        </p:spPr>
        <p:txBody>
          <a:bodyPr>
            <a:normAutofit fontScale="92500" lnSpcReduction="20000"/>
          </a:bodyPr>
          <a:lstStyle/>
          <a:p>
            <a:r>
              <a:rPr lang="en-US" sz="2400" dirty="0" smtClean="0">
                <a:latin typeface="Helvetica" pitchFamily="34" charset="0"/>
                <a:cs typeface="Helvetica" pitchFamily="34" charset="0"/>
              </a:rPr>
              <a:t>BPHC’s network includes a wide array of organizations and services:</a:t>
            </a:r>
          </a:p>
          <a:p>
            <a:pPr lvl="1"/>
            <a:r>
              <a:rPr lang="en-US" sz="2100" dirty="0" smtClean="0">
                <a:latin typeface="Helvetica" pitchFamily="34" charset="0"/>
                <a:cs typeface="Helvetica" pitchFamily="34" charset="0"/>
              </a:rPr>
              <a:t>Hospitals</a:t>
            </a:r>
          </a:p>
          <a:p>
            <a:pPr lvl="1"/>
            <a:r>
              <a:rPr lang="en-US" sz="2100" dirty="0" smtClean="0">
                <a:latin typeface="Helvetica" pitchFamily="34" charset="0"/>
                <a:cs typeface="Helvetica" pitchFamily="34" charset="0"/>
              </a:rPr>
              <a:t>Primary and specialty care services</a:t>
            </a:r>
          </a:p>
          <a:p>
            <a:pPr lvl="1"/>
            <a:r>
              <a:rPr lang="en-US" sz="2100" dirty="0" smtClean="0">
                <a:latin typeface="Helvetica" pitchFamily="34" charset="0"/>
                <a:cs typeface="Helvetica" pitchFamily="34" charset="0"/>
              </a:rPr>
              <a:t>Behavioral health and substance abuse services</a:t>
            </a:r>
          </a:p>
          <a:p>
            <a:pPr lvl="1"/>
            <a:r>
              <a:rPr lang="en-US" sz="2100" dirty="0" smtClean="0">
                <a:latin typeface="Helvetica" pitchFamily="34" charset="0"/>
                <a:cs typeface="Helvetica" pitchFamily="34" charset="0"/>
              </a:rPr>
              <a:t>Long term care and assisted living facilities</a:t>
            </a:r>
          </a:p>
          <a:p>
            <a:pPr lvl="1"/>
            <a:r>
              <a:rPr lang="en-US" sz="2100" dirty="0" smtClean="0">
                <a:latin typeface="Helvetica" pitchFamily="34" charset="0"/>
                <a:cs typeface="Helvetica" pitchFamily="34" charset="0"/>
              </a:rPr>
              <a:t>Home care agencies</a:t>
            </a:r>
          </a:p>
          <a:p>
            <a:pPr lvl="1"/>
            <a:r>
              <a:rPr lang="en-US" sz="2100" dirty="0" smtClean="0">
                <a:latin typeface="Helvetica" pitchFamily="34" charset="0"/>
                <a:cs typeface="Helvetica" pitchFamily="34" charset="0"/>
              </a:rPr>
              <a:t>Health homes</a:t>
            </a:r>
          </a:p>
          <a:p>
            <a:pPr lvl="1"/>
            <a:r>
              <a:rPr lang="en-US" sz="2100" dirty="0" smtClean="0">
                <a:latin typeface="Helvetica" pitchFamily="34" charset="0"/>
                <a:cs typeface="Helvetica" pitchFamily="34" charset="0"/>
              </a:rPr>
              <a:t>IPAs</a:t>
            </a:r>
          </a:p>
          <a:p>
            <a:pPr lvl="1"/>
            <a:r>
              <a:rPr lang="en-US" sz="2100" dirty="0" smtClean="0">
                <a:latin typeface="Helvetica" pitchFamily="34" charset="0"/>
                <a:cs typeface="Helvetica" pitchFamily="34" charset="0"/>
              </a:rPr>
              <a:t>Community-based organizations (e.g., services for the developmentally disabled, housing, adult day care centers, advocacy, foster care, meal delivery, food banks, legal aid, counseling, youth development)</a:t>
            </a:r>
          </a:p>
          <a:p>
            <a:pPr lvl="1"/>
            <a:r>
              <a:rPr lang="en-US" sz="2100" dirty="0" smtClean="0">
                <a:latin typeface="Helvetica" pitchFamily="34" charset="0"/>
                <a:cs typeface="Helvetica" pitchFamily="34" charset="0"/>
              </a:rPr>
              <a:t>Educational institutions</a:t>
            </a:r>
          </a:p>
          <a:p>
            <a:pPr lvl="1"/>
            <a:r>
              <a:rPr lang="en-US" sz="2100" dirty="0" smtClean="0">
                <a:latin typeface="Helvetica" pitchFamily="34" charset="0"/>
                <a:cs typeface="Helvetica" pitchFamily="34" charset="0"/>
              </a:rPr>
              <a:t>Pharmacies</a:t>
            </a:r>
          </a:p>
          <a:p>
            <a:pPr lvl="1"/>
            <a:r>
              <a:rPr lang="en-US" sz="2100" dirty="0" smtClean="0">
                <a:latin typeface="Helvetica" pitchFamily="34" charset="0"/>
                <a:cs typeface="Helvetica" pitchFamily="34" charset="0"/>
              </a:rPr>
              <a:t>Unions</a:t>
            </a:r>
          </a:p>
          <a:p>
            <a:pPr lvl="1"/>
            <a:r>
              <a:rPr lang="en-US" sz="2100" dirty="0" smtClean="0">
                <a:latin typeface="Helvetica" pitchFamily="34" charset="0"/>
                <a:cs typeface="Helvetica" pitchFamily="34" charset="0"/>
              </a:rPr>
              <a:t>Health plans</a:t>
            </a:r>
          </a:p>
          <a:p>
            <a:r>
              <a:rPr lang="en-US" sz="2100" b="1" dirty="0" smtClean="0">
                <a:latin typeface="Helvetica" pitchFamily="34" charset="0"/>
                <a:cs typeface="Helvetica" pitchFamily="34" charset="0"/>
              </a:rPr>
              <a:t>Central Services Organization (CSO) supports the work of BPHC</a:t>
            </a:r>
            <a:endParaRPr lang="en-US" sz="2100" dirty="0" smtClean="0">
              <a:latin typeface="Helvetica" pitchFamily="34" charset="0"/>
              <a:cs typeface="Helvetica" pitchFamily="34" charset="0"/>
            </a:endParaRPr>
          </a:p>
          <a:p>
            <a:pPr lvl="1">
              <a:buNone/>
            </a:pPr>
            <a:endParaRPr lang="en-US" dirty="0">
              <a:latin typeface="Helvetica" pitchFamily="34" charset="0"/>
              <a:cs typeface="Helvetica" pitchFamily="34" charset="0"/>
            </a:endParaRPr>
          </a:p>
        </p:txBody>
      </p:sp>
    </p:spTree>
    <p:extLst>
      <p:ext uri="{BB962C8B-B14F-4D97-AF65-F5344CB8AC3E}">
        <p14:creationId xmlns:p14="http://schemas.microsoft.com/office/powerpoint/2010/main" xmlns="" val="494596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BPHC Geographic Region</a:t>
            </a:r>
            <a:endParaRPr lang="en-US" dirty="0"/>
          </a:p>
        </p:txBody>
      </p:sp>
      <p:pic>
        <p:nvPicPr>
          <p:cNvPr id="4" name="Picture 2" descr="http://upload.wikimedia.org/wikipedia/commons/7/74/New_York_City_-_Bron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219200"/>
            <a:ext cx="4420501" cy="460057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flipH="1">
            <a:off x="4799041" y="1622313"/>
            <a:ext cx="3580498" cy="0"/>
          </a:xfrm>
          <a:prstGeom prst="line">
            <a:avLst/>
          </a:prstGeom>
        </p:spPr>
        <p:style>
          <a:lnRef idx="1">
            <a:schemeClr val="dk1"/>
          </a:lnRef>
          <a:fillRef idx="0">
            <a:schemeClr val="dk1"/>
          </a:fillRef>
          <a:effectRef idx="0">
            <a:schemeClr val="dk1"/>
          </a:effectRef>
          <a:fontRef idx="minor">
            <a:schemeClr val="tx1"/>
          </a:fontRef>
        </p:style>
      </p:cxnSp>
      <p:sp>
        <p:nvSpPr>
          <p:cNvPr id="6" name="Title 1"/>
          <p:cNvSpPr txBox="1">
            <a:spLocks/>
          </p:cNvSpPr>
          <p:nvPr/>
        </p:nvSpPr>
        <p:spPr bwMode="auto">
          <a:xfrm>
            <a:off x="4799043" y="1130063"/>
            <a:ext cx="3580498" cy="430776"/>
          </a:xfrm>
          <a:prstGeom prst="rect">
            <a:avLst/>
          </a:prstGeom>
          <a:noFill/>
          <a:ln w="9525">
            <a:noFill/>
            <a:miter lim="800000"/>
            <a:headEnd/>
            <a:tailEnd/>
          </a:ln>
        </p:spPr>
        <p:txBody>
          <a:bodyPr wrap="square" lIns="91328" tIns="45665" rIns="91328" bIns="45665" anchor="b">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5pPr>
            <a:lvl6pPr marL="457092" algn="l" rtl="0" fontAlgn="base">
              <a:spcBef>
                <a:spcPct val="0"/>
              </a:spcBef>
              <a:spcAft>
                <a:spcPct val="0"/>
              </a:spcAft>
              <a:defRPr sz="2500">
                <a:solidFill>
                  <a:schemeClr val="tx1"/>
                </a:solidFill>
                <a:latin typeface="Calibri" charset="0"/>
              </a:defRPr>
            </a:lvl6pPr>
            <a:lvl7pPr marL="914186" algn="l" rtl="0" fontAlgn="base">
              <a:spcBef>
                <a:spcPct val="0"/>
              </a:spcBef>
              <a:spcAft>
                <a:spcPct val="0"/>
              </a:spcAft>
              <a:defRPr sz="2500">
                <a:solidFill>
                  <a:schemeClr val="tx1"/>
                </a:solidFill>
                <a:latin typeface="Calibri" charset="0"/>
              </a:defRPr>
            </a:lvl7pPr>
            <a:lvl8pPr marL="1371279" algn="l" rtl="0" fontAlgn="base">
              <a:spcBef>
                <a:spcPct val="0"/>
              </a:spcBef>
              <a:spcAft>
                <a:spcPct val="0"/>
              </a:spcAft>
              <a:defRPr sz="2500">
                <a:solidFill>
                  <a:schemeClr val="tx1"/>
                </a:solidFill>
                <a:latin typeface="Calibri" charset="0"/>
              </a:defRPr>
            </a:lvl8pPr>
            <a:lvl9pPr marL="1828373" algn="l" rtl="0" fontAlgn="base">
              <a:spcBef>
                <a:spcPct val="0"/>
              </a:spcBef>
              <a:spcAft>
                <a:spcPct val="0"/>
              </a:spcAft>
              <a:defRPr sz="2500">
                <a:solidFill>
                  <a:schemeClr val="tx1"/>
                </a:solidFill>
                <a:latin typeface="Calibri" charset="0"/>
              </a:defRPr>
            </a:lvl9pPr>
          </a:lstStyle>
          <a:p>
            <a:pPr>
              <a:defRPr/>
            </a:pPr>
            <a:r>
              <a:rPr lang="en-US" sz="2200" dirty="0" smtClean="0">
                <a:solidFill>
                  <a:srgbClr val="000000"/>
                </a:solidFill>
                <a:latin typeface="Helvetica" pitchFamily="34" charset="0"/>
                <a:cs typeface="Helvetica" pitchFamily="34" charset="0"/>
              </a:rPr>
              <a:t>The Entire Bronx Borough</a:t>
            </a:r>
          </a:p>
        </p:txBody>
      </p:sp>
      <p:sp>
        <p:nvSpPr>
          <p:cNvPr id="7" name="Title 1"/>
          <p:cNvSpPr txBox="1">
            <a:spLocks/>
          </p:cNvSpPr>
          <p:nvPr/>
        </p:nvSpPr>
        <p:spPr bwMode="auto">
          <a:xfrm>
            <a:off x="4725301" y="1692102"/>
            <a:ext cx="4344958" cy="3862485"/>
          </a:xfrm>
          <a:prstGeom prst="rect">
            <a:avLst/>
          </a:prstGeom>
          <a:noFill/>
          <a:ln w="9525">
            <a:noFill/>
            <a:miter lim="800000"/>
            <a:headEnd/>
            <a:tailEnd/>
          </a:ln>
        </p:spPr>
        <p:txBody>
          <a:bodyPr wrap="square" lIns="91328" tIns="45665" rIns="91328" bIns="45665" anchor="b">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5pPr>
            <a:lvl6pPr marL="457092" algn="l" rtl="0" fontAlgn="base">
              <a:spcBef>
                <a:spcPct val="0"/>
              </a:spcBef>
              <a:spcAft>
                <a:spcPct val="0"/>
              </a:spcAft>
              <a:defRPr sz="2500">
                <a:solidFill>
                  <a:schemeClr val="tx1"/>
                </a:solidFill>
                <a:latin typeface="Calibri" charset="0"/>
              </a:defRPr>
            </a:lvl6pPr>
            <a:lvl7pPr marL="914186" algn="l" rtl="0" fontAlgn="base">
              <a:spcBef>
                <a:spcPct val="0"/>
              </a:spcBef>
              <a:spcAft>
                <a:spcPct val="0"/>
              </a:spcAft>
              <a:defRPr sz="2500">
                <a:solidFill>
                  <a:schemeClr val="tx1"/>
                </a:solidFill>
                <a:latin typeface="Calibri" charset="0"/>
              </a:defRPr>
            </a:lvl7pPr>
            <a:lvl8pPr marL="1371279" algn="l" rtl="0" fontAlgn="base">
              <a:spcBef>
                <a:spcPct val="0"/>
              </a:spcBef>
              <a:spcAft>
                <a:spcPct val="0"/>
              </a:spcAft>
              <a:defRPr sz="2500">
                <a:solidFill>
                  <a:schemeClr val="tx1"/>
                </a:solidFill>
                <a:latin typeface="Calibri" charset="0"/>
              </a:defRPr>
            </a:lvl8pPr>
            <a:lvl9pPr marL="1828373" algn="l" rtl="0" fontAlgn="base">
              <a:spcBef>
                <a:spcPct val="0"/>
              </a:spcBef>
              <a:spcAft>
                <a:spcPct val="0"/>
              </a:spcAft>
              <a:defRPr sz="2500">
                <a:solidFill>
                  <a:schemeClr val="tx1"/>
                </a:solidFill>
                <a:latin typeface="Calibri" charset="0"/>
              </a:defRPr>
            </a:lvl9pPr>
          </a:lstStyle>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Population: </a:t>
            </a:r>
            <a:r>
              <a:rPr lang="en-US" sz="1500" dirty="0" smtClean="0">
                <a:solidFill>
                  <a:srgbClr val="000000"/>
                </a:solidFill>
                <a:latin typeface="Helvetica" pitchFamily="34" charset="0"/>
                <a:cs typeface="Helvetica" pitchFamily="34" charset="0"/>
              </a:rPr>
              <a:t>Culturally vibrant community with population of ~1.5 million</a:t>
            </a:r>
          </a:p>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Medicaid Coverage: </a:t>
            </a:r>
            <a:r>
              <a:rPr lang="en-US" sz="1500" dirty="0" smtClean="0">
                <a:solidFill>
                  <a:srgbClr val="000000"/>
                </a:solidFill>
                <a:latin typeface="Helvetica" pitchFamily="34" charset="0"/>
                <a:cs typeface="Helvetica" pitchFamily="34" charset="0"/>
              </a:rPr>
              <a:t>Highest </a:t>
            </a:r>
            <a:r>
              <a:rPr lang="en-US" sz="1500" dirty="0">
                <a:solidFill>
                  <a:srgbClr val="000000"/>
                </a:solidFill>
                <a:latin typeface="Helvetica" pitchFamily="34" charset="0"/>
                <a:cs typeface="Helvetica" pitchFamily="34" charset="0"/>
              </a:rPr>
              <a:t>rates of Medicaid coverage in the State (59% of Bronx residents over the course of a year</a:t>
            </a:r>
            <a:r>
              <a:rPr lang="en-US" sz="1500" dirty="0" smtClean="0">
                <a:solidFill>
                  <a:srgbClr val="000000"/>
                </a:solidFill>
                <a:latin typeface="Helvetica" pitchFamily="34" charset="0"/>
                <a:cs typeface="Helvetica" pitchFamily="34" charset="0"/>
              </a:rPr>
              <a:t>)</a:t>
            </a:r>
          </a:p>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Population Health: </a:t>
            </a:r>
            <a:r>
              <a:rPr lang="en-US" sz="1500" dirty="0" smtClean="0">
                <a:solidFill>
                  <a:srgbClr val="000000"/>
                </a:solidFill>
                <a:latin typeface="Helvetica" pitchFamily="34" charset="0"/>
                <a:cs typeface="Helvetica" pitchFamily="34" charset="0"/>
              </a:rPr>
              <a:t>Though </a:t>
            </a:r>
            <a:r>
              <a:rPr lang="en-US" sz="1500" dirty="0">
                <a:solidFill>
                  <a:srgbClr val="000000"/>
                </a:solidFill>
                <a:latin typeface="Helvetica" pitchFamily="34" charset="0"/>
                <a:cs typeface="Helvetica" pitchFamily="34" charset="0"/>
              </a:rPr>
              <a:t>the Bronx represents only 7% of the </a:t>
            </a:r>
            <a:r>
              <a:rPr lang="en-US" sz="1500" dirty="0" smtClean="0">
                <a:solidFill>
                  <a:srgbClr val="000000"/>
                </a:solidFill>
                <a:latin typeface="Helvetica" pitchFamily="34" charset="0"/>
                <a:cs typeface="Helvetica" pitchFamily="34" charset="0"/>
              </a:rPr>
              <a:t>State’s </a:t>
            </a:r>
            <a:r>
              <a:rPr lang="en-US" sz="1500" dirty="0">
                <a:solidFill>
                  <a:srgbClr val="000000"/>
                </a:solidFill>
                <a:latin typeface="Helvetica" pitchFamily="34" charset="0"/>
                <a:cs typeface="Helvetica" pitchFamily="34" charset="0"/>
              </a:rPr>
              <a:t>population, it accounts for 22% of asthma hospitalizations and </a:t>
            </a:r>
            <a:r>
              <a:rPr lang="en-US" sz="1500" dirty="0" smtClean="0">
                <a:solidFill>
                  <a:srgbClr val="000000"/>
                </a:solidFill>
                <a:latin typeface="Helvetica" pitchFamily="34" charset="0"/>
                <a:cs typeface="Helvetica" pitchFamily="34" charset="0"/>
              </a:rPr>
              <a:t>the diabetes </a:t>
            </a:r>
            <a:r>
              <a:rPr lang="en-US" sz="1500" dirty="0">
                <a:solidFill>
                  <a:srgbClr val="000000"/>
                </a:solidFill>
                <a:latin typeface="Helvetica" pitchFamily="34" charset="0"/>
                <a:cs typeface="Helvetica" pitchFamily="34" charset="0"/>
              </a:rPr>
              <a:t>mortality rate is 60% higher than the State’s </a:t>
            </a:r>
            <a:r>
              <a:rPr lang="en-US" sz="1500" dirty="0" smtClean="0">
                <a:solidFill>
                  <a:srgbClr val="000000"/>
                </a:solidFill>
                <a:latin typeface="Helvetica" pitchFamily="34" charset="0"/>
                <a:cs typeface="Helvetica" pitchFamily="34" charset="0"/>
              </a:rPr>
              <a:t>rate</a:t>
            </a:r>
          </a:p>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Social Factors: </a:t>
            </a:r>
            <a:r>
              <a:rPr lang="en-US" sz="1500" dirty="0" smtClean="0">
                <a:solidFill>
                  <a:srgbClr val="000000"/>
                </a:solidFill>
                <a:latin typeface="Helvetica" pitchFamily="34" charset="0"/>
                <a:cs typeface="Helvetica" pitchFamily="34" charset="0"/>
              </a:rPr>
              <a:t>Poorest </a:t>
            </a:r>
            <a:r>
              <a:rPr lang="en-US" sz="1500" dirty="0">
                <a:solidFill>
                  <a:srgbClr val="000000"/>
                </a:solidFill>
                <a:latin typeface="Helvetica" pitchFamily="34" charset="0"/>
                <a:cs typeface="Helvetica" pitchFamily="34" charset="0"/>
              </a:rPr>
              <a:t>county in New York State with approximately 30% of residents living in poverty, and a 12% unemployment rate. Over a third of the population has unaffordable or inadequate </a:t>
            </a:r>
            <a:r>
              <a:rPr lang="en-US" sz="1500" dirty="0" smtClean="0">
                <a:solidFill>
                  <a:srgbClr val="000000"/>
                </a:solidFill>
                <a:latin typeface="Helvetica" pitchFamily="34" charset="0"/>
                <a:cs typeface="Helvetica" pitchFamily="34" charset="0"/>
              </a:rPr>
              <a:t>housing. </a:t>
            </a:r>
          </a:p>
        </p:txBody>
      </p:sp>
    </p:spTree>
    <p:extLst>
      <p:ext uri="{BB962C8B-B14F-4D97-AF65-F5344CB8AC3E}">
        <p14:creationId xmlns:p14="http://schemas.microsoft.com/office/powerpoint/2010/main" xmlns="" val="4459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729274"/>
            <a:ext cx="3810000" cy="1092607"/>
          </a:xfrm>
          <a:prstGeom prst="rect">
            <a:avLst/>
          </a:prstGeom>
        </p:spPr>
        <p:txBody>
          <a:bodyPr wrap="square">
            <a:spAutoFit/>
          </a:bodyPr>
          <a:lstStyle/>
          <a:p>
            <a:pPr marL="285750" indent="-285750">
              <a:buFont typeface="Arial" panose="020B0604020202020204" pitchFamily="34" charset="0"/>
              <a:buChar char="•"/>
            </a:pPr>
            <a:r>
              <a:rPr lang="en-US" sz="1300" i="1" dirty="0">
                <a:latin typeface="Helvetica" pitchFamily="34" charset="0"/>
                <a:cs typeface="Helvetica" pitchFamily="34" charset="0"/>
              </a:rPr>
              <a:t>Among the Medicaid population, </a:t>
            </a:r>
            <a:r>
              <a:rPr lang="en-US" sz="1300" b="1" i="1" dirty="0">
                <a:latin typeface="Helvetica" pitchFamily="34" charset="0"/>
                <a:cs typeface="Helvetica" pitchFamily="34" charset="0"/>
              </a:rPr>
              <a:t>the Bronx ranks highest among all boroughs in NYC in the rate of potentially preventable inpatient admissions</a:t>
            </a:r>
            <a:r>
              <a:rPr lang="en-US" sz="1300" i="1" dirty="0">
                <a:latin typeface="Helvetica" pitchFamily="34" charset="0"/>
                <a:cs typeface="Helvetica" pitchFamily="34" charset="0"/>
              </a:rPr>
              <a:t>, including for chronic conditions </a:t>
            </a:r>
            <a:r>
              <a:rPr lang="en-US" sz="1300" i="1" dirty="0" smtClean="0">
                <a:latin typeface="Helvetica" pitchFamily="34" charset="0"/>
                <a:cs typeface="Helvetica" pitchFamily="34" charset="0"/>
              </a:rPr>
              <a:t>overall.</a:t>
            </a:r>
            <a:endParaRPr lang="en-US" sz="1300" i="1" dirty="0">
              <a:latin typeface="Helvetica" pitchFamily="34" charset="0"/>
              <a:cs typeface="Helvetica" pitchFamily="34" charset="0"/>
            </a:endParaRPr>
          </a:p>
        </p:txBody>
      </p:sp>
      <p:sp>
        <p:nvSpPr>
          <p:cNvPr id="3" name="Rectangle 2"/>
          <p:cNvSpPr/>
          <p:nvPr/>
        </p:nvSpPr>
        <p:spPr>
          <a:xfrm>
            <a:off x="361951" y="1870946"/>
            <a:ext cx="3905250" cy="1692771"/>
          </a:xfrm>
          <a:prstGeom prst="rect">
            <a:avLst/>
          </a:prstGeom>
        </p:spPr>
        <p:txBody>
          <a:bodyPr wrap="square">
            <a:spAutoFit/>
          </a:bodyPr>
          <a:lstStyle/>
          <a:p>
            <a:pPr marL="285750" indent="-285750">
              <a:buFont typeface="Arial" panose="020B0604020202020204" pitchFamily="34" charset="0"/>
              <a:buChar char="•"/>
            </a:pPr>
            <a:r>
              <a:rPr lang="en-US" sz="1300" i="1" dirty="0" smtClean="0">
                <a:latin typeface="Helvetica" pitchFamily="34" charset="0"/>
                <a:cs typeface="Helvetica" pitchFamily="34" charset="0"/>
              </a:rPr>
              <a:t>The Bronx is </a:t>
            </a:r>
            <a:r>
              <a:rPr lang="en-US" sz="1300" i="1" dirty="0">
                <a:latin typeface="Helvetica" pitchFamily="34" charset="0"/>
                <a:cs typeface="Helvetica" pitchFamily="34" charset="0"/>
              </a:rPr>
              <a:t>the </a:t>
            </a:r>
            <a:r>
              <a:rPr lang="en-US" sz="1300" b="1" i="1" dirty="0">
                <a:latin typeface="Helvetica" pitchFamily="34" charset="0"/>
                <a:cs typeface="Helvetica" pitchFamily="34" charset="0"/>
              </a:rPr>
              <a:t>least healthy county in New York </a:t>
            </a:r>
            <a:r>
              <a:rPr lang="en-US" sz="1300" b="1" i="1" dirty="0" smtClean="0">
                <a:latin typeface="Helvetica" pitchFamily="34" charset="0"/>
                <a:cs typeface="Helvetica" pitchFamily="34" charset="0"/>
              </a:rPr>
              <a:t>State </a:t>
            </a:r>
            <a:r>
              <a:rPr lang="en-US" sz="1300" i="1" dirty="0" smtClean="0">
                <a:latin typeface="Helvetica" pitchFamily="34" charset="0"/>
                <a:cs typeface="Helvetica" pitchFamily="34" charset="0"/>
              </a:rPr>
              <a:t>with high </a:t>
            </a:r>
            <a:r>
              <a:rPr lang="en-US" sz="1300" i="1" dirty="0">
                <a:latin typeface="Helvetica" pitchFamily="34" charset="0"/>
                <a:cs typeface="Helvetica" pitchFamily="34" charset="0"/>
              </a:rPr>
              <a:t>rates of chronic disease </a:t>
            </a:r>
            <a:r>
              <a:rPr lang="en-US" sz="1300" i="1" dirty="0" smtClean="0">
                <a:latin typeface="Helvetica" pitchFamily="34" charset="0"/>
                <a:cs typeface="Helvetica" pitchFamily="34" charset="0"/>
              </a:rPr>
              <a:t>such as:</a:t>
            </a:r>
          </a:p>
          <a:p>
            <a:pPr marL="742950" lvl="1" indent="-285750">
              <a:buFont typeface="Arial" panose="020B0604020202020204" pitchFamily="34" charset="0"/>
              <a:buChar char="•"/>
            </a:pPr>
            <a:r>
              <a:rPr lang="en-US" sz="1300" i="1" dirty="0" smtClean="0">
                <a:latin typeface="Helvetica" pitchFamily="34" charset="0"/>
                <a:cs typeface="Helvetica" pitchFamily="34" charset="0"/>
              </a:rPr>
              <a:t>Diabetes</a:t>
            </a:r>
          </a:p>
          <a:p>
            <a:pPr marL="742950" lvl="1" indent="-285750">
              <a:buFont typeface="Arial" panose="020B0604020202020204" pitchFamily="34" charset="0"/>
              <a:buChar char="•"/>
            </a:pPr>
            <a:r>
              <a:rPr lang="en-US" sz="1300" i="1" dirty="0" smtClean="0">
                <a:latin typeface="Helvetica" pitchFamily="34" charset="0"/>
                <a:cs typeface="Helvetica" pitchFamily="34" charset="0"/>
              </a:rPr>
              <a:t>Cardiovascular disease</a:t>
            </a:r>
          </a:p>
          <a:p>
            <a:pPr marL="742950" lvl="1" indent="-285750">
              <a:buFont typeface="Arial" panose="020B0604020202020204" pitchFamily="34" charset="0"/>
              <a:buChar char="•"/>
            </a:pPr>
            <a:r>
              <a:rPr lang="en-US" sz="1300" i="1" dirty="0" smtClean="0">
                <a:latin typeface="Helvetica" pitchFamily="34" charset="0"/>
                <a:cs typeface="Helvetica" pitchFamily="34" charset="0"/>
              </a:rPr>
              <a:t>Respiratory </a:t>
            </a:r>
            <a:r>
              <a:rPr lang="en-US" sz="1300" i="1" dirty="0">
                <a:latin typeface="Helvetica" pitchFamily="34" charset="0"/>
                <a:cs typeface="Helvetica" pitchFamily="34" charset="0"/>
              </a:rPr>
              <a:t>disease including </a:t>
            </a:r>
            <a:r>
              <a:rPr lang="en-US" sz="1300" i="1" dirty="0" smtClean="0">
                <a:latin typeface="Helvetica" pitchFamily="34" charset="0"/>
                <a:cs typeface="Helvetica" pitchFamily="34" charset="0"/>
              </a:rPr>
              <a:t>asthma/</a:t>
            </a:r>
            <a:r>
              <a:rPr lang="en-US" sz="1300" i="1" dirty="0" err="1" smtClean="0">
                <a:latin typeface="Helvetica" pitchFamily="34" charset="0"/>
                <a:cs typeface="Helvetica" pitchFamily="34" charset="0"/>
              </a:rPr>
              <a:t>COPD</a:t>
            </a:r>
            <a:endParaRPr lang="en-US" sz="1300" i="1" dirty="0">
              <a:latin typeface="Helvetica" pitchFamily="34" charset="0"/>
              <a:cs typeface="Helvetica" pitchFamily="34" charset="0"/>
            </a:endParaRPr>
          </a:p>
          <a:p>
            <a:pPr marL="742950" lvl="1" indent="-285750">
              <a:buFont typeface="Arial" panose="020B0604020202020204" pitchFamily="34" charset="0"/>
              <a:buChar char="•"/>
            </a:pPr>
            <a:r>
              <a:rPr lang="en-US" sz="1300" i="1" dirty="0" smtClean="0">
                <a:latin typeface="Helvetica" pitchFamily="34" charset="0"/>
                <a:cs typeface="Helvetica" pitchFamily="34" charset="0"/>
              </a:rPr>
              <a:t>Cancer </a:t>
            </a:r>
            <a:r>
              <a:rPr lang="en-US" sz="1300" i="1" dirty="0">
                <a:latin typeface="Helvetica" pitchFamily="34" charset="0"/>
                <a:cs typeface="Helvetica" pitchFamily="34" charset="0"/>
              </a:rPr>
              <a:t>and high rates of obesity</a:t>
            </a:r>
          </a:p>
        </p:txBody>
      </p:sp>
      <p:sp>
        <p:nvSpPr>
          <p:cNvPr id="4" name="Rectangle 3"/>
          <p:cNvSpPr/>
          <p:nvPr/>
        </p:nvSpPr>
        <p:spPr bwMode="auto">
          <a:xfrm>
            <a:off x="361951" y="1437972"/>
            <a:ext cx="3905250" cy="381000"/>
          </a:xfrm>
          <a:prstGeom prst="rect">
            <a:avLst/>
          </a:prstGeom>
          <a:solidFill>
            <a:srgbClr val="2D5C8B"/>
          </a:solidFill>
          <a:ln w="25400" cap="flat" cmpd="sng" algn="ctr">
            <a:solidFill>
              <a:srgbClr val="FFC000"/>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600" b="1" dirty="0" smtClean="0">
                <a:solidFill>
                  <a:schemeClr val="bg1"/>
                </a:solidFill>
                <a:latin typeface="Helvetica" pitchFamily="34" charset="0"/>
                <a:cs typeface="Helvetica" pitchFamily="34" charset="0"/>
              </a:rPr>
              <a:t>Health in the Bronx</a:t>
            </a:r>
            <a:endParaRPr kumimoji="0" lang="en-US" sz="1600" b="1" i="0" u="none" strike="noStrike" cap="none" normalizeH="0" baseline="0" dirty="0">
              <a:ln>
                <a:noFill/>
              </a:ln>
              <a:solidFill>
                <a:schemeClr val="bg1"/>
              </a:solidFill>
              <a:effectLst/>
              <a:latin typeface="Helvetica" pitchFamily="34" charset="0"/>
              <a:cs typeface="Helvetica" pitchFamily="34" charset="0"/>
            </a:endParaRPr>
          </a:p>
        </p:txBody>
      </p:sp>
      <p:sp>
        <p:nvSpPr>
          <p:cNvPr id="5" name="Rectangle 4"/>
          <p:cNvSpPr/>
          <p:nvPr/>
        </p:nvSpPr>
        <p:spPr>
          <a:xfrm>
            <a:off x="381000" y="317543"/>
            <a:ext cx="8305800" cy="584775"/>
          </a:xfrm>
          <a:prstGeom prst="rect">
            <a:avLst/>
          </a:prstGeom>
        </p:spPr>
        <p:txBody>
          <a:bodyPr wrap="square">
            <a:spAutoFit/>
          </a:bodyPr>
          <a:lstStyle/>
          <a:p>
            <a:pPr eaLnBrk="0" fontAlgn="base" hangingPunct="0">
              <a:spcBef>
                <a:spcPct val="0"/>
              </a:spcBef>
              <a:spcAft>
                <a:spcPct val="0"/>
              </a:spcAft>
              <a:defRPr/>
            </a:pPr>
            <a:r>
              <a:rPr lang="en-US" sz="3200" dirty="0" smtClean="0">
                <a:solidFill>
                  <a:srgbClr val="002060"/>
                </a:solidFill>
                <a:latin typeface="Times" pitchFamily="18" charset="0"/>
                <a:ea typeface="ＭＳ Ｐゴシック" pitchFamily="34" charset="-128"/>
                <a:cs typeface="Times" pitchFamily="18" charset="0"/>
              </a:rPr>
              <a:t>Community Needs Assessment (CNA) </a:t>
            </a:r>
            <a:r>
              <a:rPr lang="en-US" sz="3200" dirty="0">
                <a:solidFill>
                  <a:srgbClr val="002060"/>
                </a:solidFill>
                <a:latin typeface="Times" pitchFamily="18" charset="0"/>
                <a:ea typeface="ＭＳ Ｐゴシック" pitchFamily="34" charset="-128"/>
                <a:cs typeface="Times" pitchFamily="18" charset="0"/>
              </a:rPr>
              <a:t>Highlights</a:t>
            </a:r>
          </a:p>
        </p:txBody>
      </p:sp>
      <p:sp>
        <p:nvSpPr>
          <p:cNvPr id="6" name="Rectangle 5"/>
          <p:cNvSpPr/>
          <p:nvPr/>
        </p:nvSpPr>
        <p:spPr bwMode="auto">
          <a:xfrm>
            <a:off x="4743451" y="1437972"/>
            <a:ext cx="3962400" cy="381000"/>
          </a:xfrm>
          <a:prstGeom prst="rect">
            <a:avLst/>
          </a:prstGeom>
          <a:solidFill>
            <a:srgbClr val="2D5C8B"/>
          </a:solidFill>
          <a:ln w="25400" cap="flat" cmpd="sng" algn="ctr">
            <a:solidFill>
              <a:schemeClr val="tx2">
                <a:lumMod val="60000"/>
                <a:lumOff val="4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Helvetica" pitchFamily="34" charset="0"/>
                <a:cs typeface="Helvetica" pitchFamily="34" charset="0"/>
              </a:rPr>
              <a:t>Socioeconomic</a:t>
            </a:r>
            <a:r>
              <a:rPr kumimoji="0" lang="en-US" sz="1600" b="1" i="0" u="none" strike="noStrike" cap="none" normalizeH="0" dirty="0" smtClean="0">
                <a:ln>
                  <a:noFill/>
                </a:ln>
                <a:solidFill>
                  <a:schemeClr val="bg1"/>
                </a:solidFill>
                <a:effectLst/>
                <a:latin typeface="Helvetica" pitchFamily="34" charset="0"/>
                <a:cs typeface="Helvetica" pitchFamily="34" charset="0"/>
              </a:rPr>
              <a:t> Factors </a:t>
            </a:r>
            <a:endParaRPr kumimoji="0" lang="en-US" sz="1600" b="1" i="0" u="none" strike="noStrike" cap="none" normalizeH="0" baseline="0" dirty="0">
              <a:ln>
                <a:noFill/>
              </a:ln>
              <a:solidFill>
                <a:schemeClr val="bg1"/>
              </a:solidFill>
              <a:effectLst/>
              <a:latin typeface="Helvetica" pitchFamily="34" charset="0"/>
              <a:cs typeface="Helvetica" pitchFamily="34" charset="0"/>
            </a:endParaRPr>
          </a:p>
        </p:txBody>
      </p:sp>
      <p:sp>
        <p:nvSpPr>
          <p:cNvPr id="7" name="Rectangle 6"/>
          <p:cNvSpPr/>
          <p:nvPr/>
        </p:nvSpPr>
        <p:spPr>
          <a:xfrm>
            <a:off x="4743451" y="1900442"/>
            <a:ext cx="3962400" cy="492443"/>
          </a:xfrm>
          <a:prstGeom prst="rect">
            <a:avLst/>
          </a:prstGeom>
        </p:spPr>
        <p:txBody>
          <a:bodyPr wrap="square">
            <a:spAutoFit/>
          </a:bodyPr>
          <a:lstStyle/>
          <a:p>
            <a:pPr marL="285750" indent="-285750">
              <a:buFont typeface="Arial" panose="020B0604020202020204" pitchFamily="34" charset="0"/>
              <a:buChar char="•"/>
            </a:pPr>
            <a:r>
              <a:rPr lang="en-US" sz="1300" i="1" dirty="0">
                <a:latin typeface="Helvetica" pitchFamily="34" charset="0"/>
                <a:cs typeface="Helvetica" pitchFamily="34" charset="0"/>
              </a:rPr>
              <a:t>The Bronx </a:t>
            </a:r>
            <a:r>
              <a:rPr lang="en-US" sz="1300" i="1" dirty="0" smtClean="0">
                <a:latin typeface="Helvetica" pitchFamily="34" charset="0"/>
                <a:cs typeface="Helvetica" pitchFamily="34" charset="0"/>
              </a:rPr>
              <a:t>outpaces </a:t>
            </a:r>
            <a:r>
              <a:rPr lang="en-US" sz="1300" i="1" dirty="0">
                <a:latin typeface="Helvetica" pitchFamily="34" charset="0"/>
                <a:cs typeface="Helvetica" pitchFamily="34" charset="0"/>
              </a:rPr>
              <a:t>NYC overall in </a:t>
            </a:r>
            <a:r>
              <a:rPr lang="en-US" sz="1300" b="1" i="1" dirty="0">
                <a:latin typeface="Helvetica" pitchFamily="34" charset="0"/>
                <a:cs typeface="Helvetica" pitchFamily="34" charset="0"/>
              </a:rPr>
              <a:t>household poverty and low educational </a:t>
            </a:r>
            <a:r>
              <a:rPr lang="en-US" sz="1300" b="1" i="1" dirty="0" smtClean="0">
                <a:latin typeface="Helvetica" pitchFamily="34" charset="0"/>
                <a:cs typeface="Helvetica" pitchFamily="34" charset="0"/>
              </a:rPr>
              <a:t>attainment.</a:t>
            </a:r>
            <a:endParaRPr lang="en-US" sz="1300" b="1" i="1" dirty="0">
              <a:latin typeface="Helvetica" pitchFamily="34" charset="0"/>
              <a:cs typeface="Helvetica" pitchFamily="34" charset="0"/>
            </a:endParaRPr>
          </a:p>
        </p:txBody>
      </p:sp>
      <p:sp>
        <p:nvSpPr>
          <p:cNvPr id="9" name="Rectangle 8"/>
          <p:cNvSpPr/>
          <p:nvPr/>
        </p:nvSpPr>
        <p:spPr>
          <a:xfrm>
            <a:off x="4743451" y="2533557"/>
            <a:ext cx="3962400" cy="1492716"/>
          </a:xfrm>
          <a:prstGeom prst="rect">
            <a:avLst/>
          </a:prstGeom>
        </p:spPr>
        <p:txBody>
          <a:bodyPr wrap="square">
            <a:spAutoFit/>
          </a:bodyPr>
          <a:lstStyle/>
          <a:p>
            <a:pPr marL="285750" indent="-285750">
              <a:buFont typeface="Arial" panose="020B0604020202020204" pitchFamily="34" charset="0"/>
              <a:buChar char="•"/>
            </a:pPr>
            <a:r>
              <a:rPr lang="en-US" sz="1300" b="1" i="1" dirty="0">
                <a:latin typeface="Helvetica" pitchFamily="34" charset="0"/>
                <a:ea typeface="Calibri"/>
                <a:cs typeface="Helvetica" pitchFamily="34" charset="0"/>
              </a:rPr>
              <a:t>More than half of the Bronx population speaks a language other than English </a:t>
            </a:r>
            <a:r>
              <a:rPr lang="en-US" sz="1300" i="1" dirty="0">
                <a:latin typeface="Helvetica" pitchFamily="34" charset="0"/>
                <a:ea typeface="Calibri"/>
                <a:cs typeface="Helvetica" pitchFamily="34" charset="0"/>
              </a:rPr>
              <a:t>in the </a:t>
            </a:r>
            <a:r>
              <a:rPr lang="en-US" sz="1300" i="1" dirty="0" smtClean="0">
                <a:latin typeface="Helvetica" pitchFamily="34" charset="0"/>
                <a:ea typeface="Calibri"/>
                <a:cs typeface="Helvetica" pitchFamily="34" charset="0"/>
              </a:rPr>
              <a:t>home.</a:t>
            </a:r>
            <a:endParaRPr lang="en-US" sz="1300" i="1" dirty="0">
              <a:latin typeface="Helvetica" pitchFamily="34" charset="0"/>
              <a:ea typeface="Calibri"/>
              <a:cs typeface="Helvetica" pitchFamily="34" charset="0"/>
            </a:endParaRPr>
          </a:p>
          <a:p>
            <a:pPr marL="742950" lvl="1" indent="-285750">
              <a:buFont typeface="Arial" panose="020B0604020202020204" pitchFamily="34" charset="0"/>
              <a:buChar char="•"/>
            </a:pPr>
            <a:r>
              <a:rPr lang="en-US" sz="1300" i="1" dirty="0" smtClean="0">
                <a:latin typeface="Helvetica" pitchFamily="34" charset="0"/>
                <a:ea typeface="Calibri"/>
                <a:cs typeface="Helvetica" pitchFamily="34" charset="0"/>
              </a:rPr>
              <a:t>Many of these people are immigrants</a:t>
            </a:r>
            <a:r>
              <a:rPr lang="en-US" sz="1300" i="1" dirty="0">
                <a:latin typeface="Helvetica" pitchFamily="34" charset="0"/>
                <a:ea typeface="Calibri"/>
                <a:cs typeface="Helvetica" pitchFamily="34" charset="0"/>
              </a:rPr>
              <a:t>, presenting possible additional cultural and </a:t>
            </a:r>
            <a:r>
              <a:rPr lang="en-US" sz="1300" i="1" dirty="0" smtClean="0">
                <a:latin typeface="Helvetica" pitchFamily="34" charset="0"/>
                <a:ea typeface="Calibri"/>
                <a:cs typeface="Helvetica" pitchFamily="34" charset="0"/>
              </a:rPr>
              <a:t>legal challenges </a:t>
            </a:r>
            <a:r>
              <a:rPr lang="en-US" sz="1300" i="1" dirty="0">
                <a:latin typeface="Helvetica" pitchFamily="34" charset="0"/>
                <a:ea typeface="Calibri"/>
                <a:cs typeface="Helvetica" pitchFamily="34" charset="0"/>
              </a:rPr>
              <a:t>to health care </a:t>
            </a:r>
            <a:r>
              <a:rPr lang="en-US" sz="1300" i="1" dirty="0" smtClean="0">
                <a:latin typeface="Helvetica" pitchFamily="34" charset="0"/>
                <a:ea typeface="Calibri"/>
                <a:cs typeface="Helvetica" pitchFamily="34" charset="0"/>
              </a:rPr>
              <a:t>access.</a:t>
            </a:r>
            <a:endParaRPr lang="en-US" sz="1300" i="1" dirty="0">
              <a:latin typeface="Helvetica" pitchFamily="34" charset="0"/>
              <a:cs typeface="Helvetica" pitchFamily="34" charset="0"/>
            </a:endParaRPr>
          </a:p>
        </p:txBody>
      </p:sp>
      <p:sp>
        <p:nvSpPr>
          <p:cNvPr id="10" name="Rectangle 9"/>
          <p:cNvSpPr/>
          <p:nvPr/>
        </p:nvSpPr>
        <p:spPr>
          <a:xfrm>
            <a:off x="4743451" y="3914623"/>
            <a:ext cx="3962400" cy="1692771"/>
          </a:xfrm>
          <a:prstGeom prst="rect">
            <a:avLst/>
          </a:prstGeom>
        </p:spPr>
        <p:txBody>
          <a:bodyPr wrap="square">
            <a:spAutoFit/>
          </a:bodyPr>
          <a:lstStyle/>
          <a:p>
            <a:pPr marL="285750" indent="-285750">
              <a:buFont typeface="Arial" panose="020B0604020202020204" pitchFamily="34" charset="0"/>
              <a:buChar char="•"/>
            </a:pPr>
            <a:r>
              <a:rPr lang="en-US" sz="1300" i="1" dirty="0" smtClean="0">
                <a:latin typeface="Helvetica" pitchFamily="34" charset="0"/>
                <a:cs typeface="Helvetica" pitchFamily="34" charset="0"/>
              </a:rPr>
              <a:t>The </a:t>
            </a:r>
            <a:r>
              <a:rPr lang="en-US" sz="1300" b="1" i="1" dirty="0">
                <a:latin typeface="Helvetica" pitchFamily="34" charset="0"/>
                <a:cs typeface="Helvetica" pitchFamily="34" charset="0"/>
              </a:rPr>
              <a:t>link between depression and poverty </a:t>
            </a:r>
            <a:r>
              <a:rPr lang="en-US" sz="1300" i="1" dirty="0">
                <a:latin typeface="Helvetica" pitchFamily="34" charset="0"/>
                <a:cs typeface="Helvetica" pitchFamily="34" charset="0"/>
              </a:rPr>
              <a:t>was also particularly obvious, as people worried about jobs, housing, entitlements, and the safety of their streets. </a:t>
            </a:r>
            <a:endParaRPr lang="en-US" sz="1300" i="1" dirty="0" smtClean="0">
              <a:latin typeface="Helvetica" pitchFamily="34" charset="0"/>
              <a:cs typeface="Helvetica" pitchFamily="34" charset="0"/>
            </a:endParaRPr>
          </a:p>
          <a:p>
            <a:endParaRPr lang="en-US" sz="1300" i="1" dirty="0">
              <a:latin typeface="Helvetica" pitchFamily="34" charset="0"/>
              <a:cs typeface="Helvetica" pitchFamily="34" charset="0"/>
            </a:endParaRPr>
          </a:p>
          <a:p>
            <a:pPr marL="285750" indent="-285750">
              <a:buFont typeface="Arial" panose="020B0604020202020204" pitchFamily="34" charset="0"/>
              <a:buChar char="•"/>
            </a:pPr>
            <a:r>
              <a:rPr lang="en-US" sz="1300" i="1" dirty="0" smtClean="0">
                <a:latin typeface="Helvetica" pitchFamily="34" charset="0"/>
                <a:cs typeface="Helvetica" pitchFamily="34" charset="0"/>
              </a:rPr>
              <a:t>A </a:t>
            </a:r>
            <a:r>
              <a:rPr lang="en-US" sz="1300" b="1" i="1" dirty="0">
                <a:latin typeface="Helvetica" pitchFamily="34" charset="0"/>
                <a:cs typeface="Helvetica" pitchFamily="34" charset="0"/>
              </a:rPr>
              <a:t>dramatic indicator of poverty, </a:t>
            </a:r>
            <a:r>
              <a:rPr lang="en-US" sz="1300" i="1" dirty="0">
                <a:latin typeface="Helvetica" pitchFamily="34" charset="0"/>
                <a:cs typeface="Helvetica" pitchFamily="34" charset="0"/>
              </a:rPr>
              <a:t>with obvious health </a:t>
            </a:r>
            <a:r>
              <a:rPr lang="en-US" sz="1300" i="1" dirty="0" smtClean="0">
                <a:latin typeface="Helvetica" pitchFamily="34" charset="0"/>
                <a:cs typeface="Helvetica" pitchFamily="34" charset="0"/>
              </a:rPr>
              <a:t>implications </a:t>
            </a:r>
            <a:r>
              <a:rPr lang="en-US" sz="1300" b="1" i="1" dirty="0" smtClean="0">
                <a:latin typeface="Helvetica" pitchFamily="34" charset="0"/>
                <a:cs typeface="Helvetica" pitchFamily="34" charset="0"/>
              </a:rPr>
              <a:t>is </a:t>
            </a:r>
            <a:r>
              <a:rPr lang="en-US" sz="1300" b="1" i="1" dirty="0">
                <a:latin typeface="Helvetica" pitchFamily="34" charset="0"/>
                <a:cs typeface="Helvetica" pitchFamily="34" charset="0"/>
              </a:rPr>
              <a:t>food security</a:t>
            </a:r>
            <a:r>
              <a:rPr lang="en-US" sz="1300" i="1" dirty="0">
                <a:latin typeface="Helvetica" pitchFamily="34" charset="0"/>
                <a:cs typeface="Helvetica" pitchFamily="34" charset="0"/>
              </a:rPr>
              <a:t>, which was described by multiple respondents.  </a:t>
            </a:r>
          </a:p>
        </p:txBody>
      </p:sp>
      <p:sp>
        <p:nvSpPr>
          <p:cNvPr id="11" name="Rectangle 10"/>
          <p:cNvSpPr/>
          <p:nvPr/>
        </p:nvSpPr>
        <p:spPr>
          <a:xfrm>
            <a:off x="381000" y="4845238"/>
            <a:ext cx="3886201" cy="1292662"/>
          </a:xfrm>
          <a:prstGeom prst="rect">
            <a:avLst/>
          </a:prstGeom>
        </p:spPr>
        <p:txBody>
          <a:bodyPr wrap="square">
            <a:spAutoFit/>
          </a:bodyPr>
          <a:lstStyle/>
          <a:p>
            <a:pPr marL="285750" indent="-285750">
              <a:buFont typeface="Arial" panose="020B0604020202020204" pitchFamily="34" charset="0"/>
              <a:buChar char="•"/>
            </a:pPr>
            <a:r>
              <a:rPr lang="en-US" sz="1300" i="1" dirty="0">
                <a:latin typeface="Helvetica" pitchFamily="34" charset="0"/>
                <a:cs typeface="Helvetica" pitchFamily="34" charset="0"/>
              </a:rPr>
              <a:t>The costs incurred—in </a:t>
            </a:r>
            <a:r>
              <a:rPr lang="en-US" sz="1300" b="1" i="1" dirty="0">
                <a:latin typeface="Helvetica" pitchFamily="34" charset="0"/>
                <a:cs typeface="Helvetica" pitchFamily="34" charset="0"/>
              </a:rPr>
              <a:t>both time and money—for medical care </a:t>
            </a:r>
            <a:r>
              <a:rPr lang="en-US" sz="1300" b="1" i="1" dirty="0" smtClean="0">
                <a:latin typeface="Helvetica" pitchFamily="34" charset="0"/>
                <a:cs typeface="Helvetica" pitchFamily="34" charset="0"/>
              </a:rPr>
              <a:t>remain </a:t>
            </a:r>
            <a:r>
              <a:rPr lang="en-US" sz="1300" b="1" i="1" dirty="0">
                <a:latin typeface="Helvetica" pitchFamily="34" charset="0"/>
                <a:cs typeface="Helvetica" pitchFamily="34" charset="0"/>
              </a:rPr>
              <a:t>very problematic and </a:t>
            </a:r>
            <a:r>
              <a:rPr lang="en-US" sz="1300" b="1" i="1" dirty="0" smtClean="0">
                <a:latin typeface="Helvetica" pitchFamily="34" charset="0"/>
                <a:cs typeface="Helvetica" pitchFamily="34" charset="0"/>
              </a:rPr>
              <a:t>act </a:t>
            </a:r>
            <a:r>
              <a:rPr lang="en-US" sz="1300" b="1" i="1" dirty="0">
                <a:latin typeface="Helvetica" pitchFamily="34" charset="0"/>
                <a:cs typeface="Helvetica" pitchFamily="34" charset="0"/>
              </a:rPr>
              <a:t>as a barrier</a:t>
            </a:r>
            <a:r>
              <a:rPr lang="en-US" sz="1300" i="1" dirty="0">
                <a:latin typeface="Helvetica" pitchFamily="34" charset="0"/>
                <a:cs typeface="Helvetica" pitchFamily="34" charset="0"/>
              </a:rPr>
              <a:t> to effective use of prevention and disease management services from </a:t>
            </a:r>
            <a:r>
              <a:rPr lang="en-US" sz="1300" i="1" dirty="0" smtClean="0">
                <a:latin typeface="Helvetica" pitchFamily="34" charset="0"/>
                <a:cs typeface="Helvetica" pitchFamily="34" charset="0"/>
              </a:rPr>
              <a:t>the perspective </a:t>
            </a:r>
            <a:r>
              <a:rPr lang="en-US" sz="1300" i="1" dirty="0">
                <a:latin typeface="Helvetica" pitchFamily="34" charset="0"/>
                <a:cs typeface="Helvetica" pitchFamily="34" charset="0"/>
              </a:rPr>
              <a:t>of community members</a:t>
            </a:r>
            <a:r>
              <a:rPr lang="en-US" sz="1300" dirty="0">
                <a:latin typeface="Helvetica" pitchFamily="34" charset="0"/>
                <a:cs typeface="Helvetica" pitchFamily="34" charset="0"/>
              </a:rPr>
              <a:t>.</a:t>
            </a:r>
          </a:p>
        </p:txBody>
      </p:sp>
      <p:sp>
        <p:nvSpPr>
          <p:cNvPr id="17" name="Rectangle 16"/>
          <p:cNvSpPr/>
          <p:nvPr/>
        </p:nvSpPr>
        <p:spPr bwMode="auto">
          <a:xfrm>
            <a:off x="4743451" y="1909112"/>
            <a:ext cx="3962400" cy="4063986"/>
          </a:xfrm>
          <a:prstGeom prst="rect">
            <a:avLst/>
          </a:prstGeom>
          <a:noFill/>
          <a:ln w="25400" cap="flat" cmpd="sng" algn="ctr">
            <a:solidFill>
              <a:schemeClr val="tx2">
                <a:lumMod val="60000"/>
                <a:lumOff val="4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Calibri" charset="0"/>
            </a:endParaRPr>
          </a:p>
        </p:txBody>
      </p:sp>
      <p:sp>
        <p:nvSpPr>
          <p:cNvPr id="18" name="Rectangle 17"/>
          <p:cNvSpPr/>
          <p:nvPr/>
        </p:nvSpPr>
        <p:spPr bwMode="auto">
          <a:xfrm>
            <a:off x="361951" y="1909112"/>
            <a:ext cx="3905250" cy="4167232"/>
          </a:xfrm>
          <a:prstGeom prst="rect">
            <a:avLst/>
          </a:prstGeom>
          <a:noFill/>
          <a:ln w="25400" cap="flat" cmpd="sng" algn="ctr">
            <a:solidFill>
              <a:schemeClr val="tx2">
                <a:lumMod val="60000"/>
                <a:lumOff val="4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Calibri" charset="0"/>
            </a:endParaRPr>
          </a:p>
        </p:txBody>
      </p:sp>
      <p:sp>
        <p:nvSpPr>
          <p:cNvPr id="8" name="Rectangle 7"/>
          <p:cNvSpPr/>
          <p:nvPr/>
        </p:nvSpPr>
        <p:spPr bwMode="auto">
          <a:xfrm>
            <a:off x="228600" y="990600"/>
            <a:ext cx="8610600" cy="381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Helvetica" pitchFamily="34" charset="0"/>
                <a:cs typeface="Helvetica" pitchFamily="34" charset="0"/>
              </a:rPr>
              <a:t>NYAM</a:t>
            </a:r>
            <a:r>
              <a:rPr kumimoji="0" lang="en-US" sz="1600" b="1" i="0" u="none" strike="noStrike" cap="none" normalizeH="0" baseline="0" dirty="0" smtClean="0">
                <a:ln>
                  <a:noFill/>
                </a:ln>
                <a:solidFill>
                  <a:schemeClr val="tx1"/>
                </a:solidFill>
                <a:effectLst/>
                <a:latin typeface="Helvetica" pitchFamily="34" charset="0"/>
                <a:cs typeface="Helvetica" pitchFamily="34" charset="0"/>
              </a:rPr>
              <a:t> completed</a:t>
            </a:r>
            <a:r>
              <a:rPr kumimoji="0" lang="en-US" sz="1600" b="1" i="0" u="none" strike="noStrike" cap="none" normalizeH="0" dirty="0" smtClean="0">
                <a:ln>
                  <a:noFill/>
                </a:ln>
                <a:solidFill>
                  <a:schemeClr val="tx1"/>
                </a:solidFill>
                <a:effectLst/>
                <a:latin typeface="Helvetica" pitchFamily="34" charset="0"/>
                <a:cs typeface="Helvetica" pitchFamily="34" charset="0"/>
              </a:rPr>
              <a:t> the Bronx-wide CNA in early October. </a:t>
            </a:r>
            <a:r>
              <a:rPr lang="en-US" sz="1600" b="1" dirty="0" smtClean="0">
                <a:latin typeface="Helvetica" pitchFamily="34" charset="0"/>
                <a:cs typeface="Helvetica" pitchFamily="34" charset="0"/>
              </a:rPr>
              <a:t>Key findings include…</a:t>
            </a:r>
            <a:r>
              <a:rPr kumimoji="0" lang="en-US" sz="1600" b="1" i="0" u="none" strike="noStrike" cap="none" normalizeH="0" dirty="0" smtClean="0">
                <a:ln>
                  <a:noFill/>
                </a:ln>
                <a:solidFill>
                  <a:schemeClr val="tx1"/>
                </a:solidFill>
                <a:effectLst/>
                <a:latin typeface="Helvetica" pitchFamily="34" charset="0"/>
                <a:cs typeface="Helvetica" pitchFamily="34" charset="0"/>
              </a:rPr>
              <a:t> </a:t>
            </a:r>
            <a:endParaRPr kumimoji="0" lang="en-US" sz="1600" b="1" i="0" u="none" strike="noStrike" cap="none" normalizeH="0" baseline="0" dirty="0">
              <a:ln>
                <a:noFill/>
              </a:ln>
              <a:solidFill>
                <a:schemeClr val="tx1"/>
              </a:solidFill>
              <a:effectLst/>
              <a:latin typeface="Helvetica" pitchFamily="34" charset="0"/>
              <a:cs typeface="Helvetica" pitchFamily="34" charset="0"/>
            </a:endParaRPr>
          </a:p>
        </p:txBody>
      </p:sp>
    </p:spTree>
    <p:extLst>
      <p:ext uri="{BB962C8B-B14F-4D97-AF65-F5344CB8AC3E}">
        <p14:creationId xmlns:p14="http://schemas.microsoft.com/office/powerpoint/2010/main" xmlns="" val="37983279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 y="1108531"/>
            <a:ext cx="8553402" cy="4780796"/>
          </a:xfrm>
          <a:prstGeom prst="rect">
            <a:avLst/>
          </a:prstGeom>
          <a:noFill/>
        </p:spPr>
        <p:txBody>
          <a:bodyPr wrap="square" rtlCol="0">
            <a:spAutoFit/>
          </a:bodyPr>
          <a:lstStyle/>
          <a:p>
            <a:pPr>
              <a:spcAft>
                <a:spcPts val="1200"/>
              </a:spcAft>
            </a:pPr>
            <a:r>
              <a:rPr lang="en-US" sz="1400" b="1" dirty="0" smtClean="0">
                <a:latin typeface="Helvetica" pitchFamily="34" charset="0"/>
                <a:cs typeface="Helvetica" pitchFamily="34" charset="0"/>
              </a:rPr>
              <a:t>Cardiovascular disease: </a:t>
            </a:r>
            <a:r>
              <a:rPr lang="en-US" sz="1400" i="1" dirty="0" smtClean="0">
                <a:latin typeface="Helvetica" pitchFamily="34" charset="0"/>
                <a:cs typeface="Helvetica" pitchFamily="34" charset="0"/>
              </a:rPr>
              <a:t>Heart </a:t>
            </a:r>
            <a:r>
              <a:rPr lang="en-US" sz="1400" i="1" dirty="0">
                <a:latin typeface="Helvetica" pitchFamily="34" charset="0"/>
                <a:cs typeface="Helvetica" pitchFamily="34" charset="0"/>
              </a:rPr>
              <a:t>disease is the top cause of mortality among the white, black, and Hispanic populations of the Bronx.  It is </a:t>
            </a:r>
            <a:r>
              <a:rPr lang="en-US" sz="1400" i="1" dirty="0" smtClean="0">
                <a:latin typeface="Helvetica" pitchFamily="34" charset="0"/>
                <a:cs typeface="Helvetica" pitchFamily="34" charset="0"/>
              </a:rPr>
              <a:t>also the </a:t>
            </a:r>
            <a:r>
              <a:rPr lang="en-US" sz="1400" i="1" dirty="0">
                <a:latin typeface="Helvetica" pitchFamily="34" charset="0"/>
                <a:cs typeface="Helvetica" pitchFamily="34" charset="0"/>
              </a:rPr>
              <a:t>second leading cause of premature death in the borough. </a:t>
            </a:r>
            <a:endParaRPr lang="en-US" sz="2000" i="1" dirty="0">
              <a:latin typeface="Helvetica" pitchFamily="34" charset="0"/>
              <a:cs typeface="Helvetica" pitchFamily="34" charset="0"/>
            </a:endParaRPr>
          </a:p>
          <a:p>
            <a:pPr>
              <a:spcAft>
                <a:spcPts val="1200"/>
              </a:spcAft>
            </a:pPr>
            <a:r>
              <a:rPr lang="en-US" sz="1400" b="1" dirty="0">
                <a:latin typeface="Helvetica" pitchFamily="34" charset="0"/>
                <a:cs typeface="Helvetica" pitchFamily="34" charset="0"/>
              </a:rPr>
              <a:t>Diabetes: </a:t>
            </a:r>
            <a:r>
              <a:rPr lang="en-US" sz="1400" i="1" dirty="0" smtClean="0">
                <a:latin typeface="Helvetica" pitchFamily="34" charset="0"/>
                <a:cs typeface="Helvetica" pitchFamily="34" charset="0"/>
              </a:rPr>
              <a:t>The </a:t>
            </a:r>
            <a:r>
              <a:rPr lang="en-US" sz="1400" i="1" dirty="0">
                <a:latin typeface="Helvetica" pitchFamily="34" charset="0"/>
                <a:cs typeface="Helvetica" pitchFamily="34" charset="0"/>
              </a:rPr>
              <a:t>rate of hospitalizations for short-term diabetes complications </a:t>
            </a:r>
            <a:r>
              <a:rPr lang="en-US" sz="1400" i="1" dirty="0" smtClean="0">
                <a:latin typeface="Helvetica" pitchFamily="34" charset="0"/>
                <a:cs typeface="Helvetica" pitchFamily="34" charset="0"/>
              </a:rPr>
              <a:t>among </a:t>
            </a:r>
            <a:r>
              <a:rPr lang="en-US" sz="1400" i="1" dirty="0">
                <a:latin typeface="Helvetica" pitchFamily="34" charset="0"/>
                <a:cs typeface="Helvetica" pitchFamily="34" charset="0"/>
              </a:rPr>
              <a:t>Medicaid beneficiaries is higher in the Bronx (151.22 per 100,000) than in the city overall (105.03 per 100,000), and higher than the state overall (110.31 per 100,000</a:t>
            </a:r>
            <a:r>
              <a:rPr lang="en-US" sz="1400" i="1" dirty="0" smtClean="0">
                <a:latin typeface="Helvetica" pitchFamily="34" charset="0"/>
                <a:cs typeface="Helvetica" pitchFamily="34" charset="0"/>
              </a:rPr>
              <a:t>).</a:t>
            </a:r>
            <a:endParaRPr lang="en-US" sz="1400" i="1" dirty="0">
              <a:latin typeface="Helvetica" pitchFamily="34" charset="0"/>
              <a:cs typeface="Helvetica" pitchFamily="34" charset="0"/>
            </a:endParaRPr>
          </a:p>
          <a:p>
            <a:pPr>
              <a:spcAft>
                <a:spcPts val="400"/>
              </a:spcAft>
            </a:pPr>
            <a:r>
              <a:rPr lang="en-US" sz="1400" b="1" dirty="0">
                <a:latin typeface="Helvetica" pitchFamily="34" charset="0"/>
                <a:cs typeface="Helvetica" pitchFamily="34" charset="0"/>
              </a:rPr>
              <a:t>Asthma/</a:t>
            </a:r>
            <a:r>
              <a:rPr lang="en-US" sz="1400" b="1" dirty="0" err="1">
                <a:latin typeface="Helvetica" pitchFamily="34" charset="0"/>
                <a:cs typeface="Helvetica" pitchFamily="34" charset="0"/>
              </a:rPr>
              <a:t>COPD</a:t>
            </a:r>
            <a:r>
              <a:rPr lang="en-US" sz="1400" b="1" dirty="0">
                <a:latin typeface="Helvetica" pitchFamily="34" charset="0"/>
                <a:cs typeface="Helvetica" pitchFamily="34" charset="0"/>
              </a:rPr>
              <a:t>: </a:t>
            </a:r>
            <a:r>
              <a:rPr lang="en-US" sz="1400" i="1" dirty="0" smtClean="0">
                <a:latin typeface="Helvetica" pitchFamily="34" charset="0"/>
                <a:cs typeface="Helvetica" pitchFamily="34" charset="0"/>
              </a:rPr>
              <a:t>While the </a:t>
            </a:r>
            <a:r>
              <a:rPr lang="en-US" sz="1400" i="1" dirty="0">
                <a:latin typeface="Helvetica" pitchFamily="34" charset="0"/>
                <a:cs typeface="Helvetica" pitchFamily="34" charset="0"/>
              </a:rPr>
              <a:t>observed rate of </a:t>
            </a:r>
            <a:r>
              <a:rPr lang="en-US" sz="1400" i="1" dirty="0" err="1">
                <a:latin typeface="Helvetica" pitchFamily="34" charset="0"/>
                <a:cs typeface="Helvetica" pitchFamily="34" charset="0"/>
              </a:rPr>
              <a:t>PQI</a:t>
            </a:r>
            <a:r>
              <a:rPr lang="en-US" sz="1400" i="1" dirty="0">
                <a:latin typeface="Helvetica" pitchFamily="34" charset="0"/>
                <a:cs typeface="Helvetica" pitchFamily="34" charset="0"/>
              </a:rPr>
              <a:t> respiratory admissions has declined in the Bronx since 2009, it remains at or above the expected </a:t>
            </a:r>
            <a:r>
              <a:rPr lang="en-US" sz="1400" i="1" dirty="0" smtClean="0">
                <a:latin typeface="Helvetica" pitchFamily="34" charset="0"/>
                <a:cs typeface="Helvetica" pitchFamily="34" charset="0"/>
              </a:rPr>
              <a:t>rate.</a:t>
            </a:r>
          </a:p>
          <a:p>
            <a:pPr marL="285750" indent="-285750">
              <a:spcAft>
                <a:spcPts val="1200"/>
              </a:spcAft>
              <a:buFont typeface="Courier New" pitchFamily="49" charset="0"/>
              <a:buChar char="o"/>
            </a:pPr>
            <a:r>
              <a:rPr lang="en-US" sz="1400" i="1" dirty="0" smtClean="0">
                <a:latin typeface="Helvetica" pitchFamily="34" charset="0"/>
                <a:cs typeface="Helvetica" pitchFamily="34" charset="0"/>
              </a:rPr>
              <a:t>There is a concentration </a:t>
            </a:r>
            <a:r>
              <a:rPr lang="en-US" sz="1400" i="1" dirty="0">
                <a:latin typeface="Helvetica" pitchFamily="34" charset="0"/>
                <a:cs typeface="Helvetica" pitchFamily="34" charset="0"/>
              </a:rPr>
              <a:t>of young adult asthma and respiratory </a:t>
            </a:r>
            <a:r>
              <a:rPr lang="en-US" sz="1400" i="1" dirty="0" smtClean="0">
                <a:latin typeface="Helvetica" pitchFamily="34" charset="0"/>
                <a:cs typeface="Helvetica" pitchFamily="34" charset="0"/>
              </a:rPr>
              <a:t>hospitalizations </a:t>
            </a:r>
            <a:r>
              <a:rPr lang="en-US" sz="1400" i="1" dirty="0">
                <a:latin typeface="Helvetica" pitchFamily="34" charset="0"/>
                <a:cs typeface="Helvetica" pitchFamily="34" charset="0"/>
              </a:rPr>
              <a:t>in the southern part of the borough, extending across both sides of the Grand </a:t>
            </a:r>
            <a:r>
              <a:rPr lang="en-US" sz="1400" i="1" dirty="0" smtClean="0">
                <a:latin typeface="Helvetica" pitchFamily="34" charset="0"/>
                <a:cs typeface="Helvetica" pitchFamily="34" charset="0"/>
              </a:rPr>
              <a:t>Concourse.</a:t>
            </a:r>
            <a:endParaRPr lang="en-US" sz="1400" b="1" dirty="0" smtClean="0">
              <a:latin typeface="Helvetica" pitchFamily="34" charset="0"/>
              <a:cs typeface="Helvetica" pitchFamily="34" charset="0"/>
            </a:endParaRPr>
          </a:p>
          <a:p>
            <a:pPr>
              <a:spcAft>
                <a:spcPts val="1200"/>
              </a:spcAft>
            </a:pPr>
            <a:r>
              <a:rPr lang="en-US" sz="1400" b="1" dirty="0" smtClean="0">
                <a:latin typeface="Helvetica" pitchFamily="34" charset="0"/>
                <a:cs typeface="Helvetica" pitchFamily="34" charset="0"/>
              </a:rPr>
              <a:t>Mental/behavioral </a:t>
            </a:r>
            <a:r>
              <a:rPr lang="en-US" sz="1400" b="1" dirty="0">
                <a:latin typeface="Helvetica" pitchFamily="34" charset="0"/>
                <a:cs typeface="Helvetica" pitchFamily="34" charset="0"/>
              </a:rPr>
              <a:t>health: </a:t>
            </a:r>
            <a:r>
              <a:rPr lang="en-US" sz="1400" i="1" dirty="0" smtClean="0">
                <a:latin typeface="Helvetica" pitchFamily="34" charset="0"/>
                <a:cs typeface="Helvetica" pitchFamily="34" charset="0"/>
              </a:rPr>
              <a:t>Only </a:t>
            </a:r>
            <a:r>
              <a:rPr lang="en-US" sz="1400" i="1" dirty="0">
                <a:latin typeface="Helvetica" pitchFamily="34" charset="0"/>
                <a:cs typeface="Helvetica" pitchFamily="34" charset="0"/>
              </a:rPr>
              <a:t>53.3% of </a:t>
            </a:r>
            <a:r>
              <a:rPr lang="en-US" sz="1400" i="1" dirty="0" smtClean="0">
                <a:latin typeface="Helvetica" pitchFamily="34" charset="0"/>
                <a:cs typeface="Helvetica" pitchFamily="34" charset="0"/>
              </a:rPr>
              <a:t>respondents </a:t>
            </a:r>
            <a:r>
              <a:rPr lang="en-US" sz="1400" i="1" dirty="0">
                <a:latin typeface="Helvetica" pitchFamily="34" charset="0"/>
                <a:cs typeface="Helvetica" pitchFamily="34" charset="0"/>
              </a:rPr>
              <a:t>reported that the mental health services are “available” or “very available” in their community. </a:t>
            </a:r>
            <a:endParaRPr lang="en-US" sz="2000" i="1" dirty="0">
              <a:latin typeface="Helvetica" pitchFamily="34" charset="0"/>
              <a:cs typeface="Helvetica" pitchFamily="34" charset="0"/>
            </a:endParaRPr>
          </a:p>
          <a:p>
            <a:pPr>
              <a:spcAft>
                <a:spcPts val="400"/>
              </a:spcAft>
            </a:pPr>
            <a:r>
              <a:rPr lang="en-US" sz="1400" b="1" dirty="0">
                <a:latin typeface="Helvetica" pitchFamily="34" charset="0"/>
                <a:cs typeface="Helvetica" pitchFamily="34" charset="0"/>
              </a:rPr>
              <a:t>Substance </a:t>
            </a:r>
            <a:r>
              <a:rPr lang="en-US" sz="1400" b="1" dirty="0" smtClean="0">
                <a:latin typeface="Helvetica" pitchFamily="34" charset="0"/>
                <a:cs typeface="Helvetica" pitchFamily="34" charset="0"/>
              </a:rPr>
              <a:t>abuse</a:t>
            </a:r>
            <a:r>
              <a:rPr lang="en-US" sz="1400" b="1" dirty="0">
                <a:latin typeface="Helvetica" pitchFamily="34" charset="0"/>
                <a:cs typeface="Helvetica" pitchFamily="34" charset="0"/>
              </a:rPr>
              <a:t>: </a:t>
            </a:r>
            <a:r>
              <a:rPr lang="en-US" sz="1400" i="1" dirty="0" smtClean="0">
                <a:latin typeface="Helvetica" pitchFamily="34" charset="0"/>
                <a:cs typeface="Helvetica" pitchFamily="34" charset="0"/>
              </a:rPr>
              <a:t>Substance </a:t>
            </a:r>
            <a:r>
              <a:rPr lang="en-US" sz="1400" i="1" dirty="0">
                <a:latin typeface="Helvetica" pitchFamily="34" charset="0"/>
                <a:cs typeface="Helvetica" pitchFamily="34" charset="0"/>
              </a:rPr>
              <a:t>abuse was the second most commonly cited health concern by survey respondents (47.2</a:t>
            </a:r>
            <a:r>
              <a:rPr lang="en-US" sz="1400" i="1" dirty="0" smtClean="0">
                <a:latin typeface="Helvetica" pitchFamily="34" charset="0"/>
                <a:cs typeface="Helvetica" pitchFamily="34" charset="0"/>
              </a:rPr>
              <a:t>%)</a:t>
            </a:r>
          </a:p>
          <a:p>
            <a:pPr marL="285750" lvl="1" indent="-285750">
              <a:spcAft>
                <a:spcPts val="1200"/>
              </a:spcAft>
              <a:buFont typeface="Courier New" pitchFamily="49" charset="0"/>
              <a:buChar char="o"/>
            </a:pPr>
            <a:r>
              <a:rPr lang="en-US" sz="1400" i="1" dirty="0">
                <a:latin typeface="Helvetica" pitchFamily="34" charset="0"/>
                <a:cs typeface="Helvetica" pitchFamily="34" charset="0"/>
              </a:rPr>
              <a:t>Many (36.2%) also noted the need for education on the topic. </a:t>
            </a:r>
            <a:endParaRPr lang="en-US" sz="2000" i="1" dirty="0" smtClean="0">
              <a:latin typeface="Helvetica" pitchFamily="34" charset="0"/>
              <a:cs typeface="Helvetica" pitchFamily="34" charset="0"/>
            </a:endParaRPr>
          </a:p>
          <a:p>
            <a:pPr>
              <a:spcAft>
                <a:spcPts val="1200"/>
              </a:spcAft>
            </a:pPr>
            <a:r>
              <a:rPr lang="en-US" sz="1400" b="1" dirty="0" smtClean="0">
                <a:latin typeface="Helvetica" pitchFamily="34" charset="0"/>
                <a:cs typeface="Helvetica" pitchFamily="34" charset="0"/>
              </a:rPr>
              <a:t>HIV/AIDS: </a:t>
            </a:r>
            <a:r>
              <a:rPr lang="en-US" sz="1400" i="1" dirty="0" smtClean="0">
                <a:latin typeface="Helvetica" pitchFamily="34" charset="0"/>
                <a:cs typeface="Helvetica" pitchFamily="34" charset="0"/>
              </a:rPr>
              <a:t>Four neighborhoods </a:t>
            </a:r>
            <a:r>
              <a:rPr lang="en-US" sz="1400" i="1" dirty="0">
                <a:latin typeface="Helvetica" pitchFamily="34" charset="0"/>
                <a:cs typeface="Helvetica" pitchFamily="34" charset="0"/>
              </a:rPr>
              <a:t>in the borough have a higher HIV/AIDS prevalence rate than the city as a whole: High Bridge/ </a:t>
            </a:r>
            <a:r>
              <a:rPr lang="en-US" sz="1400" i="1" dirty="0" err="1">
                <a:latin typeface="Helvetica" pitchFamily="34" charset="0"/>
                <a:cs typeface="Helvetica" pitchFamily="34" charset="0"/>
              </a:rPr>
              <a:t>Morrisania</a:t>
            </a:r>
            <a:r>
              <a:rPr lang="en-US" sz="1400" i="1" dirty="0">
                <a:latin typeface="Helvetica" pitchFamily="34" charset="0"/>
                <a:cs typeface="Helvetica" pitchFamily="34" charset="0"/>
              </a:rPr>
              <a:t>, Crotona/ Tremont, Fordham/ Bronx Park, and Hunts Point/ Mott Haven</a:t>
            </a:r>
            <a:r>
              <a:rPr lang="en-US" sz="1400" i="1" dirty="0" smtClean="0">
                <a:latin typeface="Helvetica" pitchFamily="34" charset="0"/>
                <a:cs typeface="Helvetica" pitchFamily="34" charset="0"/>
              </a:rPr>
              <a:t>.</a:t>
            </a:r>
            <a:endParaRPr lang="en-US" sz="1400" dirty="0" smtClean="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16386" name="Rectangle 2"/>
          <p:cNvSpPr>
            <a:spLocks noGrp="1" noChangeArrowheads="1"/>
          </p:cNvSpPr>
          <p:nvPr>
            <p:ph type="title" idx="4294967295"/>
          </p:nvPr>
        </p:nvSpPr>
        <p:spPr>
          <a:xfrm>
            <a:off x="381000" y="381000"/>
            <a:ext cx="7966075" cy="492354"/>
          </a:xfrm>
        </p:spPr>
        <p:txBody>
          <a:bodyPr>
            <a:noAutofit/>
          </a:bodyPr>
          <a:lstStyle/>
          <a:p>
            <a:pPr algn="l" eaLnBrk="1" hangingPunct="1"/>
            <a:r>
              <a:rPr lang="en-US" dirty="0" smtClean="0">
                <a:solidFill>
                  <a:srgbClr val="002060"/>
                </a:solidFill>
                <a:latin typeface="Times" pitchFamily="18" charset="0"/>
                <a:cs typeface="Times" pitchFamily="18" charset="0"/>
              </a:rPr>
              <a:t>Bronx CNA Project-Specific Highlights</a:t>
            </a:r>
          </a:p>
        </p:txBody>
      </p:sp>
      <p:cxnSp>
        <p:nvCxnSpPr>
          <p:cNvPr id="5" name="Straight Connector 4"/>
          <p:cNvCxnSpPr/>
          <p:nvPr/>
        </p:nvCxnSpPr>
        <p:spPr bwMode="auto">
          <a:xfrm>
            <a:off x="361998" y="984403"/>
            <a:ext cx="9501" cy="4628392"/>
          </a:xfrm>
          <a:prstGeom prst="line">
            <a:avLst/>
          </a:prstGeom>
          <a:noFill/>
          <a:ln w="31750" cap="flat" cmpd="sng" algn="ctr">
            <a:solidFill>
              <a:srgbClr val="336699"/>
            </a:solidFill>
            <a:prstDash val="sysDot"/>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Oval 5"/>
          <p:cNvSpPr/>
          <p:nvPr/>
        </p:nvSpPr>
        <p:spPr bwMode="auto">
          <a:xfrm>
            <a:off x="285798" y="1146631"/>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3" name="TextBox 2"/>
          <p:cNvSpPr txBox="1"/>
          <p:nvPr/>
        </p:nvSpPr>
        <p:spPr>
          <a:xfrm>
            <a:off x="3139666" y="5612795"/>
            <a:ext cx="5715000" cy="369332"/>
          </a:xfrm>
          <a:prstGeom prst="rect">
            <a:avLst/>
          </a:prstGeom>
          <a:solidFill>
            <a:schemeClr val="bg1">
              <a:lumMod val="85000"/>
            </a:schemeClr>
          </a:solidFill>
          <a:ln w="38100">
            <a:solidFill>
              <a:srgbClr val="336699"/>
            </a:solidFill>
          </a:ln>
        </p:spPr>
        <p:txBody>
          <a:bodyPr wrap="square" rtlCol="0">
            <a:spAutoFit/>
          </a:bodyPr>
          <a:lstStyle/>
          <a:p>
            <a:pPr algn="ctr"/>
            <a:r>
              <a:rPr lang="en-US" b="1" dirty="0" smtClean="0">
                <a:solidFill>
                  <a:srgbClr val="000000"/>
                </a:solidFill>
                <a:latin typeface="Helvetica" pitchFamily="34" charset="0"/>
                <a:cs typeface="Helvetica" pitchFamily="34" charset="0"/>
              </a:rPr>
              <a:t>Data from the CNA support our project selections</a:t>
            </a:r>
            <a:endParaRPr lang="en-US" dirty="0">
              <a:latin typeface="Helvetica" pitchFamily="34" charset="0"/>
              <a:cs typeface="Helvetica" pitchFamily="34" charset="0"/>
            </a:endParaRPr>
          </a:p>
        </p:txBody>
      </p:sp>
      <p:sp>
        <p:nvSpPr>
          <p:cNvPr id="14" name="Oval 13"/>
          <p:cNvSpPr/>
          <p:nvPr/>
        </p:nvSpPr>
        <p:spPr bwMode="auto">
          <a:xfrm>
            <a:off x="304800" y="1772756"/>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15" name="Oval 14"/>
          <p:cNvSpPr/>
          <p:nvPr/>
        </p:nvSpPr>
        <p:spPr bwMode="auto">
          <a:xfrm>
            <a:off x="304800" y="3627120"/>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17" name="Oval 16"/>
          <p:cNvSpPr/>
          <p:nvPr/>
        </p:nvSpPr>
        <p:spPr bwMode="auto">
          <a:xfrm>
            <a:off x="315626" y="4186083"/>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18" name="Oval 17"/>
          <p:cNvSpPr/>
          <p:nvPr/>
        </p:nvSpPr>
        <p:spPr bwMode="auto">
          <a:xfrm>
            <a:off x="307589" y="5013468"/>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20" name="Oval 19"/>
          <p:cNvSpPr/>
          <p:nvPr/>
        </p:nvSpPr>
        <p:spPr bwMode="auto">
          <a:xfrm>
            <a:off x="304800" y="2531806"/>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6105" y="5460231"/>
            <a:ext cx="431699" cy="431699"/>
          </a:xfrm>
          <a:prstGeom prst="rect">
            <a:avLst/>
          </a:prstGeom>
        </p:spPr>
      </p:pic>
    </p:spTree>
    <p:extLst>
      <p:ext uri="{BB962C8B-B14F-4D97-AF65-F5344CB8AC3E}">
        <p14:creationId xmlns:p14="http://schemas.microsoft.com/office/powerpoint/2010/main" xmlns="" val="6299189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PHC">
      <a:dk1>
        <a:srgbClr val="0F345E"/>
      </a:dk1>
      <a:lt1>
        <a:srgbClr val="F0EAE6"/>
      </a:lt1>
      <a:dk2>
        <a:srgbClr val="8E8F9A"/>
      </a:dk2>
      <a:lt2>
        <a:srgbClr val="D2DBE3"/>
      </a:lt2>
      <a:accent1>
        <a:srgbClr val="326084"/>
      </a:accent1>
      <a:accent2>
        <a:srgbClr val="A9A53F"/>
      </a:accent2>
      <a:accent3>
        <a:srgbClr val="911928"/>
      </a:accent3>
      <a:accent4>
        <a:srgbClr val="5C2875"/>
      </a:accent4>
      <a:accent5>
        <a:srgbClr val="6B5032"/>
      </a:accent5>
      <a:accent6>
        <a:srgbClr val="8EA94E"/>
      </a:accent6>
      <a:hlink>
        <a:srgbClr val="2255A6"/>
      </a:hlink>
      <a:folHlink>
        <a:srgbClr val="414D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5875"/>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Page - Client Presentation">
  <a:themeElements>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fontScheme name="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lnDef>
  </a:objectDefaults>
  <a:extraClrSchemeLst>
    <a:extraClrScheme>
      <a:clrScheme name="Title Page - Client Presentation 1">
        <a:dk1>
          <a:srgbClr val="000000"/>
        </a:dk1>
        <a:lt1>
          <a:srgbClr val="FFFFFF"/>
        </a:lt1>
        <a:dk2>
          <a:srgbClr val="EC1608"/>
        </a:dk2>
        <a:lt2>
          <a:srgbClr val="808080"/>
        </a:lt2>
        <a:accent1>
          <a:srgbClr val="FFFFFF"/>
        </a:accent1>
        <a:accent2>
          <a:srgbClr val="EC1608"/>
        </a:accent2>
        <a:accent3>
          <a:srgbClr val="FFFFFF"/>
        </a:accent3>
        <a:accent4>
          <a:srgbClr val="000000"/>
        </a:accent4>
        <a:accent5>
          <a:srgbClr val="FFFFFF"/>
        </a:accent5>
        <a:accent6>
          <a:srgbClr val="D61306"/>
        </a:accent6>
        <a:hlink>
          <a:srgbClr val="B2B2B2"/>
        </a:hlink>
        <a:folHlink>
          <a:srgbClr val="808080"/>
        </a:folHlink>
      </a:clrScheme>
      <a:clrMap bg1="lt1" tx1="dk1" bg2="lt2" tx2="dk2" accent1="accent1" accent2="accent2" accent3="accent3" accent4="accent4" accent5="accent5" accent6="accent6" hlink="hlink" folHlink="folHlink"/>
    </a:extraClrScheme>
    <a:extraClrScheme>
      <a:clrScheme name="Title Page - Client Presentation 2">
        <a:dk1>
          <a:srgbClr val="000000"/>
        </a:dk1>
        <a:lt1>
          <a:srgbClr val="FFFFFF"/>
        </a:lt1>
        <a:dk2>
          <a:srgbClr val="EC1608"/>
        </a:dk2>
        <a:lt2>
          <a:srgbClr val="003768"/>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3">
        <a:dk1>
          <a:srgbClr val="000000"/>
        </a:dk1>
        <a:lt1>
          <a:srgbClr val="FFFFFF"/>
        </a:lt1>
        <a:dk2>
          <a:srgbClr val="EC1608"/>
        </a:dk2>
        <a:lt2>
          <a:srgbClr val="F0AB32"/>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4">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5">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EDEDED"/>
        </a:folHlink>
      </a:clrScheme>
      <a:clrMap bg1="lt1" tx1="dk1" bg2="lt2" tx2="dk2" accent1="accent1" accent2="accent2" accent3="accent3" accent4="accent4" accent5="accent5" accent6="accent6" hlink="hlink" folHlink="folHlink"/>
    </a:extraClrScheme>
    <a:extraClrScheme>
      <a:clrScheme name="Title Page - Client Presentation 6">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Title Page - Client Presentation 7">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F7F7F7"/>
        </a:folHlink>
      </a:clrScheme>
      <a:clrMap bg1="lt1" tx1="dk1" bg2="lt2" tx2="dk2" accent1="accent1" accent2="accent2" accent3="accent3" accent4="accent4" accent5="accent5" accent6="accent6" hlink="hlink" folHlink="folHlink"/>
    </a:extraClrScheme>
    <a:extraClrScheme>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9">
        <a:dk1>
          <a:srgbClr val="000000"/>
        </a:dk1>
        <a:lt1>
          <a:srgbClr val="FFFFFF"/>
        </a:lt1>
        <a:dk2>
          <a:srgbClr val="F0AB00"/>
        </a:dk2>
        <a:lt2>
          <a:srgbClr val="D52B1E"/>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0">
        <a:dk1>
          <a:srgbClr val="000000"/>
        </a:dk1>
        <a:lt1>
          <a:srgbClr val="FFFFFF"/>
        </a:lt1>
        <a:dk2>
          <a:srgbClr val="F0AB00"/>
        </a:dk2>
        <a:lt2>
          <a:srgbClr val="D9D9D9"/>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1">
        <a:dk1>
          <a:srgbClr val="000000"/>
        </a:dk1>
        <a:lt1>
          <a:srgbClr val="FFFFFF"/>
        </a:lt1>
        <a:dk2>
          <a:srgbClr val="F0AB00"/>
        </a:dk2>
        <a:lt2>
          <a:srgbClr val="0099A5"/>
        </a:lt2>
        <a:accent1>
          <a:srgbClr val="7AB800"/>
        </a:accent1>
        <a:accent2>
          <a:srgbClr val="D9D9D9"/>
        </a:accent2>
        <a:accent3>
          <a:srgbClr val="FFFFFF"/>
        </a:accent3>
        <a:accent4>
          <a:srgbClr val="000000"/>
        </a:accent4>
        <a:accent5>
          <a:srgbClr val="BED8AA"/>
        </a:accent5>
        <a:accent6>
          <a:srgbClr val="C4C4C4"/>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2">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Title Page - Internal Presentation">
  <a:themeElements>
    <a:clrScheme name="Custom 9">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005390"/>
      </a:hlink>
      <a:folHlink>
        <a:srgbClr val="005390"/>
      </a:folHlink>
    </a:clrScheme>
    <a:fontScheme name="3_Title Page - Internal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699"/>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699"/>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3_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4277</TotalTime>
  <Words>4040</Words>
  <Application>Microsoft Office PowerPoint</Application>
  <PresentationFormat>On-screen Show (4:3)</PresentationFormat>
  <Paragraphs>441</Paragraphs>
  <Slides>29</Slides>
  <Notes>23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Title Page - Client Presentation</vt:lpstr>
      <vt:lpstr>6_Title Page - Internal Presentation</vt:lpstr>
      <vt:lpstr>BPHC Overview for Physicians</vt:lpstr>
      <vt:lpstr>Commonly Used Acronyms in DSRIP</vt:lpstr>
      <vt:lpstr>DSRIP Overview</vt:lpstr>
      <vt:lpstr>DSRIP Overview cont.</vt:lpstr>
      <vt:lpstr>BPHC: Who We Are</vt:lpstr>
      <vt:lpstr> BPHC: Who We Are</vt:lpstr>
      <vt:lpstr>BPHC Geographic Region</vt:lpstr>
      <vt:lpstr>Slide 8</vt:lpstr>
      <vt:lpstr>Bronx CNA Project-Specific Highlights</vt:lpstr>
      <vt:lpstr>BPHC’s DSRIP Projects</vt:lpstr>
      <vt:lpstr>Slide 11</vt:lpstr>
      <vt:lpstr>Appendix</vt:lpstr>
      <vt:lpstr>Slide 13</vt:lpstr>
      <vt:lpstr>CSO Operational Functions</vt:lpstr>
      <vt:lpstr>The DSRIP Ecosystem: BPHC’s Role</vt:lpstr>
      <vt:lpstr> Update: Primary Care and Behavioral Health Integration Workgroup</vt:lpstr>
      <vt:lpstr> Deeper Dive: Primary Care – Behavioral Health Interventions </vt:lpstr>
      <vt:lpstr> Deeper Dive: Primary Care – Behavioral Health Interventions </vt:lpstr>
      <vt:lpstr> Update: Care Management - Care Transitions Workgroup</vt:lpstr>
      <vt:lpstr> Deeper Dive: 30 Day Readmissions – Bronx Collaborative</vt:lpstr>
      <vt:lpstr> Deeper Dive: 30 Day Readmissions – Critical Time Intervention</vt:lpstr>
      <vt:lpstr> Deeper Dive: ED Triage/Diversion – Montefiore CMO Clinical Navigator Program</vt:lpstr>
      <vt:lpstr> Deeper Dive: ED Triage/Diversion – Parachute NYC and Community Paramedicine</vt:lpstr>
      <vt:lpstr> Deeper Dive: Health Home At Risk Intervention</vt:lpstr>
      <vt:lpstr> Deeper Dive: Health Home At Risk Intervention</vt:lpstr>
      <vt:lpstr> Update: Cardiovascular Disease, Diabetes, and Asthma Workgroup</vt:lpstr>
      <vt:lpstr> Deeper Dive: Cardiovascular Disease</vt:lpstr>
      <vt:lpstr> Deeper Dive: Diabetes</vt:lpstr>
      <vt:lpstr> Deeper Dive: Asthma</vt:lpstr>
    </vt:vector>
  </TitlesOfParts>
  <Company>SBH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O'Gara</dc:creator>
  <cp:lastModifiedBy>isommers</cp:lastModifiedBy>
  <cp:revision>134</cp:revision>
  <cp:lastPrinted>2015-05-05T23:14:05Z</cp:lastPrinted>
  <dcterms:created xsi:type="dcterms:W3CDTF">2015-02-23T21:08:48Z</dcterms:created>
  <dcterms:modified xsi:type="dcterms:W3CDTF">2015-10-30T17:59:19Z</dcterms:modified>
</cp:coreProperties>
</file>