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taly Chibisov" initials="VC" lastIdx="2" clrIdx="0">
    <p:extLst>
      <p:ext uri="{19B8F6BF-5375-455C-9EA6-DF929625EA0E}">
        <p15:presenceInfo xmlns:p15="http://schemas.microsoft.com/office/powerpoint/2012/main" userId="5cc4db89db7c849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italy\Desktop\St.%20Barn\Bronx%20Comparis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italy\Desktop\St.%20Barn\Bronx%20Comparis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Cases in the Bronx as Percentage of Total Cases in State</a:t>
            </a:r>
            <a:endParaRPr lang="en-US" baseline="0" dirty="0"/>
          </a:p>
        </c:rich>
      </c:tx>
      <c:layout>
        <c:manualLayout>
          <c:xMode val="edge"/>
          <c:yMode val="edge"/>
          <c:x val="0.17519344194154324"/>
          <c:y val="3.59708071931359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Sheet1!$J$1</c:f>
              <c:strCache>
                <c:ptCount val="1"/>
                <c:pt idx="0">
                  <c:v>Proportion of NY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Total Hospitalizations</c:v>
                </c:pt>
                <c:pt idx="1">
                  <c:v>Total Patient Days</c:v>
                </c:pt>
                <c:pt idx="2">
                  <c:v>Total Preventable Hospitalization</c:v>
                </c:pt>
                <c:pt idx="3">
                  <c:v>Total ED Visits</c:v>
                </c:pt>
                <c:pt idx="4">
                  <c:v>Chronic Lower Respiratory Disease Hospitalizations</c:v>
                </c:pt>
                <c:pt idx="5">
                  <c:v>Heart Disease Hospitalizations</c:v>
                </c:pt>
                <c:pt idx="6">
                  <c:v>Diabetes Hospitalizations</c:v>
                </c:pt>
                <c:pt idx="7">
                  <c:v>Asthma Hospitalizations, All Ages</c:v>
                </c:pt>
                <c:pt idx="8">
                  <c:v>Asthma Hospitalizations, Ages 0-4</c:v>
                </c:pt>
                <c:pt idx="9">
                  <c:v>Asthma Hospitalizations, Ages 65 Plus</c:v>
                </c:pt>
                <c:pt idx="10">
                  <c:v>Asthma ED Visits, Ages 0-17</c:v>
                </c:pt>
                <c:pt idx="11">
                  <c:v>Fall Related Hospitalizations, Ages Under 10</c:v>
                </c:pt>
                <c:pt idx="12">
                  <c:v>Fall Related Hospitalizations, Ages 65 Plus</c:v>
                </c:pt>
                <c:pt idx="13">
                  <c:v>Fall ED Visits, Ages 1-4</c:v>
                </c:pt>
              </c:strCache>
            </c:strRef>
          </c:cat>
          <c:val>
            <c:numRef>
              <c:f>Sheet1!$J$2:$J$15</c:f>
              <c:numCache>
                <c:formatCode>0.0%</c:formatCode>
                <c:ptCount val="14"/>
                <c:pt idx="0">
                  <c:v>9.3498310060513054E-2</c:v>
                </c:pt>
                <c:pt idx="1">
                  <c:v>8.2867769534729172E-2</c:v>
                </c:pt>
                <c:pt idx="2">
                  <c:v>0.11136516312837406</c:v>
                </c:pt>
                <c:pt idx="3">
                  <c:v>0.11891707926875995</c:v>
                </c:pt>
                <c:pt idx="4">
                  <c:v>0.14419529553363511</c:v>
                </c:pt>
                <c:pt idx="5">
                  <c:v>7.0669009767460864E-2</c:v>
                </c:pt>
                <c:pt idx="6">
                  <c:v>0.10554690307895052</c:v>
                </c:pt>
                <c:pt idx="7">
                  <c:v>0.22150635437984789</c:v>
                </c:pt>
                <c:pt idx="8">
                  <c:v>0.25403859899928521</c:v>
                </c:pt>
                <c:pt idx="9">
                  <c:v>3.5595633602278121E-4</c:v>
                </c:pt>
                <c:pt idx="10">
                  <c:v>0.22166178283774479</c:v>
                </c:pt>
                <c:pt idx="11">
                  <c:v>0.10198061525495154</c:v>
                </c:pt>
                <c:pt idx="12">
                  <c:v>5.3696100505174732E-2</c:v>
                </c:pt>
                <c:pt idx="13">
                  <c:v>0.10372414982856404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718432880"/>
        <c:axId val="-718431792"/>
      </c:barChart>
      <c:lineChart>
        <c:grouping val="standard"/>
        <c:varyColors val="0"/>
        <c:ser>
          <c:idx val="1"/>
          <c:order val="1"/>
          <c:tx>
            <c:strRef>
              <c:f>Sheet1!$L$1</c:f>
              <c:strCache>
                <c:ptCount val="1"/>
                <c:pt idx="0">
                  <c:v>Baseline1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Sheet1!$A$2:$A$15</c:f>
              <c:strCache>
                <c:ptCount val="14"/>
                <c:pt idx="0">
                  <c:v>Total Hospitalizations</c:v>
                </c:pt>
                <c:pt idx="1">
                  <c:v>Total Patient Days</c:v>
                </c:pt>
                <c:pt idx="2">
                  <c:v>Total Preventable Hospitalization</c:v>
                </c:pt>
                <c:pt idx="3">
                  <c:v>Total ED Visits</c:v>
                </c:pt>
                <c:pt idx="4">
                  <c:v>Chronic Lower Respiratory Disease Hospitalizations</c:v>
                </c:pt>
                <c:pt idx="5">
                  <c:v>Heart Disease Hospitalizations</c:v>
                </c:pt>
                <c:pt idx="6">
                  <c:v>Diabetes Hospitalizations</c:v>
                </c:pt>
                <c:pt idx="7">
                  <c:v>Asthma Hospitalizations, All Ages</c:v>
                </c:pt>
                <c:pt idx="8">
                  <c:v>Asthma Hospitalizations, Ages 0-4</c:v>
                </c:pt>
                <c:pt idx="9">
                  <c:v>Asthma Hospitalizations, Ages 65 Plus</c:v>
                </c:pt>
                <c:pt idx="10">
                  <c:v>Asthma ED Visits, Ages 0-17</c:v>
                </c:pt>
                <c:pt idx="11">
                  <c:v>Fall Related Hospitalizations, Ages Under 10</c:v>
                </c:pt>
                <c:pt idx="12">
                  <c:v>Fall Related Hospitalizations, Ages 65 Plus</c:v>
                </c:pt>
                <c:pt idx="13">
                  <c:v>Fall ED Visits, Ages 1-4</c:v>
                </c:pt>
              </c:strCache>
            </c:strRef>
          </c:cat>
          <c:val>
            <c:numRef>
              <c:f>Sheet1!$L$2:$L$15</c:f>
              <c:numCache>
                <c:formatCode>0%</c:formatCode>
                <c:ptCount val="14"/>
                <c:pt idx="0">
                  <c:v>7.0000000000000007E-2</c:v>
                </c:pt>
                <c:pt idx="1">
                  <c:v>7.0000000000000007E-2</c:v>
                </c:pt>
                <c:pt idx="2">
                  <c:v>7.0000000000000007E-2</c:v>
                </c:pt>
                <c:pt idx="3">
                  <c:v>7.0000000000000007E-2</c:v>
                </c:pt>
                <c:pt idx="4">
                  <c:v>7.0000000000000007E-2</c:v>
                </c:pt>
                <c:pt idx="5">
                  <c:v>7.0000000000000007E-2</c:v>
                </c:pt>
                <c:pt idx="6">
                  <c:v>7.0000000000000007E-2</c:v>
                </c:pt>
                <c:pt idx="7">
                  <c:v>7.0000000000000007E-2</c:v>
                </c:pt>
                <c:pt idx="8">
                  <c:v>7.0000000000000007E-2</c:v>
                </c:pt>
                <c:pt idx="9">
                  <c:v>7.0000000000000007E-2</c:v>
                </c:pt>
                <c:pt idx="10">
                  <c:v>7.0000000000000007E-2</c:v>
                </c:pt>
                <c:pt idx="11">
                  <c:v>7.0000000000000007E-2</c:v>
                </c:pt>
                <c:pt idx="12">
                  <c:v>7.0000000000000007E-2</c:v>
                </c:pt>
                <c:pt idx="13">
                  <c:v>7.0000000000000007E-2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718432880"/>
        <c:axId val="-718431792"/>
      </c:lineChart>
      <c:catAx>
        <c:axId val="-71843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18431792"/>
        <c:crosses val="autoZero"/>
        <c:auto val="1"/>
        <c:lblAlgn val="ctr"/>
        <c:lblOffset val="0"/>
        <c:noMultiLvlLbl val="0"/>
      </c:catAx>
      <c:valAx>
        <c:axId val="-71843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1843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Change</a:t>
            </a:r>
            <a:r>
              <a:rPr lang="en-US" baseline="0" dirty="0" smtClean="0"/>
              <a:t> in 2013 rates between NY State and Bronx</a:t>
            </a:r>
            <a:endParaRPr lang="en-US" dirty="0"/>
          </a:p>
        </c:rich>
      </c:tx>
      <c:layout>
        <c:manualLayout>
          <c:xMode val="edge"/>
          <c:yMode val="edge"/>
          <c:x val="0.1341696863822131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Brx Compared to NY (Inclusive)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cat>
            <c:strRef>
              <c:f>Sheet1!$A$2:$A$15</c:f>
              <c:strCache>
                <c:ptCount val="14"/>
                <c:pt idx="0">
                  <c:v>Total Hospitalizations</c:v>
                </c:pt>
                <c:pt idx="1">
                  <c:v>Total Patient Days</c:v>
                </c:pt>
                <c:pt idx="2">
                  <c:v>Total Preventable Hospitalization</c:v>
                </c:pt>
                <c:pt idx="3">
                  <c:v>Total ED Visits</c:v>
                </c:pt>
                <c:pt idx="4">
                  <c:v>Chronic Lower Respiratory Disease Hospitalizations</c:v>
                </c:pt>
                <c:pt idx="5">
                  <c:v>Heart Disease Hospitalizations</c:v>
                </c:pt>
                <c:pt idx="6">
                  <c:v>Diabetes Hospitalizations</c:v>
                </c:pt>
                <c:pt idx="7">
                  <c:v>Asthma Hospitalizations, All Ages</c:v>
                </c:pt>
                <c:pt idx="8">
                  <c:v>Asthma Hospitalizations, Ages 0-4</c:v>
                </c:pt>
                <c:pt idx="9">
                  <c:v>Asthma Hospitalizations, Ages 65 Plus</c:v>
                </c:pt>
                <c:pt idx="10">
                  <c:v>Asthma ED Visits, Ages 0-17</c:v>
                </c:pt>
                <c:pt idx="11">
                  <c:v>Fall Related Hospitalizations, Ages Under 10</c:v>
                </c:pt>
                <c:pt idx="12">
                  <c:v>Fall Related Hospitalizations, Ages 65 Plus</c:v>
                </c:pt>
                <c:pt idx="13">
                  <c:v>Fall ED Visits, Ages 1-4</c:v>
                </c:pt>
              </c:strCache>
            </c:strRef>
          </c:cat>
          <c:val>
            <c:numRef>
              <c:f>Sheet1!$H$2:$H$15</c:f>
              <c:numCache>
                <c:formatCode>0%</c:formatCode>
                <c:ptCount val="14"/>
                <c:pt idx="0">
                  <c:v>0.30825261526540099</c:v>
                </c:pt>
                <c:pt idx="1">
                  <c:v>0.13649967266265561</c:v>
                </c:pt>
                <c:pt idx="2">
                  <c:v>0.6642246642246642</c:v>
                </c:pt>
                <c:pt idx="3">
                  <c:v>0.66396580658695192</c:v>
                </c:pt>
                <c:pt idx="4">
                  <c:v>1.0152671755725193</c:v>
                </c:pt>
                <c:pt idx="5">
                  <c:v>-1.1137629276054143E-2</c:v>
                </c:pt>
                <c:pt idx="6">
                  <c:v>0.47647768395657419</c:v>
                </c:pt>
                <c:pt idx="7">
                  <c:v>2.103448275862069</c:v>
                </c:pt>
                <c:pt idx="8">
                  <c:v>1.8051282051282049</c:v>
                </c:pt>
                <c:pt idx="9">
                  <c:v>-0.8354037267080745</c:v>
                </c:pt>
                <c:pt idx="10">
                  <c:v>1.5456460674157302</c:v>
                </c:pt>
                <c:pt idx="11">
                  <c:v>0.15</c:v>
                </c:pt>
                <c:pt idx="12">
                  <c:v>-4.6016823354774784E-2</c:v>
                </c:pt>
                <c:pt idx="13">
                  <c:v>0.12636439966414786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797827248"/>
        <c:axId val="-797826704"/>
      </c:barChart>
      <c:catAx>
        <c:axId val="-79782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97826704"/>
        <c:crosses val="autoZero"/>
        <c:auto val="1"/>
        <c:lblAlgn val="ctr"/>
        <c:lblOffset val="0"/>
        <c:noMultiLvlLbl val="0"/>
      </c:catAx>
      <c:valAx>
        <c:axId val="-797826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97827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//SBHDATASTORE3/User%20Data/mmalavet/Project%20Files/022714-Presentation/Blank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//SBHDATASTORE3/User%20Data/mmalavet/Project%20Files/022714-Presentation/Retro%20Background%20Floral%20Blue%20Pattern/Interior-4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//SBHDATASTORE3/User%20Data/mmalavet/Project%20Files/022714-Presentation/Retro%20Background%20Floral%20Blue%20Pattern/Interior-5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//SBHDATASTORE3/User%20Data/mmalavet/Project%20Files/022714-Presentation/Retro%20Background%20Floral%20Blue%20Pattern/Interior-6.png" TargetMode="External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//SBHDATASTORE3/User%20Data/mmalavet/Project%20Files/022714-Presentation/Interior-7.png" TargetMode="Externa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nk.png" descr="\\SBHDATASTORE3\User Data\mmalavet\Project Files\022714-Presentation\Blank.png"/>
          <p:cNvPicPr>
            <a:picLocks noChangeAspect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322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FA4F58-E924-49B7-A5BB-F535E19293C8}" type="slidenum">
              <a:rPr lang="en-US">
                <a:solidFill>
                  <a:prstClr val="black"/>
                </a:solidFill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6474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B592DD-DAE3-4DE7-B721-28CB27C5072A}" type="slidenum">
              <a:rPr lang="en-US">
                <a:solidFill>
                  <a:prstClr val="black"/>
                </a:solidFill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9769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26D298-0789-42EF-9DFF-DEB03F27549B}" type="slidenum">
              <a:rPr lang="en-US">
                <a:solidFill>
                  <a:prstClr val="black"/>
                </a:solidFill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0171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0D6F226-4428-4B4D-9379-6C793DFEDBCC}" type="slidenum">
              <a:rPr lang="en-US">
                <a:solidFill>
                  <a:prstClr val="black"/>
                </a:solidFill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2529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2D9633F-0816-48EB-930A-7F4E4DC45493}" type="slidenum">
              <a:rPr lang="en-US">
                <a:solidFill>
                  <a:prstClr val="black"/>
                </a:solidFill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2728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terior-1.png" descr="\\SBHDATASTORE3\User Data\mmalavet\Project Files\022714-Presentation\Retro Background Floral Blue Pattern\Interior-1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6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9401"/>
            <a:ext cx="10972800" cy="817561"/>
          </a:xfrm>
        </p:spPr>
        <p:txBody>
          <a:bodyPr lIns="0" tIns="0" rIns="0" bIns="0">
            <a:noAutofit/>
          </a:bodyPr>
          <a:lstStyle>
            <a:lvl1pPr>
              <a:defRPr sz="4800" b="1" i="1">
                <a:solidFill>
                  <a:srgbClr val="001E7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1397000"/>
            <a:ext cx="9956800" cy="4267200"/>
          </a:xfrm>
        </p:spPr>
        <p:txBody>
          <a:bodyPr lIns="0" tIns="0" rIns="0" bIns="0"/>
          <a:lstStyle>
            <a:lvl1pPr>
              <a:defRPr sz="3733"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tabLst>
                <a:tab pos="7465297" algn="l"/>
              </a:tabLst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700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erior-3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6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9401"/>
            <a:ext cx="10972800" cy="817561"/>
          </a:xfrm>
        </p:spPr>
        <p:txBody>
          <a:bodyPr lIns="0" tIns="0" rIns="0" bIns="0">
            <a:noAutofit/>
          </a:bodyPr>
          <a:lstStyle>
            <a:lvl1pPr>
              <a:defRPr sz="4800" b="1" i="1">
                <a:solidFill>
                  <a:srgbClr val="001E7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1397000"/>
            <a:ext cx="9956800" cy="4267200"/>
          </a:xfrm>
        </p:spPr>
        <p:txBody>
          <a:bodyPr lIns="0" tIns="0" rIns="0" bIns="0"/>
          <a:lstStyle>
            <a:lvl1pPr>
              <a:defRPr sz="3733"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tabLst>
                <a:tab pos="7465297" algn="l"/>
              </a:tabLst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928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erior-3.png"/>
          <p:cNvPicPr>
            <a:picLocks noChangeAspect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6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9401"/>
            <a:ext cx="10972800" cy="817561"/>
          </a:xfrm>
        </p:spPr>
        <p:txBody>
          <a:bodyPr lIns="0" tIns="0" rIns="0" bIns="0">
            <a:noAutofit/>
          </a:bodyPr>
          <a:lstStyle>
            <a:lvl1pPr>
              <a:defRPr sz="4800" b="1" i="1">
                <a:solidFill>
                  <a:srgbClr val="001E7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7200" y="1397000"/>
            <a:ext cx="9855200" cy="4267200"/>
          </a:xfrm>
        </p:spPr>
        <p:txBody>
          <a:bodyPr lIns="0" tIns="0" rIns="0" bIns="0"/>
          <a:lstStyle>
            <a:lvl1pPr>
              <a:defRPr sz="3733"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tabLst>
                <a:tab pos="7465297" algn="l"/>
              </a:tabLst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50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erior-3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6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9401"/>
            <a:ext cx="10972800" cy="817561"/>
          </a:xfrm>
        </p:spPr>
        <p:txBody>
          <a:bodyPr lIns="0" tIns="0" rIns="0" bIns="0">
            <a:noAutofit/>
          </a:bodyPr>
          <a:lstStyle>
            <a:lvl1pPr>
              <a:defRPr sz="4800" b="1" i="1">
                <a:solidFill>
                  <a:srgbClr val="001E7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7200" y="1397000"/>
            <a:ext cx="9855200" cy="4267200"/>
          </a:xfrm>
        </p:spPr>
        <p:txBody>
          <a:bodyPr lIns="0" tIns="0" rIns="0" bIns="0"/>
          <a:lstStyle>
            <a:lvl1pPr>
              <a:defRPr sz="3733"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tabLst>
                <a:tab pos="7465297" algn="l"/>
              </a:tabLst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rgbClr val="07012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13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Titl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18"/>
            <a:ext cx="12192000" cy="686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214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B9253ED-5EEE-4AE4-92D7-8B8F6D03B4F2}" type="slidenum">
              <a:rPr lang="en-US">
                <a:solidFill>
                  <a:prstClr val="black"/>
                </a:solidFill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228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31565CE-14AE-4A33-810C-A189ED259436}" type="slidenum">
              <a:rPr lang="en-US">
                <a:solidFill>
                  <a:prstClr val="black"/>
                </a:solidFill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067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5C795FB-F33C-4347-AA18-A7E9CB373F71}" type="slidenum">
              <a:rPr lang="en-US">
                <a:solidFill>
                  <a:prstClr val="black"/>
                </a:solidFill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3730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7335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867" kern="1200">
          <a:solidFill>
            <a:srgbClr val="001E7C"/>
          </a:solidFill>
          <a:latin typeface="Microsoft Sans Serif" pitchFamily="34" charset="0"/>
          <a:ea typeface="MS PGothic" panose="020B0600070205080204" pitchFamily="34" charset="-128"/>
          <a:cs typeface="Microsoft Sans Serif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867">
          <a:solidFill>
            <a:srgbClr val="001E7C"/>
          </a:solidFill>
          <a:latin typeface="Microsoft Sans Serif" pitchFamily="34" charset="0"/>
          <a:ea typeface="MS PGothic" panose="020B0600070205080204" pitchFamily="34" charset="-128"/>
          <a:cs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867">
          <a:solidFill>
            <a:srgbClr val="001E7C"/>
          </a:solidFill>
          <a:latin typeface="Microsoft Sans Serif" pitchFamily="34" charset="0"/>
          <a:ea typeface="MS PGothic" panose="020B0600070205080204" pitchFamily="34" charset="-128"/>
          <a:cs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867">
          <a:solidFill>
            <a:srgbClr val="001E7C"/>
          </a:solidFill>
          <a:latin typeface="Microsoft Sans Serif" pitchFamily="34" charset="0"/>
          <a:ea typeface="MS PGothic" panose="020B0600070205080204" pitchFamily="34" charset="-128"/>
          <a:cs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867">
          <a:solidFill>
            <a:srgbClr val="001E7C"/>
          </a:solidFill>
          <a:latin typeface="Microsoft Sans Serif" pitchFamily="34" charset="0"/>
          <a:ea typeface="MS PGothic" panose="020B0600070205080204" pitchFamily="34" charset="-128"/>
          <a:cs typeface="Microsoft Sans Serif" pitchFamily="34" charset="0"/>
        </a:defRPr>
      </a:lvl5pPr>
      <a:lvl6pPr marL="609585" algn="l" rtl="0" fontAlgn="base">
        <a:spcBef>
          <a:spcPct val="0"/>
        </a:spcBef>
        <a:spcAft>
          <a:spcPct val="0"/>
        </a:spcAft>
        <a:defRPr sz="5867">
          <a:solidFill>
            <a:srgbClr val="001E7C"/>
          </a:solidFill>
          <a:latin typeface="Microsoft Sans Serif" pitchFamily="34" charset="0"/>
          <a:cs typeface="Microsoft Sans Serif" pitchFamily="34" charset="0"/>
        </a:defRPr>
      </a:lvl6pPr>
      <a:lvl7pPr marL="1219170" algn="l" rtl="0" fontAlgn="base">
        <a:spcBef>
          <a:spcPct val="0"/>
        </a:spcBef>
        <a:spcAft>
          <a:spcPct val="0"/>
        </a:spcAft>
        <a:defRPr sz="5867">
          <a:solidFill>
            <a:srgbClr val="001E7C"/>
          </a:solidFill>
          <a:latin typeface="Microsoft Sans Serif" pitchFamily="34" charset="0"/>
          <a:cs typeface="Microsoft Sans Serif" pitchFamily="34" charset="0"/>
        </a:defRPr>
      </a:lvl7pPr>
      <a:lvl8pPr marL="1828754" algn="l" rtl="0" fontAlgn="base">
        <a:spcBef>
          <a:spcPct val="0"/>
        </a:spcBef>
        <a:spcAft>
          <a:spcPct val="0"/>
        </a:spcAft>
        <a:defRPr sz="5867">
          <a:solidFill>
            <a:srgbClr val="001E7C"/>
          </a:solidFill>
          <a:latin typeface="Microsoft Sans Serif" pitchFamily="34" charset="0"/>
          <a:cs typeface="Microsoft Sans Serif" pitchFamily="34" charset="0"/>
        </a:defRPr>
      </a:lvl8pPr>
      <a:lvl9pPr marL="2438339" algn="l" rtl="0" fontAlgn="base">
        <a:spcBef>
          <a:spcPct val="0"/>
        </a:spcBef>
        <a:spcAft>
          <a:spcPct val="0"/>
        </a:spcAft>
        <a:defRPr sz="5867">
          <a:solidFill>
            <a:srgbClr val="001E7C"/>
          </a:solidFill>
          <a:latin typeface="Microsoft Sans Serif" pitchFamily="34" charset="0"/>
          <a:cs typeface="Microsoft Sans Serif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rgbClr val="070123"/>
          </a:solidFill>
          <a:latin typeface="Microsoft Sans Serif" pitchFamily="34" charset="0"/>
          <a:ea typeface="MS PGothic" panose="020B0600070205080204" pitchFamily="34" charset="-128"/>
          <a:cs typeface="Microsoft Sans Serif" pitchFamily="34" charset="0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rgbClr val="070123"/>
          </a:solidFill>
          <a:latin typeface="Microsoft Sans Serif" pitchFamily="34" charset="0"/>
          <a:ea typeface="Microsoft Sans Serif" charset="0"/>
          <a:cs typeface="Microsoft Sans Serif" pitchFamily="34" charset="0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70123"/>
          </a:solidFill>
          <a:latin typeface="Microsoft Sans Serif" pitchFamily="34" charset="0"/>
          <a:ea typeface="Microsoft Sans Serif" charset="0"/>
          <a:cs typeface="Microsoft Sans Serif" pitchFamily="34" charset="0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rgbClr val="070123"/>
          </a:solidFill>
          <a:latin typeface="Microsoft Sans Serif" pitchFamily="34" charset="0"/>
          <a:ea typeface="Microsoft Sans Serif" charset="0"/>
          <a:cs typeface="Microsoft Sans Serif" pitchFamily="34" charset="0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rgbClr val="070123"/>
          </a:solidFill>
          <a:latin typeface="Microsoft Sans Serif" pitchFamily="34" charset="0"/>
          <a:ea typeface="Microsoft Sans Serif" charset="0"/>
          <a:cs typeface="Microsoft Sans Serif" pitchFamily="34" charset="0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609600" y="279401"/>
            <a:ext cx="10972800" cy="817033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MS PGothic" panose="020B0600070205080204" pitchFamily="34" charset="-128"/>
              </a:rPr>
              <a:t>Bronx </a:t>
            </a:r>
            <a:r>
              <a:rPr lang="en-US" dirty="0" smtClean="0">
                <a:ea typeface="MS PGothic" panose="020B0600070205080204" pitchFamily="34" charset="-128"/>
              </a:rPr>
              <a:t>Profile</a:t>
            </a:r>
            <a:endParaRPr lang="en-US" dirty="0" smtClean="0">
              <a:ea typeface="MS PGothic" panose="020B0600070205080204" pitchFamily="34" charset="-128"/>
            </a:endParaRPr>
          </a:p>
        </p:txBody>
      </p:sp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10566400" y="6272941"/>
            <a:ext cx="1320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1920" rIns="0" bIns="0"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43694951-6F93-41D0-BC9C-759B82190E15}" type="slidenum">
              <a:rPr lang="en-US" sz="1200">
                <a:solidFill>
                  <a:prstClr val="white"/>
                </a:solidFill>
                <a:latin typeface="Verdana" panose="020B0604030504040204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200">
              <a:solidFill>
                <a:prstClr val="white"/>
              </a:solidFill>
              <a:latin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28271" y="5570806"/>
            <a:ext cx="72307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 The Center for Health Workforce Studies - U. of Albany; School of Public Health  "NYS Health Workforce Planning Guide“</a:t>
            </a:r>
            <a:endParaRPr lang="en-US" sz="11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8286544"/>
              </p:ext>
            </p:extLst>
          </p:nvPr>
        </p:nvGraphicFramePr>
        <p:xfrm>
          <a:off x="6562064" y="1034327"/>
          <a:ext cx="4911969" cy="4353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826919" y="4180992"/>
            <a:ext cx="129422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Line represents the proportion of NYS population living in Bronx.</a:t>
            </a:r>
            <a:endParaRPr lang="en-US" sz="1400" dirty="0"/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8317825"/>
              </p:ext>
            </p:extLst>
          </p:nvPr>
        </p:nvGraphicFramePr>
        <p:xfrm>
          <a:off x="733926" y="1202303"/>
          <a:ext cx="5077327" cy="4148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569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S PGothic" panose="020B0600070205080204" pitchFamily="34" charset="-128"/>
              </a:rPr>
              <a:t>Bronx </a:t>
            </a:r>
            <a:r>
              <a:rPr lang="en-US" dirty="0" smtClean="0">
                <a:ea typeface="MS PGothic" panose="020B0600070205080204" pitchFamily="34" charset="-128"/>
              </a:rPr>
              <a:t>Profile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628271" y="5570806"/>
            <a:ext cx="72307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 The Center for Health Workforce Studies - U. of Albany; School of Public Health  "NYS Health Workforce Planning Guide“</a:t>
            </a:r>
            <a:endParaRPr lang="en-US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6493167" y="4728410"/>
            <a:ext cx="6160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Significant room for improvement.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404836"/>
              </p:ext>
            </p:extLst>
          </p:nvPr>
        </p:nvGraphicFramePr>
        <p:xfrm>
          <a:off x="5698959" y="3537284"/>
          <a:ext cx="5524500" cy="1152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5300"/>
                <a:gridCol w="1206500"/>
                <a:gridCol w="12827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Measure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Of Cases in NYS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Of Cases in NYC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 Hospitalizations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30.8%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22.3%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Total Preventable Hospitalization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66.4%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54.7%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Total ED Visits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66.4%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51.5%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Asthma Hospitalizations, All Ages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210.3%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103.2%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Chronic Lower Respiratory Disease Hospitalizations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101.5%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77.2%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976560"/>
              </p:ext>
            </p:extLst>
          </p:nvPr>
        </p:nvGraphicFramePr>
        <p:xfrm>
          <a:off x="992514" y="1584146"/>
          <a:ext cx="5702968" cy="1681071"/>
        </p:xfrm>
        <a:graphic>
          <a:graphicData uri="http://schemas.openxmlformats.org/drawingml/2006/table">
            <a:tbl>
              <a:tblPr lastRow="1">
                <a:tableStyleId>{5C22544A-7EE6-4342-B048-85BDC9FD1C3A}</a:tableStyleId>
              </a:tblPr>
              <a:tblGrid>
                <a:gridCol w="2695073"/>
                <a:gridCol w="1179094"/>
                <a:gridCol w="998621"/>
                <a:gridCol w="83018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Measure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Of Cases in NYS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Of Cases in NYC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Count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97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Total Hospitalizations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9.3%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45.7%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234,916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 Preventable Hospitalization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11.1%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46.0%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27,519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2910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 ED Visits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11.9%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46.9%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882,963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Asthma Hospitalizations, All Ages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22.2%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65.1%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8,767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Chronic Lower Respiratory Disease Hospitalizations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14.4%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48.6%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11,022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 Population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7.1%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42.1%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1,374,593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083500" y="3265217"/>
            <a:ext cx="6160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Significant volume of cases.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82326" y="4782271"/>
            <a:ext cx="1223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*2013, All Payers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52763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206</Words>
  <Application>Microsoft Office PowerPoint</Application>
  <PresentationFormat>Widescreen</PresentationFormat>
  <Paragraphs>57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MS PGothic</vt:lpstr>
      <vt:lpstr>Arial</vt:lpstr>
      <vt:lpstr>Calibri</vt:lpstr>
      <vt:lpstr>Microsoft Sans Serif</vt:lpstr>
      <vt:lpstr>Verdana</vt:lpstr>
      <vt:lpstr>1_Office Theme</vt:lpstr>
      <vt:lpstr>Bronx Profile</vt:lpstr>
      <vt:lpstr>Bronx Profile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Vitaly Chibisov</dc:creator>
  <cp:lastModifiedBy>Vitaly Chibisov</cp:lastModifiedBy>
  <cp:revision>11</cp:revision>
  <dcterms:created xsi:type="dcterms:W3CDTF">2014-04-07T19:30:23Z</dcterms:created>
  <dcterms:modified xsi:type="dcterms:W3CDTF">2014-04-09T13:11:17Z</dcterms:modified>
</cp:coreProperties>
</file>