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5.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6.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7.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30"/>
  </p:notesMasterIdLst>
  <p:handoutMasterIdLst>
    <p:handoutMasterId r:id="rId31"/>
  </p:handoutMasterIdLst>
  <p:sldIdLst>
    <p:sldId id="285" r:id="rId2"/>
    <p:sldId id="585" r:id="rId3"/>
    <p:sldId id="586" r:id="rId4"/>
    <p:sldId id="588" r:id="rId5"/>
    <p:sldId id="587" r:id="rId6"/>
    <p:sldId id="583" r:id="rId7"/>
    <p:sldId id="537" r:id="rId8"/>
    <p:sldId id="556" r:id="rId9"/>
    <p:sldId id="572" r:id="rId10"/>
    <p:sldId id="573" r:id="rId11"/>
    <p:sldId id="574" r:id="rId12"/>
    <p:sldId id="575" r:id="rId13"/>
    <p:sldId id="576" r:id="rId14"/>
    <p:sldId id="567" r:id="rId15"/>
    <p:sldId id="568" r:id="rId16"/>
    <p:sldId id="569" r:id="rId17"/>
    <p:sldId id="570" r:id="rId18"/>
    <p:sldId id="571" r:id="rId19"/>
    <p:sldId id="580" r:id="rId20"/>
    <p:sldId id="581" r:id="rId21"/>
    <p:sldId id="582" r:id="rId22"/>
    <p:sldId id="584" r:id="rId23"/>
    <p:sldId id="577" r:id="rId24"/>
    <p:sldId id="547" r:id="rId25"/>
    <p:sldId id="578" r:id="rId26"/>
    <p:sldId id="550" r:id="rId27"/>
    <p:sldId id="579" r:id="rId28"/>
    <p:sldId id="589" r:id="rId29"/>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rilli Caitlin" initials="CV" lastIdx="1" clrIdx="0"/>
  <p:cmAuthor id="1" name="Zoe Stopak-Behr" initials="ZSB" lastIdx="10" clrIdx="1"/>
  <p:cmAuthor id="2" name="Kaufman Irene" initials="KI" lastIdx="6" clrIdx="2"/>
  <p:cmAuthor id="3" name="Ascher Amanda" initials="AA" lastIdx="48" clrIdx="3"/>
  <p:cmAuthor id="4" name="J. Robin Moon" initials="JRM" lastIdx="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3" autoAdjust="0"/>
    <p:restoredTop sz="94505" autoAdjust="0"/>
  </p:normalViewPr>
  <p:slideViewPr>
    <p:cSldViewPr>
      <p:cViewPr>
        <p:scale>
          <a:sx n="90" d="100"/>
          <a:sy n="90" d="100"/>
        </p:scale>
        <p:origin x="-582" y="-390"/>
      </p:cViewPr>
      <p:guideLst>
        <p:guide orient="horz" pos="2160"/>
        <p:guide pos="2880"/>
      </p:guideLst>
    </p:cSldViewPr>
  </p:slideViewPr>
  <p:notesTextViewPr>
    <p:cViewPr>
      <p:scale>
        <a:sx n="1" d="1"/>
        <a:sy n="1" d="1"/>
      </p:scale>
      <p:origin x="0" y="0"/>
    </p:cViewPr>
  </p:notesTextViewPr>
  <p:sorterViewPr>
    <p:cViewPr>
      <p:scale>
        <a:sx n="100" d="100"/>
        <a:sy n="100" d="100"/>
      </p:scale>
      <p:origin x="0" y="16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3A0B90-9481-443D-A6BE-64144CDD942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C28792-F193-414E-A633-F5873E0960E3}">
      <dgm:prSet/>
      <dgm:spPr>
        <a:solidFill>
          <a:srgbClr val="FFC000"/>
        </a:solidFill>
      </dgm:spPr>
      <dgm:t>
        <a:bodyPr/>
        <a:lstStyle/>
        <a:p>
          <a:pPr rtl="0"/>
          <a:r>
            <a:rPr lang="en-US" dirty="0" smtClean="0">
              <a:solidFill>
                <a:schemeClr val="tx1"/>
              </a:solidFill>
            </a:rPr>
            <a:t>Bronx Partners for Healthy Communities (BPHC) is implementing DSRIP in the Bronx</a:t>
          </a:r>
          <a:endParaRPr lang="en-US" dirty="0">
            <a:solidFill>
              <a:schemeClr val="tx1"/>
            </a:solidFill>
          </a:endParaRPr>
        </a:p>
      </dgm:t>
    </dgm:pt>
    <dgm:pt modelId="{FD3E6DEE-EF91-4F3F-901E-7BC1F4BFFF5C}" type="parTrans" cxnId="{986207F4-41C2-46A1-8FC2-816C281CF10D}">
      <dgm:prSet/>
      <dgm:spPr/>
      <dgm:t>
        <a:bodyPr/>
        <a:lstStyle/>
        <a:p>
          <a:endParaRPr lang="en-US"/>
        </a:p>
      </dgm:t>
    </dgm:pt>
    <dgm:pt modelId="{54171F0B-6BF4-4985-838D-2EE093CE297E}" type="sibTrans" cxnId="{986207F4-41C2-46A1-8FC2-816C281CF10D}">
      <dgm:prSet/>
      <dgm:spPr/>
      <dgm:t>
        <a:bodyPr/>
        <a:lstStyle/>
        <a:p>
          <a:endParaRPr lang="en-US"/>
        </a:p>
      </dgm:t>
    </dgm:pt>
    <dgm:pt modelId="{71656F6B-774F-4F92-8016-8DE58A33C6E2}">
      <dgm:prSet/>
      <dgm:spPr>
        <a:solidFill>
          <a:srgbClr val="FFC000"/>
        </a:solidFill>
      </dgm:spPr>
      <dgm:t>
        <a:bodyPr/>
        <a:lstStyle/>
        <a:p>
          <a:pPr rtl="0"/>
          <a:r>
            <a:rPr lang="en-US" dirty="0" smtClean="0">
              <a:solidFill>
                <a:schemeClr val="tx1"/>
              </a:solidFill>
            </a:rPr>
            <a:t>The BPHC network includes a wide array of organizations and services:</a:t>
          </a:r>
          <a:endParaRPr lang="en-US" dirty="0">
            <a:solidFill>
              <a:schemeClr val="tx1"/>
            </a:solidFill>
          </a:endParaRPr>
        </a:p>
      </dgm:t>
    </dgm:pt>
    <dgm:pt modelId="{A609BD91-05D1-4D9B-AEBA-B0A37C4B25C6}" type="parTrans" cxnId="{681AED99-C010-4327-95B7-0C3584571382}">
      <dgm:prSet/>
      <dgm:spPr/>
      <dgm:t>
        <a:bodyPr/>
        <a:lstStyle/>
        <a:p>
          <a:endParaRPr lang="en-US"/>
        </a:p>
      </dgm:t>
    </dgm:pt>
    <dgm:pt modelId="{66601B56-5901-432F-B8B2-C16060C89BC2}" type="sibTrans" cxnId="{681AED99-C010-4327-95B7-0C3584571382}">
      <dgm:prSet/>
      <dgm:spPr/>
      <dgm:t>
        <a:bodyPr/>
        <a:lstStyle/>
        <a:p>
          <a:endParaRPr lang="en-US"/>
        </a:p>
      </dgm:t>
    </dgm:pt>
    <dgm:pt modelId="{C9D5CE5D-E7F7-4182-805B-5626718D4396}">
      <dgm:prSet/>
      <dgm:spPr/>
      <dgm:t>
        <a:bodyPr/>
        <a:lstStyle/>
        <a:p>
          <a:pPr rtl="0"/>
          <a:endParaRPr lang="en-US" dirty="0"/>
        </a:p>
      </dgm:t>
    </dgm:pt>
    <dgm:pt modelId="{DC22D261-042B-4C45-BCFA-606E2AFC51F4}" type="parTrans" cxnId="{7DA00C1B-2C31-417F-939C-46C3EE754278}">
      <dgm:prSet/>
      <dgm:spPr/>
      <dgm:t>
        <a:bodyPr/>
        <a:lstStyle/>
        <a:p>
          <a:endParaRPr lang="en-US"/>
        </a:p>
      </dgm:t>
    </dgm:pt>
    <dgm:pt modelId="{353D954E-2E88-4DE8-ABC0-B8B00B3826CB}" type="sibTrans" cxnId="{7DA00C1B-2C31-417F-939C-46C3EE754278}">
      <dgm:prSet/>
      <dgm:spPr/>
      <dgm:t>
        <a:bodyPr/>
        <a:lstStyle/>
        <a:p>
          <a:endParaRPr lang="en-US"/>
        </a:p>
      </dgm:t>
    </dgm:pt>
    <dgm:pt modelId="{6ED471F2-4A24-45E1-BE84-453747ABA9FE}">
      <dgm:prSet/>
      <dgm:spPr>
        <a:solidFill>
          <a:srgbClr val="FFC000"/>
        </a:solidFill>
      </dgm:spPr>
      <dgm:t>
        <a:bodyPr/>
        <a:lstStyle/>
        <a:p>
          <a:pPr rtl="0"/>
          <a:r>
            <a:rPr lang="en-US" smtClean="0">
              <a:solidFill>
                <a:schemeClr val="tx1"/>
              </a:solidFill>
            </a:rPr>
            <a:t>The Central Services Organization (CSO) supports the work of BPHC</a:t>
          </a:r>
          <a:endParaRPr lang="en-US">
            <a:solidFill>
              <a:schemeClr val="tx1"/>
            </a:solidFill>
          </a:endParaRPr>
        </a:p>
      </dgm:t>
    </dgm:pt>
    <dgm:pt modelId="{92B2A2DC-5D31-47BD-9D10-7C71C4F2F2DB}" type="parTrans" cxnId="{9B741578-C12C-4CD7-8AB0-6AD74D5A841A}">
      <dgm:prSet/>
      <dgm:spPr/>
      <dgm:t>
        <a:bodyPr/>
        <a:lstStyle/>
        <a:p>
          <a:endParaRPr lang="en-US"/>
        </a:p>
      </dgm:t>
    </dgm:pt>
    <dgm:pt modelId="{AA828FC1-B241-4FA1-B0CE-F1DC6FED0965}" type="sibTrans" cxnId="{9B741578-C12C-4CD7-8AB0-6AD74D5A841A}">
      <dgm:prSet/>
      <dgm:spPr/>
      <dgm:t>
        <a:bodyPr/>
        <a:lstStyle/>
        <a:p>
          <a:endParaRPr lang="en-US"/>
        </a:p>
      </dgm:t>
    </dgm:pt>
    <dgm:pt modelId="{1EDFF21A-AE1C-4A12-830F-9FD20EE5482F}">
      <dgm:prSet/>
      <dgm:spPr/>
      <dgm:t>
        <a:bodyPr/>
        <a:lstStyle/>
        <a:p>
          <a:pPr rtl="0"/>
          <a:endParaRPr lang="en-US" dirty="0"/>
        </a:p>
      </dgm:t>
    </dgm:pt>
    <dgm:pt modelId="{FDC42995-D76A-47AC-8EDA-DC5BA4FC34AA}" type="parTrans" cxnId="{B8068E6D-5CBB-4753-B772-C7BB8D538988}">
      <dgm:prSet/>
      <dgm:spPr/>
      <dgm:t>
        <a:bodyPr/>
        <a:lstStyle/>
        <a:p>
          <a:endParaRPr lang="en-US"/>
        </a:p>
      </dgm:t>
    </dgm:pt>
    <dgm:pt modelId="{7C44A150-B971-462F-90F6-1E8737081431}" type="sibTrans" cxnId="{B8068E6D-5CBB-4753-B772-C7BB8D538988}">
      <dgm:prSet/>
      <dgm:spPr/>
      <dgm:t>
        <a:bodyPr/>
        <a:lstStyle/>
        <a:p>
          <a:endParaRPr lang="en-US"/>
        </a:p>
      </dgm:t>
    </dgm:pt>
    <dgm:pt modelId="{FE650402-7B09-4553-AD28-C7B1A7EA0DEB}">
      <dgm:prSet/>
      <dgm:spPr/>
      <dgm:t>
        <a:bodyPr/>
        <a:lstStyle/>
        <a:p>
          <a:pPr rtl="0"/>
          <a:endParaRPr lang="en-US" dirty="0"/>
        </a:p>
      </dgm:t>
    </dgm:pt>
    <dgm:pt modelId="{BD2F0553-DD95-4914-B1CE-4F16C0FD3FD9}" type="parTrans" cxnId="{6EF816E5-31DF-46AA-84C0-94321185A2AB}">
      <dgm:prSet/>
      <dgm:spPr/>
      <dgm:t>
        <a:bodyPr/>
        <a:lstStyle/>
        <a:p>
          <a:endParaRPr lang="en-US"/>
        </a:p>
      </dgm:t>
    </dgm:pt>
    <dgm:pt modelId="{669C8978-6EF4-4E31-AA33-D6D89A6DC4BC}" type="sibTrans" cxnId="{6EF816E5-31DF-46AA-84C0-94321185A2AB}">
      <dgm:prSet/>
      <dgm:spPr/>
      <dgm:t>
        <a:bodyPr/>
        <a:lstStyle/>
        <a:p>
          <a:endParaRPr lang="en-US"/>
        </a:p>
      </dgm:t>
    </dgm:pt>
    <dgm:pt modelId="{3F3DB3D0-43F0-4218-889F-0A915BC77AD9}">
      <dgm:prSet/>
      <dgm:spPr/>
      <dgm:t>
        <a:bodyPr/>
        <a:lstStyle/>
        <a:p>
          <a:pPr rtl="0"/>
          <a:endParaRPr lang="en-US" dirty="0"/>
        </a:p>
      </dgm:t>
    </dgm:pt>
    <dgm:pt modelId="{64167003-EB5A-45F8-AEE2-9954E3787E32}" type="parTrans" cxnId="{94B11490-FAD7-4407-9140-8DC6A15B06B5}">
      <dgm:prSet/>
      <dgm:spPr/>
      <dgm:t>
        <a:bodyPr/>
        <a:lstStyle/>
        <a:p>
          <a:endParaRPr lang="en-US"/>
        </a:p>
      </dgm:t>
    </dgm:pt>
    <dgm:pt modelId="{5FDAE90C-7033-4E48-AAB0-F6AAB3D7B8B7}" type="sibTrans" cxnId="{94B11490-FAD7-4407-9140-8DC6A15B06B5}">
      <dgm:prSet/>
      <dgm:spPr/>
      <dgm:t>
        <a:bodyPr/>
        <a:lstStyle/>
        <a:p>
          <a:endParaRPr lang="en-US"/>
        </a:p>
      </dgm:t>
    </dgm:pt>
    <dgm:pt modelId="{7D41ECA0-A7B5-4D90-B509-03C16979A506}">
      <dgm:prSet/>
      <dgm:spPr/>
      <dgm:t>
        <a:bodyPr/>
        <a:lstStyle/>
        <a:p>
          <a:pPr rtl="0"/>
          <a:endParaRPr lang="en-US" dirty="0"/>
        </a:p>
      </dgm:t>
    </dgm:pt>
    <dgm:pt modelId="{E7EDB068-7834-45FD-92E5-E4308B961DD1}" type="parTrans" cxnId="{0F1A88D5-5F3B-41BA-9419-D13A95A1B01B}">
      <dgm:prSet/>
      <dgm:spPr/>
      <dgm:t>
        <a:bodyPr/>
        <a:lstStyle/>
        <a:p>
          <a:endParaRPr lang="en-US"/>
        </a:p>
      </dgm:t>
    </dgm:pt>
    <dgm:pt modelId="{F823E90F-21FA-433B-8280-58D9DC313AA4}" type="sibTrans" cxnId="{0F1A88D5-5F3B-41BA-9419-D13A95A1B01B}">
      <dgm:prSet/>
      <dgm:spPr/>
      <dgm:t>
        <a:bodyPr/>
        <a:lstStyle/>
        <a:p>
          <a:endParaRPr lang="en-US"/>
        </a:p>
      </dgm:t>
    </dgm:pt>
    <dgm:pt modelId="{A5C258C0-543F-42D6-BB8F-BBA91F7FA1A8}">
      <dgm:prSet/>
      <dgm:spPr/>
      <dgm:t>
        <a:bodyPr/>
        <a:lstStyle/>
        <a:p>
          <a:pPr rtl="0"/>
          <a:endParaRPr lang="en-US" dirty="0"/>
        </a:p>
      </dgm:t>
    </dgm:pt>
    <dgm:pt modelId="{AF41C51D-294A-4A91-A364-BEA92FD4ACF3}" type="parTrans" cxnId="{201155D6-ABDC-4E99-9557-623B42E0729E}">
      <dgm:prSet/>
      <dgm:spPr/>
      <dgm:t>
        <a:bodyPr/>
        <a:lstStyle/>
        <a:p>
          <a:endParaRPr lang="en-US"/>
        </a:p>
      </dgm:t>
    </dgm:pt>
    <dgm:pt modelId="{B326CC33-2829-4B02-87A6-0DB78576AD63}" type="sibTrans" cxnId="{201155D6-ABDC-4E99-9557-623B42E0729E}">
      <dgm:prSet/>
      <dgm:spPr/>
      <dgm:t>
        <a:bodyPr/>
        <a:lstStyle/>
        <a:p>
          <a:endParaRPr lang="en-US"/>
        </a:p>
      </dgm:t>
    </dgm:pt>
    <dgm:pt modelId="{1D6B3DF1-06CC-44D4-8C68-2E0BACDF1638}">
      <dgm:prSet/>
      <dgm:spPr/>
      <dgm:t>
        <a:bodyPr/>
        <a:lstStyle/>
        <a:p>
          <a:pPr rtl="0"/>
          <a:endParaRPr lang="en-US" dirty="0"/>
        </a:p>
      </dgm:t>
    </dgm:pt>
    <dgm:pt modelId="{220581E6-CED3-4441-9CA3-8E7BA92F86AD}" type="parTrans" cxnId="{E2255970-47B3-47FF-99C5-C7C5FB1D6CBC}">
      <dgm:prSet/>
      <dgm:spPr/>
      <dgm:t>
        <a:bodyPr/>
        <a:lstStyle/>
        <a:p>
          <a:endParaRPr lang="en-US"/>
        </a:p>
      </dgm:t>
    </dgm:pt>
    <dgm:pt modelId="{48017F48-CEBF-4469-8365-C2D9BFE7610B}" type="sibTrans" cxnId="{E2255970-47B3-47FF-99C5-C7C5FB1D6CBC}">
      <dgm:prSet/>
      <dgm:spPr/>
      <dgm:t>
        <a:bodyPr/>
        <a:lstStyle/>
        <a:p>
          <a:endParaRPr lang="en-US"/>
        </a:p>
      </dgm:t>
    </dgm:pt>
    <dgm:pt modelId="{A517854B-9941-4E0C-84EE-0D0E45B666CD}">
      <dgm:prSet/>
      <dgm:spPr/>
      <dgm:t>
        <a:bodyPr/>
        <a:lstStyle/>
        <a:p>
          <a:pPr rtl="0"/>
          <a:endParaRPr lang="en-US" dirty="0"/>
        </a:p>
      </dgm:t>
    </dgm:pt>
    <dgm:pt modelId="{EF35B2F8-7332-47F3-AAEE-798B795D0D41}" type="parTrans" cxnId="{7B090962-6484-4877-B712-0FB39E9AA32F}">
      <dgm:prSet/>
      <dgm:spPr/>
      <dgm:t>
        <a:bodyPr/>
        <a:lstStyle/>
        <a:p>
          <a:endParaRPr lang="en-US"/>
        </a:p>
      </dgm:t>
    </dgm:pt>
    <dgm:pt modelId="{F071872D-D65E-4C8C-AA44-6BFC8208DB7F}" type="sibTrans" cxnId="{7B090962-6484-4877-B712-0FB39E9AA32F}">
      <dgm:prSet/>
      <dgm:spPr/>
      <dgm:t>
        <a:bodyPr/>
        <a:lstStyle/>
        <a:p>
          <a:endParaRPr lang="en-US"/>
        </a:p>
      </dgm:t>
    </dgm:pt>
    <dgm:pt modelId="{07D19AC1-08B2-4FE3-9946-5BCCF000640A}" type="pres">
      <dgm:prSet presAssocID="{973A0B90-9481-443D-A6BE-64144CDD942B}" presName="linear" presStyleCnt="0">
        <dgm:presLayoutVars>
          <dgm:animLvl val="lvl"/>
          <dgm:resizeHandles val="exact"/>
        </dgm:presLayoutVars>
      </dgm:prSet>
      <dgm:spPr/>
      <dgm:t>
        <a:bodyPr/>
        <a:lstStyle/>
        <a:p>
          <a:endParaRPr lang="en-US"/>
        </a:p>
      </dgm:t>
    </dgm:pt>
    <dgm:pt modelId="{72B54CFD-A1F5-443A-B612-5D08E30551E4}" type="pres">
      <dgm:prSet presAssocID="{52C28792-F193-414E-A633-F5873E0960E3}" presName="parentText" presStyleLbl="node1" presStyleIdx="0" presStyleCnt="3">
        <dgm:presLayoutVars>
          <dgm:chMax val="0"/>
          <dgm:bulletEnabled val="1"/>
        </dgm:presLayoutVars>
      </dgm:prSet>
      <dgm:spPr/>
      <dgm:t>
        <a:bodyPr/>
        <a:lstStyle/>
        <a:p>
          <a:endParaRPr lang="en-US"/>
        </a:p>
      </dgm:t>
    </dgm:pt>
    <dgm:pt modelId="{153DC633-FA61-459C-AE35-4DFC415C33BA}" type="pres">
      <dgm:prSet presAssocID="{54171F0B-6BF4-4985-838D-2EE093CE297E}" presName="spacer" presStyleCnt="0"/>
      <dgm:spPr/>
    </dgm:pt>
    <dgm:pt modelId="{5F0AA7ED-FCE2-49C0-A307-8088D316DE35}" type="pres">
      <dgm:prSet presAssocID="{71656F6B-774F-4F92-8016-8DE58A33C6E2}" presName="parentText" presStyleLbl="node1" presStyleIdx="1" presStyleCnt="3" custScaleY="63175">
        <dgm:presLayoutVars>
          <dgm:chMax val="0"/>
          <dgm:bulletEnabled val="1"/>
        </dgm:presLayoutVars>
      </dgm:prSet>
      <dgm:spPr/>
      <dgm:t>
        <a:bodyPr/>
        <a:lstStyle/>
        <a:p>
          <a:endParaRPr lang="en-US"/>
        </a:p>
      </dgm:t>
    </dgm:pt>
    <dgm:pt modelId="{FBD779C5-D04F-4E9B-95A8-5EA4EA21B4F9}" type="pres">
      <dgm:prSet presAssocID="{71656F6B-774F-4F92-8016-8DE58A33C6E2}" presName="childText" presStyleLbl="revTx" presStyleIdx="0" presStyleCnt="1">
        <dgm:presLayoutVars>
          <dgm:bulletEnabled val="1"/>
        </dgm:presLayoutVars>
      </dgm:prSet>
      <dgm:spPr/>
      <dgm:t>
        <a:bodyPr/>
        <a:lstStyle/>
        <a:p>
          <a:endParaRPr lang="en-US"/>
        </a:p>
      </dgm:t>
    </dgm:pt>
    <dgm:pt modelId="{7BD60804-40DB-46DF-A172-D7BC4327BE06}" type="pres">
      <dgm:prSet presAssocID="{6ED471F2-4A24-45E1-BE84-453747ABA9FE}" presName="parentText" presStyleLbl="node1" presStyleIdx="2" presStyleCnt="3" custScaleY="63166">
        <dgm:presLayoutVars>
          <dgm:chMax val="0"/>
          <dgm:bulletEnabled val="1"/>
        </dgm:presLayoutVars>
      </dgm:prSet>
      <dgm:spPr/>
      <dgm:t>
        <a:bodyPr/>
        <a:lstStyle/>
        <a:p>
          <a:endParaRPr lang="en-US"/>
        </a:p>
      </dgm:t>
    </dgm:pt>
  </dgm:ptLst>
  <dgm:cxnLst>
    <dgm:cxn modelId="{01E25CEA-501A-4E92-9DA2-E854892CE86D}" type="presOf" srcId="{52C28792-F193-414E-A633-F5873E0960E3}" destId="{72B54CFD-A1F5-443A-B612-5D08E30551E4}" srcOrd="0" destOrd="0" presId="urn:microsoft.com/office/officeart/2005/8/layout/vList2"/>
    <dgm:cxn modelId="{986207F4-41C2-46A1-8FC2-816C281CF10D}" srcId="{973A0B90-9481-443D-A6BE-64144CDD942B}" destId="{52C28792-F193-414E-A633-F5873E0960E3}" srcOrd="0" destOrd="0" parTransId="{FD3E6DEE-EF91-4F3F-901E-7BC1F4BFFF5C}" sibTransId="{54171F0B-6BF4-4985-838D-2EE093CE297E}"/>
    <dgm:cxn modelId="{B8068E6D-5CBB-4753-B772-C7BB8D538988}" srcId="{71656F6B-774F-4F92-8016-8DE58A33C6E2}" destId="{1EDFF21A-AE1C-4A12-830F-9FD20EE5482F}" srcOrd="0" destOrd="0" parTransId="{FDC42995-D76A-47AC-8EDA-DC5BA4FC34AA}" sibTransId="{7C44A150-B971-462F-90F6-1E8737081431}"/>
    <dgm:cxn modelId="{0F1A88D5-5F3B-41BA-9419-D13A95A1B01B}" srcId="{71656F6B-774F-4F92-8016-8DE58A33C6E2}" destId="{7D41ECA0-A7B5-4D90-B509-03C16979A506}" srcOrd="3" destOrd="0" parTransId="{E7EDB068-7834-45FD-92E5-E4308B961DD1}" sibTransId="{F823E90F-21FA-433B-8280-58D9DC313AA4}"/>
    <dgm:cxn modelId="{B8BA2049-E917-42AF-A144-27B6E92A7210}" type="presOf" srcId="{6ED471F2-4A24-45E1-BE84-453747ABA9FE}" destId="{7BD60804-40DB-46DF-A172-D7BC4327BE06}" srcOrd="0" destOrd="0" presId="urn:microsoft.com/office/officeart/2005/8/layout/vList2"/>
    <dgm:cxn modelId="{94B11490-FAD7-4407-9140-8DC6A15B06B5}" srcId="{71656F6B-774F-4F92-8016-8DE58A33C6E2}" destId="{3F3DB3D0-43F0-4218-889F-0A915BC77AD9}" srcOrd="2" destOrd="0" parTransId="{64167003-EB5A-45F8-AEE2-9954E3787E32}" sibTransId="{5FDAE90C-7033-4E48-AAB0-F6AAB3D7B8B7}"/>
    <dgm:cxn modelId="{39B0454D-AEED-45FE-9C89-243E904E0A5B}" type="presOf" srcId="{71656F6B-774F-4F92-8016-8DE58A33C6E2}" destId="{5F0AA7ED-FCE2-49C0-A307-8088D316DE35}" srcOrd="0" destOrd="0" presId="urn:microsoft.com/office/officeart/2005/8/layout/vList2"/>
    <dgm:cxn modelId="{D5420CEC-7D03-4929-B3B8-75C175B27608}" type="presOf" srcId="{1D6B3DF1-06CC-44D4-8C68-2E0BACDF1638}" destId="{FBD779C5-D04F-4E9B-95A8-5EA4EA21B4F9}" srcOrd="0" destOrd="5" presId="urn:microsoft.com/office/officeart/2005/8/layout/vList2"/>
    <dgm:cxn modelId="{CD79B0C4-01F8-43DD-80F2-22A667FE1DBA}" type="presOf" srcId="{A5C258C0-543F-42D6-BB8F-BBA91F7FA1A8}" destId="{FBD779C5-D04F-4E9B-95A8-5EA4EA21B4F9}" srcOrd="0" destOrd="4" presId="urn:microsoft.com/office/officeart/2005/8/layout/vList2"/>
    <dgm:cxn modelId="{2C85DB42-B3C6-4D55-AF11-549945940C92}" type="presOf" srcId="{1EDFF21A-AE1C-4A12-830F-9FD20EE5482F}" destId="{FBD779C5-D04F-4E9B-95A8-5EA4EA21B4F9}" srcOrd="0" destOrd="0" presId="urn:microsoft.com/office/officeart/2005/8/layout/vList2"/>
    <dgm:cxn modelId="{2C555D07-B230-47BD-AF99-030EBB5153E9}" type="presOf" srcId="{A517854B-9941-4E0C-84EE-0D0E45B666CD}" destId="{FBD779C5-D04F-4E9B-95A8-5EA4EA21B4F9}" srcOrd="0" destOrd="6" presId="urn:microsoft.com/office/officeart/2005/8/layout/vList2"/>
    <dgm:cxn modelId="{681AED99-C010-4327-95B7-0C3584571382}" srcId="{973A0B90-9481-443D-A6BE-64144CDD942B}" destId="{71656F6B-774F-4F92-8016-8DE58A33C6E2}" srcOrd="1" destOrd="0" parTransId="{A609BD91-05D1-4D9B-AEBA-B0A37C4B25C6}" sibTransId="{66601B56-5901-432F-B8B2-C16060C89BC2}"/>
    <dgm:cxn modelId="{201155D6-ABDC-4E99-9557-623B42E0729E}" srcId="{71656F6B-774F-4F92-8016-8DE58A33C6E2}" destId="{A5C258C0-543F-42D6-BB8F-BBA91F7FA1A8}" srcOrd="4" destOrd="0" parTransId="{AF41C51D-294A-4A91-A364-BEA92FD4ACF3}" sibTransId="{B326CC33-2829-4B02-87A6-0DB78576AD63}"/>
    <dgm:cxn modelId="{0C66BA2D-7E95-45EF-9B5D-709AC86A72CE}" type="presOf" srcId="{973A0B90-9481-443D-A6BE-64144CDD942B}" destId="{07D19AC1-08B2-4FE3-9946-5BCCF000640A}" srcOrd="0" destOrd="0" presId="urn:microsoft.com/office/officeart/2005/8/layout/vList2"/>
    <dgm:cxn modelId="{B030A113-8EE8-4B40-9A3C-8C090C0CA35A}" type="presOf" srcId="{C9D5CE5D-E7F7-4182-805B-5626718D4396}" destId="{FBD779C5-D04F-4E9B-95A8-5EA4EA21B4F9}" srcOrd="0" destOrd="7" presId="urn:microsoft.com/office/officeart/2005/8/layout/vList2"/>
    <dgm:cxn modelId="{7DA00C1B-2C31-417F-939C-46C3EE754278}" srcId="{71656F6B-774F-4F92-8016-8DE58A33C6E2}" destId="{C9D5CE5D-E7F7-4182-805B-5626718D4396}" srcOrd="7" destOrd="0" parTransId="{DC22D261-042B-4C45-BCFA-606E2AFC51F4}" sibTransId="{353D954E-2E88-4DE8-ABC0-B8B00B3826CB}"/>
    <dgm:cxn modelId="{9B741578-C12C-4CD7-8AB0-6AD74D5A841A}" srcId="{973A0B90-9481-443D-A6BE-64144CDD942B}" destId="{6ED471F2-4A24-45E1-BE84-453747ABA9FE}" srcOrd="2" destOrd="0" parTransId="{92B2A2DC-5D31-47BD-9D10-7C71C4F2F2DB}" sibTransId="{AA828FC1-B241-4FA1-B0CE-F1DC6FED0965}"/>
    <dgm:cxn modelId="{7B090962-6484-4877-B712-0FB39E9AA32F}" srcId="{71656F6B-774F-4F92-8016-8DE58A33C6E2}" destId="{A517854B-9941-4E0C-84EE-0D0E45B666CD}" srcOrd="6" destOrd="0" parTransId="{EF35B2F8-7332-47F3-AAEE-798B795D0D41}" sibTransId="{F071872D-D65E-4C8C-AA44-6BFC8208DB7F}"/>
    <dgm:cxn modelId="{E2255970-47B3-47FF-99C5-C7C5FB1D6CBC}" srcId="{71656F6B-774F-4F92-8016-8DE58A33C6E2}" destId="{1D6B3DF1-06CC-44D4-8C68-2E0BACDF1638}" srcOrd="5" destOrd="0" parTransId="{220581E6-CED3-4441-9CA3-8E7BA92F86AD}" sibTransId="{48017F48-CEBF-4469-8365-C2D9BFE7610B}"/>
    <dgm:cxn modelId="{6A596602-D09B-46FE-A515-FDF26A5337C4}" type="presOf" srcId="{FE650402-7B09-4553-AD28-C7B1A7EA0DEB}" destId="{FBD779C5-D04F-4E9B-95A8-5EA4EA21B4F9}" srcOrd="0" destOrd="1" presId="urn:microsoft.com/office/officeart/2005/8/layout/vList2"/>
    <dgm:cxn modelId="{6EF816E5-31DF-46AA-84C0-94321185A2AB}" srcId="{71656F6B-774F-4F92-8016-8DE58A33C6E2}" destId="{FE650402-7B09-4553-AD28-C7B1A7EA0DEB}" srcOrd="1" destOrd="0" parTransId="{BD2F0553-DD95-4914-B1CE-4F16C0FD3FD9}" sibTransId="{669C8978-6EF4-4E31-AA33-D6D89A6DC4BC}"/>
    <dgm:cxn modelId="{E772843E-7954-4000-945D-0457B07FE725}" type="presOf" srcId="{3F3DB3D0-43F0-4218-889F-0A915BC77AD9}" destId="{FBD779C5-D04F-4E9B-95A8-5EA4EA21B4F9}" srcOrd="0" destOrd="2" presId="urn:microsoft.com/office/officeart/2005/8/layout/vList2"/>
    <dgm:cxn modelId="{821F0311-6793-4949-BC15-2A5BFA43AA5A}" type="presOf" srcId="{7D41ECA0-A7B5-4D90-B509-03C16979A506}" destId="{FBD779C5-D04F-4E9B-95A8-5EA4EA21B4F9}" srcOrd="0" destOrd="3" presId="urn:microsoft.com/office/officeart/2005/8/layout/vList2"/>
    <dgm:cxn modelId="{4D9A35C3-C850-49F3-8936-B4CD56F5E3B3}" type="presParOf" srcId="{07D19AC1-08B2-4FE3-9946-5BCCF000640A}" destId="{72B54CFD-A1F5-443A-B612-5D08E30551E4}" srcOrd="0" destOrd="0" presId="urn:microsoft.com/office/officeart/2005/8/layout/vList2"/>
    <dgm:cxn modelId="{E993511A-F542-4370-BBC8-A78B9C98C7D7}" type="presParOf" srcId="{07D19AC1-08B2-4FE3-9946-5BCCF000640A}" destId="{153DC633-FA61-459C-AE35-4DFC415C33BA}" srcOrd="1" destOrd="0" presId="urn:microsoft.com/office/officeart/2005/8/layout/vList2"/>
    <dgm:cxn modelId="{61178328-82EB-44C1-AC6D-335BF25E3894}" type="presParOf" srcId="{07D19AC1-08B2-4FE3-9946-5BCCF000640A}" destId="{5F0AA7ED-FCE2-49C0-A307-8088D316DE35}" srcOrd="2" destOrd="0" presId="urn:microsoft.com/office/officeart/2005/8/layout/vList2"/>
    <dgm:cxn modelId="{07356EF4-6B0B-4E91-AF66-90164A4B8C2E}" type="presParOf" srcId="{07D19AC1-08B2-4FE3-9946-5BCCF000640A}" destId="{FBD779C5-D04F-4E9B-95A8-5EA4EA21B4F9}" srcOrd="3" destOrd="0" presId="urn:microsoft.com/office/officeart/2005/8/layout/vList2"/>
    <dgm:cxn modelId="{FA68B7AB-00AF-40BD-8187-73F5DF42E3B4}" type="presParOf" srcId="{07D19AC1-08B2-4FE3-9946-5BCCF000640A}" destId="{7BD60804-40DB-46DF-A172-D7BC4327BE0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DAF46E3C-F814-4E57-9350-26A2AB83E63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A527E74-9622-4BC7-88F3-9B698C5C5C48}">
      <dgm:prSet/>
      <dgm:spPr/>
      <dgm:t>
        <a:bodyPr/>
        <a:lstStyle/>
        <a:p>
          <a:pPr rtl="0"/>
          <a:r>
            <a:rPr lang="en-US" b="1" dirty="0" smtClean="0"/>
            <a:t>Primary Care Team Roles and Responsibilities (Co-location Models):</a:t>
          </a:r>
          <a:endParaRPr lang="en-US" dirty="0"/>
        </a:p>
      </dgm:t>
    </dgm:pt>
    <dgm:pt modelId="{37001264-0129-408C-BA09-8A7560573310}" type="parTrans" cxnId="{AC2AA6BF-6691-4909-B645-F29A283E174F}">
      <dgm:prSet/>
      <dgm:spPr/>
      <dgm:t>
        <a:bodyPr/>
        <a:lstStyle/>
        <a:p>
          <a:endParaRPr lang="en-US"/>
        </a:p>
      </dgm:t>
    </dgm:pt>
    <dgm:pt modelId="{0B9E9C24-9C34-40EA-9D0B-3887C4458EE4}" type="sibTrans" cxnId="{AC2AA6BF-6691-4909-B645-F29A283E174F}">
      <dgm:prSet/>
      <dgm:spPr/>
      <dgm:t>
        <a:bodyPr/>
        <a:lstStyle/>
        <a:p>
          <a:endParaRPr lang="en-US"/>
        </a:p>
      </dgm:t>
    </dgm:pt>
    <dgm:pt modelId="{74097E9D-D3FF-4990-BBC6-81DFCA7189AE}">
      <dgm:prSet/>
      <dgm:spPr/>
      <dgm:t>
        <a:bodyPr/>
        <a:lstStyle/>
        <a:p>
          <a:pPr rtl="0"/>
          <a:r>
            <a:rPr lang="en-US" smtClean="0"/>
            <a:t>Treat patient’s primary care needs</a:t>
          </a:r>
          <a:endParaRPr lang="en-US"/>
        </a:p>
      </dgm:t>
    </dgm:pt>
    <dgm:pt modelId="{F2043D39-37D1-4612-A60C-E8BEC23A6425}" type="parTrans" cxnId="{6708BE15-9047-485D-AB39-AE67A2D872FD}">
      <dgm:prSet/>
      <dgm:spPr/>
      <dgm:t>
        <a:bodyPr/>
        <a:lstStyle/>
        <a:p>
          <a:endParaRPr lang="en-US"/>
        </a:p>
      </dgm:t>
    </dgm:pt>
    <dgm:pt modelId="{9C79CC65-AAF2-4C3F-8D92-D9E4357671EE}" type="sibTrans" cxnId="{6708BE15-9047-485D-AB39-AE67A2D872FD}">
      <dgm:prSet/>
      <dgm:spPr/>
      <dgm:t>
        <a:bodyPr/>
        <a:lstStyle/>
        <a:p>
          <a:endParaRPr lang="en-US"/>
        </a:p>
      </dgm:t>
    </dgm:pt>
    <dgm:pt modelId="{C5AE8277-8278-47EA-8443-A6BBB0AD8E7D}">
      <dgm:prSet/>
      <dgm:spPr/>
      <dgm:t>
        <a:bodyPr/>
        <a:lstStyle/>
        <a:p>
          <a:pPr rtl="0"/>
          <a:r>
            <a:rPr lang="en-US" smtClean="0"/>
            <a:t>Prescribe medication as needed</a:t>
          </a:r>
          <a:endParaRPr lang="en-US"/>
        </a:p>
      </dgm:t>
    </dgm:pt>
    <dgm:pt modelId="{F2E90EE3-FEAF-4A86-93C8-31D287F0D2C9}" type="parTrans" cxnId="{80401BFD-D43C-4BF8-B6B4-A78F1E8A730E}">
      <dgm:prSet/>
      <dgm:spPr/>
      <dgm:t>
        <a:bodyPr/>
        <a:lstStyle/>
        <a:p>
          <a:endParaRPr lang="en-US"/>
        </a:p>
      </dgm:t>
    </dgm:pt>
    <dgm:pt modelId="{032CC2A0-ECB4-4BB0-B4E3-000757CB07B6}" type="sibTrans" cxnId="{80401BFD-D43C-4BF8-B6B4-A78F1E8A730E}">
      <dgm:prSet/>
      <dgm:spPr/>
      <dgm:t>
        <a:bodyPr/>
        <a:lstStyle/>
        <a:p>
          <a:endParaRPr lang="en-US"/>
        </a:p>
      </dgm:t>
    </dgm:pt>
    <dgm:pt modelId="{FB8D4718-24E1-4576-AB4D-2750D4E80815}">
      <dgm:prSet/>
      <dgm:spPr/>
      <dgm:t>
        <a:bodyPr/>
        <a:lstStyle/>
        <a:p>
          <a:pPr rtl="0"/>
          <a:r>
            <a:rPr lang="en-US" smtClean="0"/>
            <a:t>Make warm hand-off to and be available for warm hand-off from behavioral health team</a:t>
          </a:r>
          <a:endParaRPr lang="en-US"/>
        </a:p>
      </dgm:t>
    </dgm:pt>
    <dgm:pt modelId="{1BC2972D-E156-4931-922B-847A8173BE76}" type="parTrans" cxnId="{4BB4EF24-9C64-40B1-9CE2-56A13C51D64B}">
      <dgm:prSet/>
      <dgm:spPr/>
      <dgm:t>
        <a:bodyPr/>
        <a:lstStyle/>
        <a:p>
          <a:endParaRPr lang="en-US"/>
        </a:p>
      </dgm:t>
    </dgm:pt>
    <dgm:pt modelId="{6E7CB2AA-EBD0-4D52-8B62-8E7020B2E722}" type="sibTrans" cxnId="{4BB4EF24-9C64-40B1-9CE2-56A13C51D64B}">
      <dgm:prSet/>
      <dgm:spPr/>
      <dgm:t>
        <a:bodyPr/>
        <a:lstStyle/>
        <a:p>
          <a:endParaRPr lang="en-US"/>
        </a:p>
      </dgm:t>
    </dgm:pt>
    <dgm:pt modelId="{C48412BC-1F46-4E53-A404-C673D1CD564B}">
      <dgm:prSet/>
      <dgm:spPr/>
      <dgm:t>
        <a:bodyPr/>
        <a:lstStyle/>
        <a:p>
          <a:pPr rtl="0"/>
          <a:r>
            <a:rPr lang="en-US" smtClean="0"/>
            <a:t>Engage in regular communication with the behavioral health team by connecting in-person, by phone, and through the shared EHR</a:t>
          </a:r>
          <a:endParaRPr lang="en-US"/>
        </a:p>
      </dgm:t>
    </dgm:pt>
    <dgm:pt modelId="{127D4CBD-647A-42B2-8C12-3453FE987B7D}" type="parTrans" cxnId="{64ADD957-D719-4620-ADB3-9C331CED57BF}">
      <dgm:prSet/>
      <dgm:spPr/>
      <dgm:t>
        <a:bodyPr/>
        <a:lstStyle/>
        <a:p>
          <a:endParaRPr lang="en-US"/>
        </a:p>
      </dgm:t>
    </dgm:pt>
    <dgm:pt modelId="{EC7D2BA7-6B70-45B2-965A-1554C414C1BF}" type="sibTrans" cxnId="{64ADD957-D719-4620-ADB3-9C331CED57BF}">
      <dgm:prSet/>
      <dgm:spPr/>
      <dgm:t>
        <a:bodyPr/>
        <a:lstStyle/>
        <a:p>
          <a:endParaRPr lang="en-US"/>
        </a:p>
      </dgm:t>
    </dgm:pt>
    <dgm:pt modelId="{BC1A1520-A9C9-4D01-A689-570CAD38846E}">
      <dgm:prSet/>
      <dgm:spPr/>
      <dgm:t>
        <a:bodyPr/>
        <a:lstStyle/>
        <a:p>
          <a:pPr rtl="0"/>
          <a:r>
            <a:rPr lang="en-US" smtClean="0"/>
            <a:t>Coordinate and consult on treatment plans with the behavioral health team</a:t>
          </a:r>
          <a:endParaRPr lang="en-US"/>
        </a:p>
      </dgm:t>
    </dgm:pt>
    <dgm:pt modelId="{EAB76064-38BB-485D-8478-65D31BB9A94D}" type="parTrans" cxnId="{69C3FCFA-EE7A-4EF8-ACEF-F04169564C34}">
      <dgm:prSet/>
      <dgm:spPr/>
      <dgm:t>
        <a:bodyPr/>
        <a:lstStyle/>
        <a:p>
          <a:endParaRPr lang="en-US"/>
        </a:p>
      </dgm:t>
    </dgm:pt>
    <dgm:pt modelId="{413D5BD7-0299-4169-A28E-BDD657CDF1E1}" type="sibTrans" cxnId="{69C3FCFA-EE7A-4EF8-ACEF-F04169564C34}">
      <dgm:prSet/>
      <dgm:spPr/>
      <dgm:t>
        <a:bodyPr/>
        <a:lstStyle/>
        <a:p>
          <a:endParaRPr lang="en-US"/>
        </a:p>
      </dgm:t>
    </dgm:pt>
    <dgm:pt modelId="{DD23B4DD-E625-4861-A0BD-2B835790C489}">
      <dgm:prSet/>
      <dgm:spPr/>
      <dgm:t>
        <a:bodyPr/>
        <a:lstStyle/>
        <a:p>
          <a:pPr rtl="0"/>
          <a:r>
            <a:rPr lang="en-US" dirty="0" smtClean="0"/>
            <a:t>Coach the behavioral health team to monitor physical health problems and conduct physical health screenings</a:t>
          </a:r>
          <a:endParaRPr lang="en-US" dirty="0"/>
        </a:p>
      </dgm:t>
    </dgm:pt>
    <dgm:pt modelId="{2D1B32A8-54B0-46F2-8866-EB5643D4408F}" type="parTrans" cxnId="{1374E6C9-A468-449F-8DFC-A04138A31BD4}">
      <dgm:prSet/>
      <dgm:spPr/>
      <dgm:t>
        <a:bodyPr/>
        <a:lstStyle/>
        <a:p>
          <a:endParaRPr lang="en-US"/>
        </a:p>
      </dgm:t>
    </dgm:pt>
    <dgm:pt modelId="{D166BDA9-B755-43E4-AE9E-58CA5977B8D3}" type="sibTrans" cxnId="{1374E6C9-A468-449F-8DFC-A04138A31BD4}">
      <dgm:prSet/>
      <dgm:spPr/>
      <dgm:t>
        <a:bodyPr/>
        <a:lstStyle/>
        <a:p>
          <a:endParaRPr lang="en-US"/>
        </a:p>
      </dgm:t>
    </dgm:pt>
    <dgm:pt modelId="{A3457D05-3378-466F-9FAB-5F4FD61B6B7D}">
      <dgm:prSet/>
      <dgm:spPr/>
      <dgm:t>
        <a:bodyPr/>
        <a:lstStyle/>
        <a:p>
          <a:pPr rtl="0"/>
          <a:r>
            <a:rPr lang="en-US" b="1" dirty="0" smtClean="0"/>
            <a:t>Behavioral Health Team Roles and Responsibilities (Co-location Models):</a:t>
          </a:r>
          <a:endParaRPr lang="en-US" dirty="0"/>
        </a:p>
      </dgm:t>
    </dgm:pt>
    <dgm:pt modelId="{FED0CEA4-A8B2-484A-BA32-42EC5F885B4B}" type="parTrans" cxnId="{9DD9CB49-C2F4-47B4-BA9A-55D71E18302F}">
      <dgm:prSet/>
      <dgm:spPr/>
      <dgm:t>
        <a:bodyPr/>
        <a:lstStyle/>
        <a:p>
          <a:endParaRPr lang="en-US"/>
        </a:p>
      </dgm:t>
    </dgm:pt>
    <dgm:pt modelId="{370960B9-49C2-490F-931C-166CF51F3341}" type="sibTrans" cxnId="{9DD9CB49-C2F4-47B4-BA9A-55D71E18302F}">
      <dgm:prSet/>
      <dgm:spPr/>
      <dgm:t>
        <a:bodyPr/>
        <a:lstStyle/>
        <a:p>
          <a:endParaRPr lang="en-US"/>
        </a:p>
      </dgm:t>
    </dgm:pt>
    <dgm:pt modelId="{676B73F3-2E66-4D74-85FE-F4FD62BD6E6F}">
      <dgm:prSet/>
      <dgm:spPr/>
      <dgm:t>
        <a:bodyPr/>
        <a:lstStyle/>
        <a:p>
          <a:pPr rtl="0"/>
          <a:r>
            <a:rPr lang="en-US" smtClean="0"/>
            <a:t>Treat patients’ mental health conditions</a:t>
          </a:r>
          <a:endParaRPr lang="en-US"/>
        </a:p>
      </dgm:t>
    </dgm:pt>
    <dgm:pt modelId="{EBCE3C48-3012-4DB6-8EEA-26505F347501}" type="parTrans" cxnId="{8FB3267C-5BD2-481D-AF38-8A5BAE1AEFFF}">
      <dgm:prSet/>
      <dgm:spPr/>
      <dgm:t>
        <a:bodyPr/>
        <a:lstStyle/>
        <a:p>
          <a:endParaRPr lang="en-US"/>
        </a:p>
      </dgm:t>
    </dgm:pt>
    <dgm:pt modelId="{1F6CBD75-D189-46E9-AAA6-F5C2C9BB92F1}" type="sibTrans" cxnId="{8FB3267C-5BD2-481D-AF38-8A5BAE1AEFFF}">
      <dgm:prSet/>
      <dgm:spPr/>
      <dgm:t>
        <a:bodyPr/>
        <a:lstStyle/>
        <a:p>
          <a:endParaRPr lang="en-US"/>
        </a:p>
      </dgm:t>
    </dgm:pt>
    <dgm:pt modelId="{A9936518-BFD1-4287-A022-61D855841D69}">
      <dgm:prSet/>
      <dgm:spPr/>
      <dgm:t>
        <a:bodyPr/>
        <a:lstStyle/>
        <a:p>
          <a:pPr rtl="0"/>
          <a:r>
            <a:rPr lang="en-US" smtClean="0"/>
            <a:t>Prescribe medication as needed</a:t>
          </a:r>
          <a:endParaRPr lang="en-US"/>
        </a:p>
      </dgm:t>
    </dgm:pt>
    <dgm:pt modelId="{71407FCD-268E-450A-B781-F9D830853A79}" type="parTrans" cxnId="{9C78CEEC-CFC8-4AAF-9EBE-547D941586A8}">
      <dgm:prSet/>
      <dgm:spPr/>
      <dgm:t>
        <a:bodyPr/>
        <a:lstStyle/>
        <a:p>
          <a:endParaRPr lang="en-US"/>
        </a:p>
      </dgm:t>
    </dgm:pt>
    <dgm:pt modelId="{D80B33BC-94AF-49D7-BC72-0727C6CFBDA0}" type="sibTrans" cxnId="{9C78CEEC-CFC8-4AAF-9EBE-547D941586A8}">
      <dgm:prSet/>
      <dgm:spPr/>
      <dgm:t>
        <a:bodyPr/>
        <a:lstStyle/>
        <a:p>
          <a:endParaRPr lang="en-US"/>
        </a:p>
      </dgm:t>
    </dgm:pt>
    <dgm:pt modelId="{8EE337A0-D474-4190-974E-BBC00E1F08F6}">
      <dgm:prSet/>
      <dgm:spPr/>
      <dgm:t>
        <a:bodyPr/>
        <a:lstStyle/>
        <a:p>
          <a:pPr rtl="0"/>
          <a:r>
            <a:rPr lang="en-US" smtClean="0"/>
            <a:t>Make warm hand-off to and is available for warm hand-off from primary care team when physical health needs have been identified</a:t>
          </a:r>
          <a:endParaRPr lang="en-US"/>
        </a:p>
      </dgm:t>
    </dgm:pt>
    <dgm:pt modelId="{B11D7B3A-55C4-4756-97FD-9546BFFC6516}" type="parTrans" cxnId="{AC8D3CA7-8F83-49F4-A7D5-B58B3DACEC1F}">
      <dgm:prSet/>
      <dgm:spPr/>
      <dgm:t>
        <a:bodyPr/>
        <a:lstStyle/>
        <a:p>
          <a:endParaRPr lang="en-US"/>
        </a:p>
      </dgm:t>
    </dgm:pt>
    <dgm:pt modelId="{B3CFD5FC-5107-4A5E-B350-AA021E90C0EE}" type="sibTrans" cxnId="{AC8D3CA7-8F83-49F4-A7D5-B58B3DACEC1F}">
      <dgm:prSet/>
      <dgm:spPr/>
      <dgm:t>
        <a:bodyPr/>
        <a:lstStyle/>
        <a:p>
          <a:endParaRPr lang="en-US"/>
        </a:p>
      </dgm:t>
    </dgm:pt>
    <dgm:pt modelId="{9BE0BF9F-B4B5-4CBA-9FF8-FF15AB2EC0F8}">
      <dgm:prSet/>
      <dgm:spPr/>
      <dgm:t>
        <a:bodyPr/>
        <a:lstStyle/>
        <a:p>
          <a:pPr rtl="0"/>
          <a:r>
            <a:rPr lang="en-US" smtClean="0"/>
            <a:t>Engage in regular communication with the primary care team by connecting in-person, by phone, and through the shared EHR</a:t>
          </a:r>
          <a:endParaRPr lang="en-US"/>
        </a:p>
      </dgm:t>
    </dgm:pt>
    <dgm:pt modelId="{414F46C8-A068-4376-B628-F3C521161391}" type="parTrans" cxnId="{117CA60F-DC92-435C-B954-3035CD14C9FA}">
      <dgm:prSet/>
      <dgm:spPr/>
      <dgm:t>
        <a:bodyPr/>
        <a:lstStyle/>
        <a:p>
          <a:endParaRPr lang="en-US"/>
        </a:p>
      </dgm:t>
    </dgm:pt>
    <dgm:pt modelId="{94A6B65C-5DE1-4607-9958-450DC2DD4EFA}" type="sibTrans" cxnId="{117CA60F-DC92-435C-B954-3035CD14C9FA}">
      <dgm:prSet/>
      <dgm:spPr/>
      <dgm:t>
        <a:bodyPr/>
        <a:lstStyle/>
        <a:p>
          <a:endParaRPr lang="en-US"/>
        </a:p>
      </dgm:t>
    </dgm:pt>
    <dgm:pt modelId="{00E01C28-BDE1-4051-B3E1-1CD7D6B0123F}">
      <dgm:prSet/>
      <dgm:spPr/>
      <dgm:t>
        <a:bodyPr/>
        <a:lstStyle/>
        <a:p>
          <a:pPr rtl="0"/>
          <a:r>
            <a:rPr lang="en-US" smtClean="0"/>
            <a:t>Coordinate and consults on treatment plans with the primary care team</a:t>
          </a:r>
          <a:endParaRPr lang="en-US"/>
        </a:p>
      </dgm:t>
    </dgm:pt>
    <dgm:pt modelId="{65B228FC-CEF4-435C-AB3F-E3305A8F172E}" type="parTrans" cxnId="{C62CE1D9-63DD-4469-B401-B5751CE5580C}">
      <dgm:prSet/>
      <dgm:spPr/>
      <dgm:t>
        <a:bodyPr/>
        <a:lstStyle/>
        <a:p>
          <a:endParaRPr lang="en-US"/>
        </a:p>
      </dgm:t>
    </dgm:pt>
    <dgm:pt modelId="{5602508E-0637-4F76-978C-732145BE1746}" type="sibTrans" cxnId="{C62CE1D9-63DD-4469-B401-B5751CE5580C}">
      <dgm:prSet/>
      <dgm:spPr/>
      <dgm:t>
        <a:bodyPr/>
        <a:lstStyle/>
        <a:p>
          <a:endParaRPr lang="en-US"/>
        </a:p>
      </dgm:t>
    </dgm:pt>
    <dgm:pt modelId="{968B8BE8-3D1A-44ED-97B8-52A2F67539E1}">
      <dgm:prSet/>
      <dgm:spPr/>
      <dgm:t>
        <a:bodyPr/>
        <a:lstStyle/>
        <a:p>
          <a:pPr rtl="0"/>
          <a:r>
            <a:rPr lang="en-US" smtClean="0"/>
            <a:t>Provide coaching to the primary care team on behavioral health skills/issues</a:t>
          </a:r>
          <a:endParaRPr lang="en-US"/>
        </a:p>
      </dgm:t>
    </dgm:pt>
    <dgm:pt modelId="{14E0A1AD-A844-477E-BCFE-EB8630AB0EC7}" type="parTrans" cxnId="{A82792A9-2D17-4F15-8301-F3F47E671881}">
      <dgm:prSet/>
      <dgm:spPr/>
      <dgm:t>
        <a:bodyPr/>
        <a:lstStyle/>
        <a:p>
          <a:endParaRPr lang="en-US"/>
        </a:p>
      </dgm:t>
    </dgm:pt>
    <dgm:pt modelId="{F89E89F4-4C1A-400E-8763-40B2A6DE6F46}" type="sibTrans" cxnId="{A82792A9-2D17-4F15-8301-F3F47E671881}">
      <dgm:prSet/>
      <dgm:spPr/>
      <dgm:t>
        <a:bodyPr/>
        <a:lstStyle/>
        <a:p>
          <a:endParaRPr lang="en-US"/>
        </a:p>
      </dgm:t>
    </dgm:pt>
    <dgm:pt modelId="{C3065A3C-126D-4883-8299-55C989C9246A}">
      <dgm:prSet/>
      <dgm:spPr/>
      <dgm:t>
        <a:bodyPr/>
        <a:lstStyle/>
        <a:p>
          <a:pPr rtl="0"/>
          <a:endParaRPr lang="en-US" dirty="0"/>
        </a:p>
      </dgm:t>
    </dgm:pt>
    <dgm:pt modelId="{F98C558A-43D3-4B57-ADA4-8A9BE7F8C7EA}" type="parTrans" cxnId="{F345D71E-1510-4574-BDA2-4C2E524440FB}">
      <dgm:prSet/>
      <dgm:spPr/>
      <dgm:t>
        <a:bodyPr/>
        <a:lstStyle/>
        <a:p>
          <a:endParaRPr lang="en-US"/>
        </a:p>
      </dgm:t>
    </dgm:pt>
    <dgm:pt modelId="{93B07DBF-AA55-4A21-B281-BC84812BE382}" type="sibTrans" cxnId="{F345D71E-1510-4574-BDA2-4C2E524440FB}">
      <dgm:prSet/>
      <dgm:spPr/>
      <dgm:t>
        <a:bodyPr/>
        <a:lstStyle/>
        <a:p>
          <a:endParaRPr lang="en-US"/>
        </a:p>
      </dgm:t>
    </dgm:pt>
    <dgm:pt modelId="{65B638FC-93A3-4B8F-AA9A-A17FD0C65444}" type="pres">
      <dgm:prSet presAssocID="{DAF46E3C-F814-4E57-9350-26A2AB83E635}" presName="linear" presStyleCnt="0">
        <dgm:presLayoutVars>
          <dgm:animLvl val="lvl"/>
          <dgm:resizeHandles val="exact"/>
        </dgm:presLayoutVars>
      </dgm:prSet>
      <dgm:spPr/>
      <dgm:t>
        <a:bodyPr/>
        <a:lstStyle/>
        <a:p>
          <a:endParaRPr lang="en-US"/>
        </a:p>
      </dgm:t>
    </dgm:pt>
    <dgm:pt modelId="{84E8B3F4-E339-48B1-8048-BE011E9814C1}" type="pres">
      <dgm:prSet presAssocID="{3A527E74-9622-4BC7-88F3-9B698C5C5C48}" presName="parentText" presStyleLbl="node1" presStyleIdx="0" presStyleCnt="2" custLinFactNeighborY="-7823">
        <dgm:presLayoutVars>
          <dgm:chMax val="0"/>
          <dgm:bulletEnabled val="1"/>
        </dgm:presLayoutVars>
      </dgm:prSet>
      <dgm:spPr/>
      <dgm:t>
        <a:bodyPr/>
        <a:lstStyle/>
        <a:p>
          <a:endParaRPr lang="en-US"/>
        </a:p>
      </dgm:t>
    </dgm:pt>
    <dgm:pt modelId="{7FD868CA-0DBF-4117-89CF-BF13C9E025A8}" type="pres">
      <dgm:prSet presAssocID="{3A527E74-9622-4BC7-88F3-9B698C5C5C48}" presName="childText" presStyleLbl="revTx" presStyleIdx="0" presStyleCnt="2">
        <dgm:presLayoutVars>
          <dgm:bulletEnabled val="1"/>
        </dgm:presLayoutVars>
      </dgm:prSet>
      <dgm:spPr/>
      <dgm:t>
        <a:bodyPr/>
        <a:lstStyle/>
        <a:p>
          <a:endParaRPr lang="en-US"/>
        </a:p>
      </dgm:t>
    </dgm:pt>
    <dgm:pt modelId="{D8D4D316-89B1-4679-A700-6BD89AD1CF9E}" type="pres">
      <dgm:prSet presAssocID="{A3457D05-3378-466F-9FAB-5F4FD61B6B7D}" presName="parentText" presStyleLbl="node1" presStyleIdx="1" presStyleCnt="2" custLinFactNeighborY="-5056">
        <dgm:presLayoutVars>
          <dgm:chMax val="0"/>
          <dgm:bulletEnabled val="1"/>
        </dgm:presLayoutVars>
      </dgm:prSet>
      <dgm:spPr/>
      <dgm:t>
        <a:bodyPr/>
        <a:lstStyle/>
        <a:p>
          <a:endParaRPr lang="en-US"/>
        </a:p>
      </dgm:t>
    </dgm:pt>
    <dgm:pt modelId="{7B8323F9-A3BC-434E-93D1-88586F8219DC}" type="pres">
      <dgm:prSet presAssocID="{A3457D05-3378-466F-9FAB-5F4FD61B6B7D}" presName="childText" presStyleLbl="revTx" presStyleIdx="1" presStyleCnt="2">
        <dgm:presLayoutVars>
          <dgm:bulletEnabled val="1"/>
        </dgm:presLayoutVars>
      </dgm:prSet>
      <dgm:spPr/>
      <dgm:t>
        <a:bodyPr/>
        <a:lstStyle/>
        <a:p>
          <a:endParaRPr lang="en-US"/>
        </a:p>
      </dgm:t>
    </dgm:pt>
  </dgm:ptLst>
  <dgm:cxnLst>
    <dgm:cxn modelId="{117CA60F-DC92-435C-B954-3035CD14C9FA}" srcId="{A3457D05-3378-466F-9FAB-5F4FD61B6B7D}" destId="{9BE0BF9F-B4B5-4CBA-9FF8-FF15AB2EC0F8}" srcOrd="3" destOrd="0" parTransId="{414F46C8-A068-4376-B628-F3C521161391}" sibTransId="{94A6B65C-5DE1-4607-9958-450DC2DD4EFA}"/>
    <dgm:cxn modelId="{DA300793-6B21-44F0-B353-968A6D56EB1F}" type="presOf" srcId="{9BE0BF9F-B4B5-4CBA-9FF8-FF15AB2EC0F8}" destId="{7B8323F9-A3BC-434E-93D1-88586F8219DC}" srcOrd="0" destOrd="3" presId="urn:microsoft.com/office/officeart/2005/8/layout/vList2"/>
    <dgm:cxn modelId="{9C78CEEC-CFC8-4AAF-9EBE-547D941586A8}" srcId="{A3457D05-3378-466F-9FAB-5F4FD61B6B7D}" destId="{A9936518-BFD1-4287-A022-61D855841D69}" srcOrd="1" destOrd="0" parTransId="{71407FCD-268E-450A-B781-F9D830853A79}" sibTransId="{D80B33BC-94AF-49D7-BC72-0727C6CFBDA0}"/>
    <dgm:cxn modelId="{404A5125-5E08-4B0A-ABCB-4A519F278E5E}" type="presOf" srcId="{C5AE8277-8278-47EA-8443-A6BBB0AD8E7D}" destId="{7FD868CA-0DBF-4117-89CF-BF13C9E025A8}" srcOrd="0" destOrd="1" presId="urn:microsoft.com/office/officeart/2005/8/layout/vList2"/>
    <dgm:cxn modelId="{C63F0C71-7D53-40FC-A764-914E36344DF5}" type="presOf" srcId="{C48412BC-1F46-4E53-A404-C673D1CD564B}" destId="{7FD868CA-0DBF-4117-89CF-BF13C9E025A8}" srcOrd="0" destOrd="3" presId="urn:microsoft.com/office/officeart/2005/8/layout/vList2"/>
    <dgm:cxn modelId="{8FB3267C-5BD2-481D-AF38-8A5BAE1AEFFF}" srcId="{A3457D05-3378-466F-9FAB-5F4FD61B6B7D}" destId="{676B73F3-2E66-4D74-85FE-F4FD62BD6E6F}" srcOrd="0" destOrd="0" parTransId="{EBCE3C48-3012-4DB6-8EEA-26505F347501}" sibTransId="{1F6CBD75-D189-46E9-AAA6-F5C2C9BB92F1}"/>
    <dgm:cxn modelId="{8F6CD1C0-7C7F-43F5-A6C5-19678D468488}" type="presOf" srcId="{BC1A1520-A9C9-4D01-A689-570CAD38846E}" destId="{7FD868CA-0DBF-4117-89CF-BF13C9E025A8}" srcOrd="0" destOrd="4" presId="urn:microsoft.com/office/officeart/2005/8/layout/vList2"/>
    <dgm:cxn modelId="{AC8D3CA7-8F83-49F4-A7D5-B58B3DACEC1F}" srcId="{A3457D05-3378-466F-9FAB-5F4FD61B6B7D}" destId="{8EE337A0-D474-4190-974E-BBC00E1F08F6}" srcOrd="2" destOrd="0" parTransId="{B11D7B3A-55C4-4756-97FD-9546BFFC6516}" sibTransId="{B3CFD5FC-5107-4A5E-B350-AA021E90C0EE}"/>
    <dgm:cxn modelId="{1374E6C9-A468-449F-8DFC-A04138A31BD4}" srcId="{3A527E74-9622-4BC7-88F3-9B698C5C5C48}" destId="{DD23B4DD-E625-4861-A0BD-2B835790C489}" srcOrd="5" destOrd="0" parTransId="{2D1B32A8-54B0-46F2-8866-EB5643D4408F}" sibTransId="{D166BDA9-B755-43E4-AE9E-58CA5977B8D3}"/>
    <dgm:cxn modelId="{8A88F241-CB61-454A-98DC-3E5278AA0695}" type="presOf" srcId="{968B8BE8-3D1A-44ED-97B8-52A2F67539E1}" destId="{7B8323F9-A3BC-434E-93D1-88586F8219DC}" srcOrd="0" destOrd="5" presId="urn:microsoft.com/office/officeart/2005/8/layout/vList2"/>
    <dgm:cxn modelId="{6708BE15-9047-485D-AB39-AE67A2D872FD}" srcId="{3A527E74-9622-4BC7-88F3-9B698C5C5C48}" destId="{74097E9D-D3FF-4990-BBC6-81DFCA7189AE}" srcOrd="0" destOrd="0" parTransId="{F2043D39-37D1-4612-A60C-E8BEC23A6425}" sibTransId="{9C79CC65-AAF2-4C3F-8D92-D9E4357671EE}"/>
    <dgm:cxn modelId="{9DD9CB49-C2F4-47B4-BA9A-55D71E18302F}" srcId="{DAF46E3C-F814-4E57-9350-26A2AB83E635}" destId="{A3457D05-3378-466F-9FAB-5F4FD61B6B7D}" srcOrd="1" destOrd="0" parTransId="{FED0CEA4-A8B2-484A-BA32-42EC5F885B4B}" sibTransId="{370960B9-49C2-490F-931C-166CF51F3341}"/>
    <dgm:cxn modelId="{A827C1A9-09BF-41B1-97A0-1653B8237186}" type="presOf" srcId="{00E01C28-BDE1-4051-B3E1-1CD7D6B0123F}" destId="{7B8323F9-A3BC-434E-93D1-88586F8219DC}" srcOrd="0" destOrd="4" presId="urn:microsoft.com/office/officeart/2005/8/layout/vList2"/>
    <dgm:cxn modelId="{079E3CA2-C5DC-482B-9F88-32A2093BABFC}" type="presOf" srcId="{DAF46E3C-F814-4E57-9350-26A2AB83E635}" destId="{65B638FC-93A3-4B8F-AA9A-A17FD0C65444}" srcOrd="0" destOrd="0" presId="urn:microsoft.com/office/officeart/2005/8/layout/vList2"/>
    <dgm:cxn modelId="{64ADD957-D719-4620-ADB3-9C331CED57BF}" srcId="{3A527E74-9622-4BC7-88F3-9B698C5C5C48}" destId="{C48412BC-1F46-4E53-A404-C673D1CD564B}" srcOrd="3" destOrd="0" parTransId="{127D4CBD-647A-42B2-8C12-3453FE987B7D}" sibTransId="{EC7D2BA7-6B70-45B2-965A-1554C414C1BF}"/>
    <dgm:cxn modelId="{A82792A9-2D17-4F15-8301-F3F47E671881}" srcId="{A3457D05-3378-466F-9FAB-5F4FD61B6B7D}" destId="{968B8BE8-3D1A-44ED-97B8-52A2F67539E1}" srcOrd="5" destOrd="0" parTransId="{14E0A1AD-A844-477E-BCFE-EB8630AB0EC7}" sibTransId="{F89E89F4-4C1A-400E-8763-40B2A6DE6F46}"/>
    <dgm:cxn modelId="{4BB4EF24-9C64-40B1-9CE2-56A13C51D64B}" srcId="{3A527E74-9622-4BC7-88F3-9B698C5C5C48}" destId="{FB8D4718-24E1-4576-AB4D-2750D4E80815}" srcOrd="2" destOrd="0" parTransId="{1BC2972D-E156-4931-922B-847A8173BE76}" sibTransId="{6E7CB2AA-EBD0-4D52-8B62-8E7020B2E722}"/>
    <dgm:cxn modelId="{1E242A75-D16A-4F63-B3C2-1EF7094B9E0C}" type="presOf" srcId="{8EE337A0-D474-4190-974E-BBC00E1F08F6}" destId="{7B8323F9-A3BC-434E-93D1-88586F8219DC}" srcOrd="0" destOrd="2" presId="urn:microsoft.com/office/officeart/2005/8/layout/vList2"/>
    <dgm:cxn modelId="{0BBFADA8-A653-489E-A706-085C1CD225E8}" type="presOf" srcId="{3A527E74-9622-4BC7-88F3-9B698C5C5C48}" destId="{84E8B3F4-E339-48B1-8048-BE011E9814C1}" srcOrd="0" destOrd="0" presId="urn:microsoft.com/office/officeart/2005/8/layout/vList2"/>
    <dgm:cxn modelId="{AC2AA6BF-6691-4909-B645-F29A283E174F}" srcId="{DAF46E3C-F814-4E57-9350-26A2AB83E635}" destId="{3A527E74-9622-4BC7-88F3-9B698C5C5C48}" srcOrd="0" destOrd="0" parTransId="{37001264-0129-408C-BA09-8A7560573310}" sibTransId="{0B9E9C24-9C34-40EA-9D0B-3887C4458EE4}"/>
    <dgm:cxn modelId="{72D69CB4-174A-48AE-8B92-2CFFF60AEC0A}" type="presOf" srcId="{DD23B4DD-E625-4861-A0BD-2B835790C489}" destId="{7FD868CA-0DBF-4117-89CF-BF13C9E025A8}" srcOrd="0" destOrd="5" presId="urn:microsoft.com/office/officeart/2005/8/layout/vList2"/>
    <dgm:cxn modelId="{98E8081F-BA5F-4714-A550-FC1C834EA0DC}" type="presOf" srcId="{A3457D05-3378-466F-9FAB-5F4FD61B6B7D}" destId="{D8D4D316-89B1-4679-A700-6BD89AD1CF9E}" srcOrd="0" destOrd="0" presId="urn:microsoft.com/office/officeart/2005/8/layout/vList2"/>
    <dgm:cxn modelId="{17A32FAA-F428-4FCB-B6A3-D24F5F41E4C2}" type="presOf" srcId="{676B73F3-2E66-4D74-85FE-F4FD62BD6E6F}" destId="{7B8323F9-A3BC-434E-93D1-88586F8219DC}" srcOrd="0" destOrd="0" presId="urn:microsoft.com/office/officeart/2005/8/layout/vList2"/>
    <dgm:cxn modelId="{69C3FCFA-EE7A-4EF8-ACEF-F04169564C34}" srcId="{3A527E74-9622-4BC7-88F3-9B698C5C5C48}" destId="{BC1A1520-A9C9-4D01-A689-570CAD38846E}" srcOrd="4" destOrd="0" parTransId="{EAB76064-38BB-485D-8478-65D31BB9A94D}" sibTransId="{413D5BD7-0299-4169-A28E-BDD657CDF1E1}"/>
    <dgm:cxn modelId="{9E7B4424-2003-49CD-9864-D8F812A9A5A6}" type="presOf" srcId="{A9936518-BFD1-4287-A022-61D855841D69}" destId="{7B8323F9-A3BC-434E-93D1-88586F8219DC}" srcOrd="0" destOrd="1" presId="urn:microsoft.com/office/officeart/2005/8/layout/vList2"/>
    <dgm:cxn modelId="{80401BFD-D43C-4BF8-B6B4-A78F1E8A730E}" srcId="{3A527E74-9622-4BC7-88F3-9B698C5C5C48}" destId="{C5AE8277-8278-47EA-8443-A6BBB0AD8E7D}" srcOrd="1" destOrd="0" parTransId="{F2E90EE3-FEAF-4A86-93C8-31D287F0D2C9}" sibTransId="{032CC2A0-ECB4-4BB0-B4E3-000757CB07B6}"/>
    <dgm:cxn modelId="{C62CE1D9-63DD-4469-B401-B5751CE5580C}" srcId="{A3457D05-3378-466F-9FAB-5F4FD61B6B7D}" destId="{00E01C28-BDE1-4051-B3E1-1CD7D6B0123F}" srcOrd="4" destOrd="0" parTransId="{65B228FC-CEF4-435C-AB3F-E3305A8F172E}" sibTransId="{5602508E-0637-4F76-978C-732145BE1746}"/>
    <dgm:cxn modelId="{1B80547C-CB63-450E-BF27-1042C1F1B77A}" type="presOf" srcId="{FB8D4718-24E1-4576-AB4D-2750D4E80815}" destId="{7FD868CA-0DBF-4117-89CF-BF13C9E025A8}" srcOrd="0" destOrd="2" presId="urn:microsoft.com/office/officeart/2005/8/layout/vList2"/>
    <dgm:cxn modelId="{F345D71E-1510-4574-BDA2-4C2E524440FB}" srcId="{3A527E74-9622-4BC7-88F3-9B698C5C5C48}" destId="{C3065A3C-126D-4883-8299-55C989C9246A}" srcOrd="6" destOrd="0" parTransId="{F98C558A-43D3-4B57-ADA4-8A9BE7F8C7EA}" sibTransId="{93B07DBF-AA55-4A21-B281-BC84812BE382}"/>
    <dgm:cxn modelId="{3B9148A1-4CFB-4F14-9C64-1768D005D446}" type="presOf" srcId="{C3065A3C-126D-4883-8299-55C989C9246A}" destId="{7FD868CA-0DBF-4117-89CF-BF13C9E025A8}" srcOrd="0" destOrd="6" presId="urn:microsoft.com/office/officeart/2005/8/layout/vList2"/>
    <dgm:cxn modelId="{2FEE5C23-7FB2-4324-B449-B3CFCFB39C98}" type="presOf" srcId="{74097E9D-D3FF-4990-BBC6-81DFCA7189AE}" destId="{7FD868CA-0DBF-4117-89CF-BF13C9E025A8}" srcOrd="0" destOrd="0" presId="urn:microsoft.com/office/officeart/2005/8/layout/vList2"/>
    <dgm:cxn modelId="{F7FF3659-CC66-4907-B62E-FFB728A85AC8}" type="presParOf" srcId="{65B638FC-93A3-4B8F-AA9A-A17FD0C65444}" destId="{84E8B3F4-E339-48B1-8048-BE011E9814C1}" srcOrd="0" destOrd="0" presId="urn:microsoft.com/office/officeart/2005/8/layout/vList2"/>
    <dgm:cxn modelId="{C7EE52F8-377E-4EF3-9863-A99864C800EF}" type="presParOf" srcId="{65B638FC-93A3-4B8F-AA9A-A17FD0C65444}" destId="{7FD868CA-0DBF-4117-89CF-BF13C9E025A8}" srcOrd="1" destOrd="0" presId="urn:microsoft.com/office/officeart/2005/8/layout/vList2"/>
    <dgm:cxn modelId="{C1FFBBA8-8A69-46B9-AEDE-C9BD45B8B583}" type="presParOf" srcId="{65B638FC-93A3-4B8F-AA9A-A17FD0C65444}" destId="{D8D4D316-89B1-4679-A700-6BD89AD1CF9E}" srcOrd="2" destOrd="0" presId="urn:microsoft.com/office/officeart/2005/8/layout/vList2"/>
    <dgm:cxn modelId="{FC9BB313-3C85-4BFB-B3AE-22A58124C46F}" type="presParOf" srcId="{65B638FC-93A3-4B8F-AA9A-A17FD0C65444}" destId="{7B8323F9-A3BC-434E-93D1-88586F8219D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65FED5A-AD96-416C-A3C8-7BF02A2D979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D43484A-F103-43B1-9620-3F75BF547580}">
      <dgm:prSet/>
      <dgm:spPr/>
      <dgm:t>
        <a:bodyPr/>
        <a:lstStyle/>
        <a:p>
          <a:pPr rtl="0"/>
          <a:r>
            <a:rPr lang="en-US" b="1" smtClean="0"/>
            <a:t>IMPACT Model:</a:t>
          </a:r>
          <a:endParaRPr lang="en-US"/>
        </a:p>
      </dgm:t>
    </dgm:pt>
    <dgm:pt modelId="{9223DF63-9B5F-444A-BC48-BC873FB045C3}" type="parTrans" cxnId="{609C5181-68C1-42BB-8740-B6F557C6D65C}">
      <dgm:prSet/>
      <dgm:spPr/>
      <dgm:t>
        <a:bodyPr/>
        <a:lstStyle/>
        <a:p>
          <a:endParaRPr lang="en-US"/>
        </a:p>
      </dgm:t>
    </dgm:pt>
    <dgm:pt modelId="{14A56EC6-4285-4D80-BC17-C0AF5E8DAF24}" type="sibTrans" cxnId="{609C5181-68C1-42BB-8740-B6F557C6D65C}">
      <dgm:prSet/>
      <dgm:spPr/>
      <dgm:t>
        <a:bodyPr/>
        <a:lstStyle/>
        <a:p>
          <a:endParaRPr lang="en-US"/>
        </a:p>
      </dgm:t>
    </dgm:pt>
    <dgm:pt modelId="{92B70D43-1A2D-46BE-848C-4FEA452A577B}">
      <dgm:prSet/>
      <dgm:spPr/>
      <dgm:t>
        <a:bodyPr/>
        <a:lstStyle/>
        <a:p>
          <a:pPr rtl="0"/>
          <a:r>
            <a:rPr lang="en-US" smtClean="0"/>
            <a:t>IMPACT stands for Improving Mood-Providing Access to Collaborative Treatment</a:t>
          </a:r>
          <a:endParaRPr lang="en-US"/>
        </a:p>
      </dgm:t>
    </dgm:pt>
    <dgm:pt modelId="{C1C35A85-0208-468F-8621-DDFA249A0E46}" type="parTrans" cxnId="{B935AE19-5D21-4280-90B6-82141E4027B5}">
      <dgm:prSet/>
      <dgm:spPr/>
      <dgm:t>
        <a:bodyPr/>
        <a:lstStyle/>
        <a:p>
          <a:endParaRPr lang="en-US"/>
        </a:p>
      </dgm:t>
    </dgm:pt>
    <dgm:pt modelId="{C748E433-3DCD-4907-92AB-6DBA06E54B9C}" type="sibTrans" cxnId="{B935AE19-5D21-4280-90B6-82141E4027B5}">
      <dgm:prSet/>
      <dgm:spPr/>
      <dgm:t>
        <a:bodyPr/>
        <a:lstStyle/>
        <a:p>
          <a:endParaRPr lang="en-US"/>
        </a:p>
      </dgm:t>
    </dgm:pt>
    <dgm:pt modelId="{A8596B0F-2E6B-4683-8D13-1D0C4A90DCA4}">
      <dgm:prSet/>
      <dgm:spPr/>
      <dgm:t>
        <a:bodyPr/>
        <a:lstStyle/>
        <a:p>
          <a:pPr rtl="0"/>
          <a:r>
            <a:rPr lang="en-US" smtClean="0"/>
            <a:t>This intervention, an evidence-based model of collaborative care, is the foundation for the integration of primary care into the behavioral health setting, and behavioral health into the primary care setting. </a:t>
          </a:r>
          <a:endParaRPr lang="en-US"/>
        </a:p>
      </dgm:t>
    </dgm:pt>
    <dgm:pt modelId="{5C84B3AD-E58E-4C59-9B22-3061C25C97F8}" type="parTrans" cxnId="{A52DA554-79EA-4020-90A0-0CCAA769BEAB}">
      <dgm:prSet/>
      <dgm:spPr/>
      <dgm:t>
        <a:bodyPr/>
        <a:lstStyle/>
        <a:p>
          <a:endParaRPr lang="en-US"/>
        </a:p>
      </dgm:t>
    </dgm:pt>
    <dgm:pt modelId="{ABBDD651-E6B2-4F57-8684-44B4796CBBF0}" type="sibTrans" cxnId="{A52DA554-79EA-4020-90A0-0CCAA769BEAB}">
      <dgm:prSet/>
      <dgm:spPr/>
      <dgm:t>
        <a:bodyPr/>
        <a:lstStyle/>
        <a:p>
          <a:endParaRPr lang="en-US"/>
        </a:p>
      </dgm:t>
    </dgm:pt>
    <dgm:pt modelId="{F6F1CF56-797B-41BF-96F9-B54C9E6D3ED9}">
      <dgm:prSet/>
      <dgm:spPr/>
      <dgm:t>
        <a:bodyPr/>
        <a:lstStyle/>
        <a:p>
          <a:pPr rtl="0"/>
          <a:r>
            <a:rPr lang="en-US" smtClean="0"/>
            <a:t>Leverages the role of a depression care manager (DCM), who can implement short term treatment. </a:t>
          </a:r>
          <a:endParaRPr lang="en-US"/>
        </a:p>
      </dgm:t>
    </dgm:pt>
    <dgm:pt modelId="{CBD27DC5-8F51-4BE6-BA55-E3E69BBFBB68}" type="parTrans" cxnId="{DA3C7D05-5373-4D2A-8AC9-45971524F59C}">
      <dgm:prSet/>
      <dgm:spPr/>
      <dgm:t>
        <a:bodyPr/>
        <a:lstStyle/>
        <a:p>
          <a:endParaRPr lang="en-US"/>
        </a:p>
      </dgm:t>
    </dgm:pt>
    <dgm:pt modelId="{B6FDC5AF-12BD-4891-A8CD-1F792B5FFB88}" type="sibTrans" cxnId="{DA3C7D05-5373-4D2A-8AC9-45971524F59C}">
      <dgm:prSet/>
      <dgm:spPr/>
      <dgm:t>
        <a:bodyPr/>
        <a:lstStyle/>
        <a:p>
          <a:endParaRPr lang="en-US"/>
        </a:p>
      </dgm:t>
    </dgm:pt>
    <dgm:pt modelId="{C59D389E-841A-4855-BAF1-48A44A381237}">
      <dgm:prSet/>
      <dgm:spPr/>
      <dgm:t>
        <a:bodyPr/>
        <a:lstStyle/>
        <a:p>
          <a:pPr rtl="0"/>
          <a:r>
            <a:rPr lang="en-US" smtClean="0"/>
            <a:t>Documentation of screening, warm hand-offs, and following protocol for escalating a case to a psychiatric consultant are critical components of adhering to the IMPACT model of care. </a:t>
          </a:r>
          <a:endParaRPr lang="en-US"/>
        </a:p>
      </dgm:t>
    </dgm:pt>
    <dgm:pt modelId="{0C2BC43E-B423-459F-877B-AB8295DD598C}" type="parTrans" cxnId="{DA1666A0-2090-4B36-B414-755E13D55D1F}">
      <dgm:prSet/>
      <dgm:spPr/>
      <dgm:t>
        <a:bodyPr/>
        <a:lstStyle/>
        <a:p>
          <a:endParaRPr lang="en-US"/>
        </a:p>
      </dgm:t>
    </dgm:pt>
    <dgm:pt modelId="{B1E09790-8941-4F26-BA41-B3CA18A860B2}" type="sibTrans" cxnId="{DA1666A0-2090-4B36-B414-755E13D55D1F}">
      <dgm:prSet/>
      <dgm:spPr/>
      <dgm:t>
        <a:bodyPr/>
        <a:lstStyle/>
        <a:p>
          <a:endParaRPr lang="en-US"/>
        </a:p>
      </dgm:t>
    </dgm:pt>
    <dgm:pt modelId="{61AA0247-B729-49DA-8832-AF6D76E9E5EB}" type="pres">
      <dgm:prSet presAssocID="{F65FED5A-AD96-416C-A3C8-7BF02A2D9795}" presName="linear" presStyleCnt="0">
        <dgm:presLayoutVars>
          <dgm:animLvl val="lvl"/>
          <dgm:resizeHandles val="exact"/>
        </dgm:presLayoutVars>
      </dgm:prSet>
      <dgm:spPr/>
      <dgm:t>
        <a:bodyPr/>
        <a:lstStyle/>
        <a:p>
          <a:endParaRPr lang="en-US"/>
        </a:p>
      </dgm:t>
    </dgm:pt>
    <dgm:pt modelId="{67C2751A-177D-42C9-BEA7-B13186846D45}" type="pres">
      <dgm:prSet presAssocID="{2D43484A-F103-43B1-9620-3F75BF547580}" presName="parentText" presStyleLbl="node1" presStyleIdx="0" presStyleCnt="1" custScaleY="76118" custLinFactNeighborY="-3599">
        <dgm:presLayoutVars>
          <dgm:chMax val="0"/>
          <dgm:bulletEnabled val="1"/>
        </dgm:presLayoutVars>
      </dgm:prSet>
      <dgm:spPr/>
      <dgm:t>
        <a:bodyPr/>
        <a:lstStyle/>
        <a:p>
          <a:endParaRPr lang="en-US"/>
        </a:p>
      </dgm:t>
    </dgm:pt>
    <dgm:pt modelId="{E05A473F-08E5-459D-A450-B133B4D5F397}" type="pres">
      <dgm:prSet presAssocID="{2D43484A-F103-43B1-9620-3F75BF547580}" presName="childText" presStyleLbl="revTx" presStyleIdx="0" presStyleCnt="1">
        <dgm:presLayoutVars>
          <dgm:bulletEnabled val="1"/>
        </dgm:presLayoutVars>
      </dgm:prSet>
      <dgm:spPr/>
      <dgm:t>
        <a:bodyPr/>
        <a:lstStyle/>
        <a:p>
          <a:endParaRPr lang="en-US"/>
        </a:p>
      </dgm:t>
    </dgm:pt>
  </dgm:ptLst>
  <dgm:cxnLst>
    <dgm:cxn modelId="{A52DA554-79EA-4020-90A0-0CCAA769BEAB}" srcId="{2D43484A-F103-43B1-9620-3F75BF547580}" destId="{A8596B0F-2E6B-4683-8D13-1D0C4A90DCA4}" srcOrd="1" destOrd="0" parTransId="{5C84B3AD-E58E-4C59-9B22-3061C25C97F8}" sibTransId="{ABBDD651-E6B2-4F57-8684-44B4796CBBF0}"/>
    <dgm:cxn modelId="{B935AE19-5D21-4280-90B6-82141E4027B5}" srcId="{2D43484A-F103-43B1-9620-3F75BF547580}" destId="{92B70D43-1A2D-46BE-848C-4FEA452A577B}" srcOrd="0" destOrd="0" parTransId="{C1C35A85-0208-468F-8621-DDFA249A0E46}" sibTransId="{C748E433-3DCD-4907-92AB-6DBA06E54B9C}"/>
    <dgm:cxn modelId="{609C5181-68C1-42BB-8740-B6F557C6D65C}" srcId="{F65FED5A-AD96-416C-A3C8-7BF02A2D9795}" destId="{2D43484A-F103-43B1-9620-3F75BF547580}" srcOrd="0" destOrd="0" parTransId="{9223DF63-9B5F-444A-BC48-BC873FB045C3}" sibTransId="{14A56EC6-4285-4D80-BC17-C0AF5E8DAF24}"/>
    <dgm:cxn modelId="{07EBE0D6-A9C1-4675-BCAB-DAAF45B5EBC6}" type="presOf" srcId="{F65FED5A-AD96-416C-A3C8-7BF02A2D9795}" destId="{61AA0247-B729-49DA-8832-AF6D76E9E5EB}" srcOrd="0" destOrd="0" presId="urn:microsoft.com/office/officeart/2005/8/layout/vList2"/>
    <dgm:cxn modelId="{DA1666A0-2090-4B36-B414-755E13D55D1F}" srcId="{2D43484A-F103-43B1-9620-3F75BF547580}" destId="{C59D389E-841A-4855-BAF1-48A44A381237}" srcOrd="3" destOrd="0" parTransId="{0C2BC43E-B423-459F-877B-AB8295DD598C}" sibTransId="{B1E09790-8941-4F26-BA41-B3CA18A860B2}"/>
    <dgm:cxn modelId="{95922A04-2A98-40F7-BE4D-B7D244CA69ED}" type="presOf" srcId="{A8596B0F-2E6B-4683-8D13-1D0C4A90DCA4}" destId="{E05A473F-08E5-459D-A450-B133B4D5F397}" srcOrd="0" destOrd="1" presId="urn:microsoft.com/office/officeart/2005/8/layout/vList2"/>
    <dgm:cxn modelId="{B42FE0DD-7669-46A7-9407-1BED64714554}" type="presOf" srcId="{F6F1CF56-797B-41BF-96F9-B54C9E6D3ED9}" destId="{E05A473F-08E5-459D-A450-B133B4D5F397}" srcOrd="0" destOrd="2" presId="urn:microsoft.com/office/officeart/2005/8/layout/vList2"/>
    <dgm:cxn modelId="{DA3C7D05-5373-4D2A-8AC9-45971524F59C}" srcId="{2D43484A-F103-43B1-9620-3F75BF547580}" destId="{F6F1CF56-797B-41BF-96F9-B54C9E6D3ED9}" srcOrd="2" destOrd="0" parTransId="{CBD27DC5-8F51-4BE6-BA55-E3E69BBFBB68}" sibTransId="{B6FDC5AF-12BD-4891-A8CD-1F792B5FFB88}"/>
    <dgm:cxn modelId="{8DDB4089-ABF2-4BDE-9E8F-81B182E29A12}" type="presOf" srcId="{C59D389E-841A-4855-BAF1-48A44A381237}" destId="{E05A473F-08E5-459D-A450-B133B4D5F397}" srcOrd="0" destOrd="3" presId="urn:microsoft.com/office/officeart/2005/8/layout/vList2"/>
    <dgm:cxn modelId="{51DC52D8-8BC0-45A9-A422-6C13D73D7AD4}" type="presOf" srcId="{2D43484A-F103-43B1-9620-3F75BF547580}" destId="{67C2751A-177D-42C9-BEA7-B13186846D45}" srcOrd="0" destOrd="0" presId="urn:microsoft.com/office/officeart/2005/8/layout/vList2"/>
    <dgm:cxn modelId="{CFA44AF6-5C34-4A6A-ACBF-FA7DAE7976B3}" type="presOf" srcId="{92B70D43-1A2D-46BE-848C-4FEA452A577B}" destId="{E05A473F-08E5-459D-A450-B133B4D5F397}" srcOrd="0" destOrd="0" presId="urn:microsoft.com/office/officeart/2005/8/layout/vList2"/>
    <dgm:cxn modelId="{4C3238B0-53EC-48ED-8981-418B0AA0BC19}" type="presParOf" srcId="{61AA0247-B729-49DA-8832-AF6D76E9E5EB}" destId="{67C2751A-177D-42C9-BEA7-B13186846D45}" srcOrd="0" destOrd="0" presId="urn:microsoft.com/office/officeart/2005/8/layout/vList2"/>
    <dgm:cxn modelId="{9ED51F09-487E-4E92-87EB-600C2659192E}" type="presParOf" srcId="{61AA0247-B729-49DA-8832-AF6D76E9E5EB}" destId="{E05A473F-08E5-459D-A450-B133B4D5F39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ECFA59E-4518-46FF-802C-87DE55D0AFE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8ADF58-56D7-45FE-9AA8-2A8A350985FF}">
      <dgm:prSet/>
      <dgm:spPr/>
      <dgm:t>
        <a:bodyPr/>
        <a:lstStyle/>
        <a:p>
          <a:pPr rtl="0"/>
          <a:r>
            <a:rPr lang="en-US" b="1" smtClean="0"/>
            <a:t>Depression Care Managers (or Behavioral Health Specialists) Roles and Responsibilities (IMPACT Model):</a:t>
          </a:r>
          <a:endParaRPr lang="en-US"/>
        </a:p>
      </dgm:t>
    </dgm:pt>
    <dgm:pt modelId="{B071310F-BE2B-4231-9EF6-8410BBDE6F14}" type="parTrans" cxnId="{506E7EAF-57D0-4866-9F76-8C0429369FA3}">
      <dgm:prSet/>
      <dgm:spPr/>
      <dgm:t>
        <a:bodyPr/>
        <a:lstStyle/>
        <a:p>
          <a:endParaRPr lang="en-US"/>
        </a:p>
      </dgm:t>
    </dgm:pt>
    <dgm:pt modelId="{FA5F38E2-A5B1-415C-A2FC-DAEED39AD721}" type="sibTrans" cxnId="{506E7EAF-57D0-4866-9F76-8C0429369FA3}">
      <dgm:prSet/>
      <dgm:spPr/>
      <dgm:t>
        <a:bodyPr/>
        <a:lstStyle/>
        <a:p>
          <a:endParaRPr lang="en-US"/>
        </a:p>
      </dgm:t>
    </dgm:pt>
    <dgm:pt modelId="{29800FDC-08AC-449B-A95B-9AC2EC8B9EA8}">
      <dgm:prSet/>
      <dgm:spPr/>
      <dgm:t>
        <a:bodyPr/>
        <a:lstStyle/>
        <a:p>
          <a:pPr rtl="0"/>
          <a:r>
            <a:rPr lang="en-US" dirty="0" smtClean="0"/>
            <a:t>Coordinate the overall effort of the IMPACT team</a:t>
          </a:r>
          <a:endParaRPr lang="en-US" dirty="0"/>
        </a:p>
      </dgm:t>
    </dgm:pt>
    <dgm:pt modelId="{122395BB-E276-42F9-9F0C-1C06261F19ED}" type="parTrans" cxnId="{95096463-879D-4C61-A51D-1331D3AE2278}">
      <dgm:prSet/>
      <dgm:spPr/>
      <dgm:t>
        <a:bodyPr/>
        <a:lstStyle/>
        <a:p>
          <a:endParaRPr lang="en-US"/>
        </a:p>
      </dgm:t>
    </dgm:pt>
    <dgm:pt modelId="{8DA894FA-5B4A-42ED-93C8-5B46CE0E5A90}" type="sibTrans" cxnId="{95096463-879D-4C61-A51D-1331D3AE2278}">
      <dgm:prSet/>
      <dgm:spPr/>
      <dgm:t>
        <a:bodyPr/>
        <a:lstStyle/>
        <a:p>
          <a:endParaRPr lang="en-US"/>
        </a:p>
      </dgm:t>
    </dgm:pt>
    <dgm:pt modelId="{8FAF0514-2D8D-44FF-91B3-DDCF18D18E47}">
      <dgm:prSet/>
      <dgm:spPr/>
      <dgm:t>
        <a:bodyPr/>
        <a:lstStyle/>
        <a:p>
          <a:pPr rtl="0"/>
          <a:r>
            <a:rPr lang="en-US" smtClean="0"/>
            <a:t>Ensure effective communication among team members</a:t>
          </a:r>
          <a:endParaRPr lang="en-US"/>
        </a:p>
      </dgm:t>
    </dgm:pt>
    <dgm:pt modelId="{79A3D35E-F215-48CF-8A34-823038CC73E8}" type="parTrans" cxnId="{1291A19D-A208-472B-94FC-AC20C4380B95}">
      <dgm:prSet/>
      <dgm:spPr/>
      <dgm:t>
        <a:bodyPr/>
        <a:lstStyle/>
        <a:p>
          <a:endParaRPr lang="en-US"/>
        </a:p>
      </dgm:t>
    </dgm:pt>
    <dgm:pt modelId="{CA41CF90-0AF6-4CE5-A322-1E8E7650D7DF}" type="sibTrans" cxnId="{1291A19D-A208-472B-94FC-AC20C4380B95}">
      <dgm:prSet/>
      <dgm:spPr/>
      <dgm:t>
        <a:bodyPr/>
        <a:lstStyle/>
        <a:p>
          <a:endParaRPr lang="en-US"/>
        </a:p>
      </dgm:t>
    </dgm:pt>
    <dgm:pt modelId="{E076A79E-1A44-443B-9892-DA7B1FA12F03}">
      <dgm:prSet/>
      <dgm:spPr/>
      <dgm:t>
        <a:bodyPr/>
        <a:lstStyle/>
        <a:p>
          <a:pPr rtl="0"/>
          <a:r>
            <a:rPr lang="en-US" smtClean="0"/>
            <a:t>Provide brief counseling using evidence-based techniques such as Motivational Interviewing, Behavioral Activation, and Problem Solving Treatment</a:t>
          </a:r>
          <a:endParaRPr lang="en-US"/>
        </a:p>
      </dgm:t>
    </dgm:pt>
    <dgm:pt modelId="{C3561455-3CA5-4248-81AC-6B5526F2E43D}" type="parTrans" cxnId="{4D0A235F-40A5-419E-BAF6-187FC6C8A4E6}">
      <dgm:prSet/>
      <dgm:spPr/>
      <dgm:t>
        <a:bodyPr/>
        <a:lstStyle/>
        <a:p>
          <a:endParaRPr lang="en-US"/>
        </a:p>
      </dgm:t>
    </dgm:pt>
    <dgm:pt modelId="{45ED8447-6E66-4B3F-9830-12D1FE6805AD}" type="sibTrans" cxnId="{4D0A235F-40A5-419E-BAF6-187FC6C8A4E6}">
      <dgm:prSet/>
      <dgm:spPr/>
      <dgm:t>
        <a:bodyPr/>
        <a:lstStyle/>
        <a:p>
          <a:endParaRPr lang="en-US"/>
        </a:p>
      </dgm:t>
    </dgm:pt>
    <dgm:pt modelId="{2FDC1B20-BD22-4E77-A118-A43E43AC65DB}">
      <dgm:prSet/>
      <dgm:spPr/>
      <dgm:t>
        <a:bodyPr/>
        <a:lstStyle/>
        <a:p>
          <a:pPr rtl="0"/>
          <a:r>
            <a:rPr lang="en-US" smtClean="0"/>
            <a:t>Support medication management</a:t>
          </a:r>
          <a:endParaRPr lang="en-US"/>
        </a:p>
      </dgm:t>
    </dgm:pt>
    <dgm:pt modelId="{5AF2361F-C30C-4DD3-A40C-B043464FA06D}" type="parTrans" cxnId="{34AD4C12-0985-4825-BA99-724F52AF9503}">
      <dgm:prSet/>
      <dgm:spPr/>
      <dgm:t>
        <a:bodyPr/>
        <a:lstStyle/>
        <a:p>
          <a:endParaRPr lang="en-US"/>
        </a:p>
      </dgm:t>
    </dgm:pt>
    <dgm:pt modelId="{73F7BE2E-C84A-4540-AE99-765EB9374A17}" type="sibTrans" cxnId="{34AD4C12-0985-4825-BA99-724F52AF9503}">
      <dgm:prSet/>
      <dgm:spPr/>
      <dgm:t>
        <a:bodyPr/>
        <a:lstStyle/>
        <a:p>
          <a:endParaRPr lang="en-US"/>
        </a:p>
      </dgm:t>
    </dgm:pt>
    <dgm:pt modelId="{D2C46C9C-1C14-4309-91AC-D800015C0D6F}">
      <dgm:prSet/>
      <dgm:spPr/>
      <dgm:t>
        <a:bodyPr/>
        <a:lstStyle/>
        <a:p>
          <a:pPr rtl="0"/>
          <a:r>
            <a:rPr lang="en-US" smtClean="0"/>
            <a:t>Communicate regularly with the patient</a:t>
          </a:r>
          <a:endParaRPr lang="en-US"/>
        </a:p>
      </dgm:t>
    </dgm:pt>
    <dgm:pt modelId="{8D289206-8516-456F-BF26-8DEE6F9BE93C}" type="parTrans" cxnId="{2F50A59D-061B-4B49-815B-18B53C78C6ED}">
      <dgm:prSet/>
      <dgm:spPr/>
      <dgm:t>
        <a:bodyPr/>
        <a:lstStyle/>
        <a:p>
          <a:endParaRPr lang="en-US"/>
        </a:p>
      </dgm:t>
    </dgm:pt>
    <dgm:pt modelId="{E0D56650-A6A1-45C8-941B-EE1716541816}" type="sibTrans" cxnId="{2F50A59D-061B-4B49-815B-18B53C78C6ED}">
      <dgm:prSet/>
      <dgm:spPr/>
      <dgm:t>
        <a:bodyPr/>
        <a:lstStyle/>
        <a:p>
          <a:endParaRPr lang="en-US"/>
        </a:p>
      </dgm:t>
    </dgm:pt>
    <dgm:pt modelId="{904EC02C-1F27-43D3-ABD4-84F10E76561A}">
      <dgm:prSet/>
      <dgm:spPr/>
      <dgm:t>
        <a:bodyPr/>
        <a:lstStyle/>
        <a:p>
          <a:pPr rtl="0"/>
          <a:r>
            <a:rPr lang="en-US" smtClean="0"/>
            <a:t>Provide proactive follow-up of treatment response</a:t>
          </a:r>
          <a:endParaRPr lang="en-US"/>
        </a:p>
      </dgm:t>
    </dgm:pt>
    <dgm:pt modelId="{F59BD024-5E55-45BE-A8C6-2E94045AC31D}" type="parTrans" cxnId="{E7C39152-A77D-437E-9AB7-5512E51748C6}">
      <dgm:prSet/>
      <dgm:spPr/>
      <dgm:t>
        <a:bodyPr/>
        <a:lstStyle/>
        <a:p>
          <a:endParaRPr lang="en-US"/>
        </a:p>
      </dgm:t>
    </dgm:pt>
    <dgm:pt modelId="{07BAF233-8D62-40EE-9B80-3D5D07AAAC09}" type="sibTrans" cxnId="{E7C39152-A77D-437E-9AB7-5512E51748C6}">
      <dgm:prSet/>
      <dgm:spPr/>
      <dgm:t>
        <a:bodyPr/>
        <a:lstStyle/>
        <a:p>
          <a:endParaRPr lang="en-US"/>
        </a:p>
      </dgm:t>
    </dgm:pt>
    <dgm:pt modelId="{DF531EE5-A987-4983-9756-34A2D3B81804}">
      <dgm:prSet/>
      <dgm:spPr/>
      <dgm:t>
        <a:bodyPr/>
        <a:lstStyle/>
        <a:p>
          <a:pPr rtl="0"/>
          <a:r>
            <a:rPr lang="en-US" smtClean="0"/>
            <a:t>Adjust treatment based on clinical outcomes, according to an evidence-based algorithm utilizing common depression screening tools</a:t>
          </a:r>
          <a:endParaRPr lang="en-US"/>
        </a:p>
      </dgm:t>
    </dgm:pt>
    <dgm:pt modelId="{A03FF0C6-4B61-4F18-80C1-C8B5B51E0803}" type="parTrans" cxnId="{FFD3E7D4-38CB-422D-A9BE-7FD64B3DE71E}">
      <dgm:prSet/>
      <dgm:spPr/>
      <dgm:t>
        <a:bodyPr/>
        <a:lstStyle/>
        <a:p>
          <a:endParaRPr lang="en-US"/>
        </a:p>
      </dgm:t>
    </dgm:pt>
    <dgm:pt modelId="{FCE7333B-9854-4546-B00F-8F4A22A55F43}" type="sibTrans" cxnId="{FFD3E7D4-38CB-422D-A9BE-7FD64B3DE71E}">
      <dgm:prSet/>
      <dgm:spPr/>
      <dgm:t>
        <a:bodyPr/>
        <a:lstStyle/>
        <a:p>
          <a:endParaRPr lang="en-US"/>
        </a:p>
      </dgm:t>
    </dgm:pt>
    <dgm:pt modelId="{FB9205A1-543F-4F0E-BDC6-A96E87801B97}">
      <dgm:prSet/>
      <dgm:spPr/>
      <dgm:t>
        <a:bodyPr/>
        <a:lstStyle/>
        <a:p>
          <a:pPr rtl="0"/>
          <a:r>
            <a:rPr lang="en-US" smtClean="0"/>
            <a:t>With every patient contact, the DCM will re-measure the symptoms, using the common screening tools, identifying whether or not symptoms are improving</a:t>
          </a:r>
          <a:endParaRPr lang="en-US"/>
        </a:p>
      </dgm:t>
    </dgm:pt>
    <dgm:pt modelId="{12A03413-47D2-4719-B880-1BB95940E14F}" type="parTrans" cxnId="{F002BDDE-10FC-42B2-96FB-EF0916C79CC3}">
      <dgm:prSet/>
      <dgm:spPr/>
      <dgm:t>
        <a:bodyPr/>
        <a:lstStyle/>
        <a:p>
          <a:endParaRPr lang="en-US"/>
        </a:p>
      </dgm:t>
    </dgm:pt>
    <dgm:pt modelId="{589FFBCE-D45C-4E17-9DBB-B46CD821A58A}" type="sibTrans" cxnId="{F002BDDE-10FC-42B2-96FB-EF0916C79CC3}">
      <dgm:prSet/>
      <dgm:spPr/>
      <dgm:t>
        <a:bodyPr/>
        <a:lstStyle/>
        <a:p>
          <a:endParaRPr lang="en-US"/>
        </a:p>
      </dgm:t>
    </dgm:pt>
    <dgm:pt modelId="{C4FC998C-466F-480B-95FB-A2319F83FACF}">
      <dgm:prSet/>
      <dgm:spPr/>
      <dgm:t>
        <a:bodyPr/>
        <a:lstStyle/>
        <a:p>
          <a:pPr rtl="0"/>
          <a:r>
            <a:rPr lang="en-US" smtClean="0"/>
            <a:t>If patient does not demonstrate significant improvement by 10-12 weeks, the DCM must work with PCP and Psychiatric Consultant to change the treatment plan. This may include, but is not limited to a) a change in medication and/or medication dosage, b) addition of psychotherapy, c) a combination of the two; or d) any additional treatments suggested by the consulting psychiatrist.</a:t>
          </a:r>
          <a:endParaRPr lang="en-US"/>
        </a:p>
      </dgm:t>
    </dgm:pt>
    <dgm:pt modelId="{073566F3-0118-4C00-8CF5-A91C8A771539}" type="parTrans" cxnId="{DB80B9A7-A84A-4462-B8A9-62A7BBECD393}">
      <dgm:prSet/>
      <dgm:spPr/>
      <dgm:t>
        <a:bodyPr/>
        <a:lstStyle/>
        <a:p>
          <a:endParaRPr lang="en-US"/>
        </a:p>
      </dgm:t>
    </dgm:pt>
    <dgm:pt modelId="{2EBDC9E2-40BA-4464-8A7A-F708DCAA02A5}" type="sibTrans" cxnId="{DB80B9A7-A84A-4462-B8A9-62A7BBECD393}">
      <dgm:prSet/>
      <dgm:spPr/>
      <dgm:t>
        <a:bodyPr/>
        <a:lstStyle/>
        <a:p>
          <a:endParaRPr lang="en-US"/>
        </a:p>
      </dgm:t>
    </dgm:pt>
    <dgm:pt modelId="{507A4AEC-1ECA-4CAB-B0BA-43FC21B1A10C}">
      <dgm:prSet/>
      <dgm:spPr/>
      <dgm:t>
        <a:bodyPr/>
        <a:lstStyle/>
        <a:p>
          <a:pPr rtl="0"/>
          <a:r>
            <a:rPr lang="en-US" smtClean="0"/>
            <a:t>Facilitate the development of the relapse prevention plan</a:t>
          </a:r>
          <a:endParaRPr lang="en-US"/>
        </a:p>
      </dgm:t>
    </dgm:pt>
    <dgm:pt modelId="{061864CD-47C2-463B-A4EB-D4B99AB35627}" type="parTrans" cxnId="{D5B831C3-07F5-4F45-A285-9299C7712B63}">
      <dgm:prSet/>
      <dgm:spPr/>
      <dgm:t>
        <a:bodyPr/>
        <a:lstStyle/>
        <a:p>
          <a:endParaRPr lang="en-US"/>
        </a:p>
      </dgm:t>
    </dgm:pt>
    <dgm:pt modelId="{D2A27570-81F7-498B-84D0-B258A8AD4E7B}" type="sibTrans" cxnId="{D5B831C3-07F5-4F45-A285-9299C7712B63}">
      <dgm:prSet/>
      <dgm:spPr/>
      <dgm:t>
        <a:bodyPr/>
        <a:lstStyle/>
        <a:p>
          <a:endParaRPr lang="en-US"/>
        </a:p>
      </dgm:t>
    </dgm:pt>
    <dgm:pt modelId="{60583D0D-9D45-40B1-9EBA-229D72B2F489}">
      <dgm:prSet/>
      <dgm:spPr/>
      <dgm:t>
        <a:bodyPr/>
        <a:lstStyle/>
        <a:p>
          <a:pPr rtl="0"/>
          <a:r>
            <a:rPr lang="en-US" smtClean="0"/>
            <a:t>Meet regularly with the PCP and Psychiatric Consultant to discuss progress of patients in treatment</a:t>
          </a:r>
          <a:endParaRPr lang="en-US"/>
        </a:p>
      </dgm:t>
    </dgm:pt>
    <dgm:pt modelId="{F9595AEB-22C1-4FDF-9C46-7EECF7CB3BB5}" type="parTrans" cxnId="{6C503FDE-2755-4B7B-887E-8298B56045CA}">
      <dgm:prSet/>
      <dgm:spPr/>
      <dgm:t>
        <a:bodyPr/>
        <a:lstStyle/>
        <a:p>
          <a:endParaRPr lang="en-US"/>
        </a:p>
      </dgm:t>
    </dgm:pt>
    <dgm:pt modelId="{F37A63F7-7FC3-4643-9E75-0D0B8CFB9145}" type="sibTrans" cxnId="{6C503FDE-2755-4B7B-887E-8298B56045CA}">
      <dgm:prSet/>
      <dgm:spPr/>
      <dgm:t>
        <a:bodyPr/>
        <a:lstStyle/>
        <a:p>
          <a:endParaRPr lang="en-US"/>
        </a:p>
      </dgm:t>
    </dgm:pt>
    <dgm:pt modelId="{767F2EB0-F7DF-47B4-810A-465016F3AF90}">
      <dgm:prSet/>
      <dgm:spPr/>
      <dgm:t>
        <a:bodyPr/>
        <a:lstStyle/>
        <a:p>
          <a:pPr rtl="0"/>
          <a:endParaRPr lang="en-US"/>
        </a:p>
      </dgm:t>
    </dgm:pt>
    <dgm:pt modelId="{A315D6F3-E59C-4D7D-ADB6-25FAB3CEBE41}" type="parTrans" cxnId="{01AD8554-51C0-4102-935A-8099F5A50A68}">
      <dgm:prSet/>
      <dgm:spPr/>
      <dgm:t>
        <a:bodyPr/>
        <a:lstStyle/>
        <a:p>
          <a:endParaRPr lang="en-US"/>
        </a:p>
      </dgm:t>
    </dgm:pt>
    <dgm:pt modelId="{51B333AB-7D08-4321-8AE5-8285BA028539}" type="sibTrans" cxnId="{01AD8554-51C0-4102-935A-8099F5A50A68}">
      <dgm:prSet/>
      <dgm:spPr/>
      <dgm:t>
        <a:bodyPr/>
        <a:lstStyle/>
        <a:p>
          <a:endParaRPr lang="en-US"/>
        </a:p>
      </dgm:t>
    </dgm:pt>
    <dgm:pt modelId="{1C8892CA-0F9C-474F-B663-C00E7C7E2A43}" type="pres">
      <dgm:prSet presAssocID="{EECFA59E-4518-46FF-802C-87DE55D0AFE6}" presName="linear" presStyleCnt="0">
        <dgm:presLayoutVars>
          <dgm:animLvl val="lvl"/>
          <dgm:resizeHandles val="exact"/>
        </dgm:presLayoutVars>
      </dgm:prSet>
      <dgm:spPr/>
      <dgm:t>
        <a:bodyPr/>
        <a:lstStyle/>
        <a:p>
          <a:endParaRPr lang="en-US"/>
        </a:p>
      </dgm:t>
    </dgm:pt>
    <dgm:pt modelId="{D10C46EC-6AD2-48D7-B3E3-C1677CBED00C}" type="pres">
      <dgm:prSet presAssocID="{E78ADF58-56D7-45FE-9AA8-2A8A350985FF}" presName="parentText" presStyleLbl="node1" presStyleIdx="0" presStyleCnt="1" custLinFactNeighborY="2960">
        <dgm:presLayoutVars>
          <dgm:chMax val="0"/>
          <dgm:bulletEnabled val="1"/>
        </dgm:presLayoutVars>
      </dgm:prSet>
      <dgm:spPr/>
      <dgm:t>
        <a:bodyPr/>
        <a:lstStyle/>
        <a:p>
          <a:endParaRPr lang="en-US"/>
        </a:p>
      </dgm:t>
    </dgm:pt>
    <dgm:pt modelId="{A1EB0CC5-565F-4151-B484-E50A06B051E3}" type="pres">
      <dgm:prSet presAssocID="{E78ADF58-56D7-45FE-9AA8-2A8A350985FF}" presName="childText" presStyleLbl="revTx" presStyleIdx="0" presStyleCnt="1">
        <dgm:presLayoutVars>
          <dgm:bulletEnabled val="1"/>
        </dgm:presLayoutVars>
      </dgm:prSet>
      <dgm:spPr/>
      <dgm:t>
        <a:bodyPr/>
        <a:lstStyle/>
        <a:p>
          <a:endParaRPr lang="en-US"/>
        </a:p>
      </dgm:t>
    </dgm:pt>
  </dgm:ptLst>
  <dgm:cxnLst>
    <dgm:cxn modelId="{0A9B8966-4167-4ACD-AD68-1DFDC3F82EF2}" type="presOf" srcId="{E076A79E-1A44-443B-9892-DA7B1FA12F03}" destId="{A1EB0CC5-565F-4151-B484-E50A06B051E3}" srcOrd="0" destOrd="3" presId="urn:microsoft.com/office/officeart/2005/8/layout/vList2"/>
    <dgm:cxn modelId="{F002BDDE-10FC-42B2-96FB-EF0916C79CC3}" srcId="{E78ADF58-56D7-45FE-9AA8-2A8A350985FF}" destId="{FB9205A1-543F-4F0E-BDC6-A96E87801B97}" srcOrd="8" destOrd="0" parTransId="{12A03413-47D2-4719-B880-1BB95940E14F}" sibTransId="{589FFBCE-D45C-4E17-9DBB-B46CD821A58A}"/>
    <dgm:cxn modelId="{4D0A235F-40A5-419E-BAF6-187FC6C8A4E6}" srcId="{E78ADF58-56D7-45FE-9AA8-2A8A350985FF}" destId="{E076A79E-1A44-443B-9892-DA7B1FA12F03}" srcOrd="3" destOrd="0" parTransId="{C3561455-3CA5-4248-81AC-6B5526F2E43D}" sibTransId="{45ED8447-6E66-4B3F-9830-12D1FE6805AD}"/>
    <dgm:cxn modelId="{05022462-65AB-4728-B3E5-9ABFFB399226}" type="presOf" srcId="{2FDC1B20-BD22-4E77-A118-A43E43AC65DB}" destId="{A1EB0CC5-565F-4151-B484-E50A06B051E3}" srcOrd="0" destOrd="4" presId="urn:microsoft.com/office/officeart/2005/8/layout/vList2"/>
    <dgm:cxn modelId="{F8B78BDA-9F1D-4CF2-9902-026832FB19CF}" type="presOf" srcId="{29800FDC-08AC-449B-A95B-9AC2EC8B9EA8}" destId="{A1EB0CC5-565F-4151-B484-E50A06B051E3}" srcOrd="0" destOrd="1" presId="urn:microsoft.com/office/officeart/2005/8/layout/vList2"/>
    <dgm:cxn modelId="{DB80B9A7-A84A-4462-B8A9-62A7BBECD393}" srcId="{E78ADF58-56D7-45FE-9AA8-2A8A350985FF}" destId="{C4FC998C-466F-480B-95FB-A2319F83FACF}" srcOrd="9" destOrd="0" parTransId="{073566F3-0118-4C00-8CF5-A91C8A771539}" sibTransId="{2EBDC9E2-40BA-4464-8A7A-F708DCAA02A5}"/>
    <dgm:cxn modelId="{5EED3597-0C43-4826-BE66-FF8DFFA01F53}" type="presOf" srcId="{FB9205A1-543F-4F0E-BDC6-A96E87801B97}" destId="{A1EB0CC5-565F-4151-B484-E50A06B051E3}" srcOrd="0" destOrd="8" presId="urn:microsoft.com/office/officeart/2005/8/layout/vList2"/>
    <dgm:cxn modelId="{95096463-879D-4C61-A51D-1331D3AE2278}" srcId="{E78ADF58-56D7-45FE-9AA8-2A8A350985FF}" destId="{29800FDC-08AC-449B-A95B-9AC2EC8B9EA8}" srcOrd="1" destOrd="0" parTransId="{122395BB-E276-42F9-9F0C-1C06261F19ED}" sibTransId="{8DA894FA-5B4A-42ED-93C8-5B46CE0E5A90}"/>
    <dgm:cxn modelId="{442A99AF-D7A8-4C11-A50E-BC37C6781D59}" type="presOf" srcId="{DF531EE5-A987-4983-9756-34A2D3B81804}" destId="{A1EB0CC5-565F-4151-B484-E50A06B051E3}" srcOrd="0" destOrd="7" presId="urn:microsoft.com/office/officeart/2005/8/layout/vList2"/>
    <dgm:cxn modelId="{6C503FDE-2755-4B7B-887E-8298B56045CA}" srcId="{E78ADF58-56D7-45FE-9AA8-2A8A350985FF}" destId="{60583D0D-9D45-40B1-9EBA-229D72B2F489}" srcOrd="11" destOrd="0" parTransId="{F9595AEB-22C1-4FDF-9C46-7EECF7CB3BB5}" sibTransId="{F37A63F7-7FC3-4643-9E75-0D0B8CFB9145}"/>
    <dgm:cxn modelId="{64794A14-3317-4181-9BA3-432E9FEFBF44}" type="presOf" srcId="{904EC02C-1F27-43D3-ABD4-84F10E76561A}" destId="{A1EB0CC5-565F-4151-B484-E50A06B051E3}" srcOrd="0" destOrd="6" presId="urn:microsoft.com/office/officeart/2005/8/layout/vList2"/>
    <dgm:cxn modelId="{8063D9EC-F409-4FFE-A05C-A522E22D42C2}" type="presOf" srcId="{507A4AEC-1ECA-4CAB-B0BA-43FC21B1A10C}" destId="{A1EB0CC5-565F-4151-B484-E50A06B051E3}" srcOrd="0" destOrd="10" presId="urn:microsoft.com/office/officeart/2005/8/layout/vList2"/>
    <dgm:cxn modelId="{A4CA3908-9C8D-4CB7-931C-CB677FE41339}" type="presOf" srcId="{8FAF0514-2D8D-44FF-91B3-DDCF18D18E47}" destId="{A1EB0CC5-565F-4151-B484-E50A06B051E3}" srcOrd="0" destOrd="2" presId="urn:microsoft.com/office/officeart/2005/8/layout/vList2"/>
    <dgm:cxn modelId="{A091AE72-1CD3-4DE5-AE6C-B1832B86DDD7}" type="presOf" srcId="{E78ADF58-56D7-45FE-9AA8-2A8A350985FF}" destId="{D10C46EC-6AD2-48D7-B3E3-C1677CBED00C}" srcOrd="0" destOrd="0" presId="urn:microsoft.com/office/officeart/2005/8/layout/vList2"/>
    <dgm:cxn modelId="{06E262AE-2AAF-4568-B265-F6C37386CCEF}" type="presOf" srcId="{D2C46C9C-1C14-4309-91AC-D800015C0D6F}" destId="{A1EB0CC5-565F-4151-B484-E50A06B051E3}" srcOrd="0" destOrd="5" presId="urn:microsoft.com/office/officeart/2005/8/layout/vList2"/>
    <dgm:cxn modelId="{7D48C57A-5B9D-4A87-A8E2-087B48612DA6}" type="presOf" srcId="{767F2EB0-F7DF-47B4-810A-465016F3AF90}" destId="{A1EB0CC5-565F-4151-B484-E50A06B051E3}" srcOrd="0" destOrd="0" presId="urn:microsoft.com/office/officeart/2005/8/layout/vList2"/>
    <dgm:cxn modelId="{34AD4C12-0985-4825-BA99-724F52AF9503}" srcId="{E78ADF58-56D7-45FE-9AA8-2A8A350985FF}" destId="{2FDC1B20-BD22-4E77-A118-A43E43AC65DB}" srcOrd="4" destOrd="0" parTransId="{5AF2361F-C30C-4DD3-A40C-B043464FA06D}" sibTransId="{73F7BE2E-C84A-4540-AE99-765EB9374A17}"/>
    <dgm:cxn modelId="{E7C39152-A77D-437E-9AB7-5512E51748C6}" srcId="{E78ADF58-56D7-45FE-9AA8-2A8A350985FF}" destId="{904EC02C-1F27-43D3-ABD4-84F10E76561A}" srcOrd="6" destOrd="0" parTransId="{F59BD024-5E55-45BE-A8C6-2E94045AC31D}" sibTransId="{07BAF233-8D62-40EE-9B80-3D5D07AAAC09}"/>
    <dgm:cxn modelId="{1291A19D-A208-472B-94FC-AC20C4380B95}" srcId="{E78ADF58-56D7-45FE-9AA8-2A8A350985FF}" destId="{8FAF0514-2D8D-44FF-91B3-DDCF18D18E47}" srcOrd="2" destOrd="0" parTransId="{79A3D35E-F215-48CF-8A34-823038CC73E8}" sibTransId="{CA41CF90-0AF6-4CE5-A322-1E8E7650D7DF}"/>
    <dgm:cxn modelId="{506E7EAF-57D0-4866-9F76-8C0429369FA3}" srcId="{EECFA59E-4518-46FF-802C-87DE55D0AFE6}" destId="{E78ADF58-56D7-45FE-9AA8-2A8A350985FF}" srcOrd="0" destOrd="0" parTransId="{B071310F-BE2B-4231-9EF6-8410BBDE6F14}" sibTransId="{FA5F38E2-A5B1-415C-A2FC-DAEED39AD721}"/>
    <dgm:cxn modelId="{01AD8554-51C0-4102-935A-8099F5A50A68}" srcId="{E78ADF58-56D7-45FE-9AA8-2A8A350985FF}" destId="{767F2EB0-F7DF-47B4-810A-465016F3AF90}" srcOrd="0" destOrd="0" parTransId="{A315D6F3-E59C-4D7D-ADB6-25FAB3CEBE41}" sibTransId="{51B333AB-7D08-4321-8AE5-8285BA028539}"/>
    <dgm:cxn modelId="{2F50A59D-061B-4B49-815B-18B53C78C6ED}" srcId="{E78ADF58-56D7-45FE-9AA8-2A8A350985FF}" destId="{D2C46C9C-1C14-4309-91AC-D800015C0D6F}" srcOrd="5" destOrd="0" parTransId="{8D289206-8516-456F-BF26-8DEE6F9BE93C}" sibTransId="{E0D56650-A6A1-45C8-941B-EE1716541816}"/>
    <dgm:cxn modelId="{FFD3E7D4-38CB-422D-A9BE-7FD64B3DE71E}" srcId="{E78ADF58-56D7-45FE-9AA8-2A8A350985FF}" destId="{DF531EE5-A987-4983-9756-34A2D3B81804}" srcOrd="7" destOrd="0" parTransId="{A03FF0C6-4B61-4F18-80C1-C8B5B51E0803}" sibTransId="{FCE7333B-9854-4546-B00F-8F4A22A55F43}"/>
    <dgm:cxn modelId="{6D3525B1-B03F-446F-A1CF-393E71E107BA}" type="presOf" srcId="{C4FC998C-466F-480B-95FB-A2319F83FACF}" destId="{A1EB0CC5-565F-4151-B484-E50A06B051E3}" srcOrd="0" destOrd="9" presId="urn:microsoft.com/office/officeart/2005/8/layout/vList2"/>
    <dgm:cxn modelId="{D5B831C3-07F5-4F45-A285-9299C7712B63}" srcId="{E78ADF58-56D7-45FE-9AA8-2A8A350985FF}" destId="{507A4AEC-1ECA-4CAB-B0BA-43FC21B1A10C}" srcOrd="10" destOrd="0" parTransId="{061864CD-47C2-463B-A4EB-D4B99AB35627}" sibTransId="{D2A27570-81F7-498B-84D0-B258A8AD4E7B}"/>
    <dgm:cxn modelId="{B23AD666-FB99-47B7-86E8-10470C0B2A54}" type="presOf" srcId="{60583D0D-9D45-40B1-9EBA-229D72B2F489}" destId="{A1EB0CC5-565F-4151-B484-E50A06B051E3}" srcOrd="0" destOrd="11" presId="urn:microsoft.com/office/officeart/2005/8/layout/vList2"/>
    <dgm:cxn modelId="{882BC99E-C768-48F1-9196-2CA8FEBBE354}" type="presOf" srcId="{EECFA59E-4518-46FF-802C-87DE55D0AFE6}" destId="{1C8892CA-0F9C-474F-B663-C00E7C7E2A43}" srcOrd="0" destOrd="0" presId="urn:microsoft.com/office/officeart/2005/8/layout/vList2"/>
    <dgm:cxn modelId="{47722A28-A6AC-49FD-898D-A753A30F05B1}" type="presParOf" srcId="{1C8892CA-0F9C-474F-B663-C00E7C7E2A43}" destId="{D10C46EC-6AD2-48D7-B3E3-C1677CBED00C}" srcOrd="0" destOrd="0" presId="urn:microsoft.com/office/officeart/2005/8/layout/vList2"/>
    <dgm:cxn modelId="{F64F8ABF-6D7B-45B3-85F5-FD7383F167F6}" type="presParOf" srcId="{1C8892CA-0F9C-474F-B663-C00E7C7E2A43}" destId="{A1EB0CC5-565F-4151-B484-E50A06B051E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EF815B3-14CB-4464-BE09-27F8979AAD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6974743-FB82-483D-890C-C58BE8AD6E47}">
      <dgm:prSet/>
      <dgm:spPr/>
      <dgm:t>
        <a:bodyPr/>
        <a:lstStyle/>
        <a:p>
          <a:pPr rtl="0"/>
          <a:r>
            <a:rPr lang="en-US" b="1" smtClean="0"/>
            <a:t>Primary Care Provider Roles and Responsibilities (IMPACT Model):</a:t>
          </a:r>
          <a:endParaRPr lang="en-US"/>
        </a:p>
      </dgm:t>
    </dgm:pt>
    <dgm:pt modelId="{E5B7A4D5-5975-4E33-A08C-3CCA5EEDF2ED}" type="parTrans" cxnId="{78D4DCBC-663D-4D78-BB6D-89F00189484A}">
      <dgm:prSet/>
      <dgm:spPr/>
      <dgm:t>
        <a:bodyPr/>
        <a:lstStyle/>
        <a:p>
          <a:endParaRPr lang="en-US"/>
        </a:p>
      </dgm:t>
    </dgm:pt>
    <dgm:pt modelId="{91C589A4-B3AA-452B-985A-5A1977F3813B}" type="sibTrans" cxnId="{78D4DCBC-663D-4D78-BB6D-89F00189484A}">
      <dgm:prSet/>
      <dgm:spPr/>
      <dgm:t>
        <a:bodyPr/>
        <a:lstStyle/>
        <a:p>
          <a:endParaRPr lang="en-US"/>
        </a:p>
      </dgm:t>
    </dgm:pt>
    <dgm:pt modelId="{513F4056-2EF5-4A88-BDC2-2B0A17110E6E}">
      <dgm:prSet/>
      <dgm:spPr/>
      <dgm:t>
        <a:bodyPr/>
        <a:lstStyle/>
        <a:p>
          <a:pPr rtl="0"/>
          <a:r>
            <a:rPr lang="en-US" smtClean="0"/>
            <a:t>Oversee all aspects of the patient’s care</a:t>
          </a:r>
          <a:endParaRPr lang="en-US"/>
        </a:p>
      </dgm:t>
    </dgm:pt>
    <dgm:pt modelId="{66BFCD9B-B209-4106-9DCF-5316001BBA64}" type="parTrans" cxnId="{328CED81-4091-4573-9FF5-2A834CCFE4BE}">
      <dgm:prSet/>
      <dgm:spPr/>
      <dgm:t>
        <a:bodyPr/>
        <a:lstStyle/>
        <a:p>
          <a:endParaRPr lang="en-US"/>
        </a:p>
      </dgm:t>
    </dgm:pt>
    <dgm:pt modelId="{7CFE3D44-6F76-463D-B515-C0533B768884}" type="sibTrans" cxnId="{328CED81-4091-4573-9FF5-2A834CCFE4BE}">
      <dgm:prSet/>
      <dgm:spPr/>
      <dgm:t>
        <a:bodyPr/>
        <a:lstStyle/>
        <a:p>
          <a:endParaRPr lang="en-US"/>
        </a:p>
      </dgm:t>
    </dgm:pt>
    <dgm:pt modelId="{6F49C687-F55E-427D-8C86-49933F4032C4}">
      <dgm:prSet/>
      <dgm:spPr/>
      <dgm:t>
        <a:bodyPr/>
        <a:lstStyle/>
        <a:p>
          <a:pPr rtl="0"/>
          <a:r>
            <a:rPr lang="en-US" smtClean="0"/>
            <a:t>Work in close consultation and collaboration with the DCM</a:t>
          </a:r>
          <a:endParaRPr lang="en-US"/>
        </a:p>
      </dgm:t>
    </dgm:pt>
    <dgm:pt modelId="{603396F0-176B-4B6D-98F6-40518583D187}" type="parTrans" cxnId="{B13D9C3A-EE89-42D9-B317-26A56F870E74}">
      <dgm:prSet/>
      <dgm:spPr/>
      <dgm:t>
        <a:bodyPr/>
        <a:lstStyle/>
        <a:p>
          <a:endParaRPr lang="en-US"/>
        </a:p>
      </dgm:t>
    </dgm:pt>
    <dgm:pt modelId="{4202F0B4-2820-405A-B26B-751D8FAF842B}" type="sibTrans" cxnId="{B13D9C3A-EE89-42D9-B317-26A56F870E74}">
      <dgm:prSet/>
      <dgm:spPr/>
      <dgm:t>
        <a:bodyPr/>
        <a:lstStyle/>
        <a:p>
          <a:endParaRPr lang="en-US"/>
        </a:p>
      </dgm:t>
    </dgm:pt>
    <dgm:pt modelId="{99099A51-91C3-415D-9842-57F60603D240}">
      <dgm:prSet/>
      <dgm:spPr/>
      <dgm:t>
        <a:bodyPr/>
        <a:lstStyle/>
        <a:p>
          <a:pPr rtl="0"/>
          <a:r>
            <a:rPr lang="en-US" smtClean="0"/>
            <a:t>Prescribe medications, including those recommended by the Psychiatric Consultant</a:t>
          </a:r>
          <a:endParaRPr lang="en-US"/>
        </a:p>
      </dgm:t>
    </dgm:pt>
    <dgm:pt modelId="{557C12A6-5239-4918-8A70-D40D1E185260}" type="parTrans" cxnId="{442E0249-B69F-4D7B-81EF-91C691859421}">
      <dgm:prSet/>
      <dgm:spPr/>
      <dgm:t>
        <a:bodyPr/>
        <a:lstStyle/>
        <a:p>
          <a:endParaRPr lang="en-US"/>
        </a:p>
      </dgm:t>
    </dgm:pt>
    <dgm:pt modelId="{ABD1A5F1-CF0C-4260-A07C-B91DAE385F57}" type="sibTrans" cxnId="{442E0249-B69F-4D7B-81EF-91C691859421}">
      <dgm:prSet/>
      <dgm:spPr/>
      <dgm:t>
        <a:bodyPr/>
        <a:lstStyle/>
        <a:p>
          <a:endParaRPr lang="en-US"/>
        </a:p>
      </dgm:t>
    </dgm:pt>
    <dgm:pt modelId="{55315E6F-A06D-407F-9DBF-62E356A2397B}">
      <dgm:prSet/>
      <dgm:spPr/>
      <dgm:t>
        <a:bodyPr/>
        <a:lstStyle/>
        <a:p>
          <a:pPr rtl="0"/>
          <a:r>
            <a:rPr lang="en-US" smtClean="0"/>
            <a:t>Treat patient’s primary care needs and co-morbid conditions</a:t>
          </a:r>
          <a:endParaRPr lang="en-US"/>
        </a:p>
      </dgm:t>
    </dgm:pt>
    <dgm:pt modelId="{67BD3610-2B13-4545-B7BC-21DF0088C19A}" type="parTrans" cxnId="{423BB238-4461-4B82-98C2-BA8E1AD5C81C}">
      <dgm:prSet/>
      <dgm:spPr/>
      <dgm:t>
        <a:bodyPr/>
        <a:lstStyle/>
        <a:p>
          <a:endParaRPr lang="en-US"/>
        </a:p>
      </dgm:t>
    </dgm:pt>
    <dgm:pt modelId="{C578575E-9B86-4434-907E-24979B1A11FA}" type="sibTrans" cxnId="{423BB238-4461-4B82-98C2-BA8E1AD5C81C}">
      <dgm:prSet/>
      <dgm:spPr/>
      <dgm:t>
        <a:bodyPr/>
        <a:lstStyle/>
        <a:p>
          <a:endParaRPr lang="en-US"/>
        </a:p>
      </dgm:t>
    </dgm:pt>
    <dgm:pt modelId="{FB1C959E-BA10-4146-98D7-CCD70F7E8428}">
      <dgm:prSet/>
      <dgm:spPr/>
      <dgm:t>
        <a:bodyPr/>
        <a:lstStyle/>
        <a:p>
          <a:pPr rtl="0"/>
          <a:r>
            <a:rPr lang="en-US" smtClean="0"/>
            <a:t>Discuss the patient with the Psychiatric Consultant, when needed</a:t>
          </a:r>
          <a:endParaRPr lang="en-US"/>
        </a:p>
      </dgm:t>
    </dgm:pt>
    <dgm:pt modelId="{805E880B-6F6F-4EC9-931A-069C9907ADFA}" type="parTrans" cxnId="{EAF99FAD-2755-43EB-BF04-D462941A7771}">
      <dgm:prSet/>
      <dgm:spPr/>
      <dgm:t>
        <a:bodyPr/>
        <a:lstStyle/>
        <a:p>
          <a:endParaRPr lang="en-US"/>
        </a:p>
      </dgm:t>
    </dgm:pt>
    <dgm:pt modelId="{A2DF6612-6890-4F6C-8999-DE56F5EB5D55}" type="sibTrans" cxnId="{EAF99FAD-2755-43EB-BF04-D462941A7771}">
      <dgm:prSet/>
      <dgm:spPr/>
      <dgm:t>
        <a:bodyPr/>
        <a:lstStyle/>
        <a:p>
          <a:endParaRPr lang="en-US"/>
        </a:p>
      </dgm:t>
    </dgm:pt>
    <dgm:pt modelId="{03327BAD-106B-45DA-B461-FA584065ED38}">
      <dgm:prSet/>
      <dgm:spPr/>
      <dgm:t>
        <a:bodyPr/>
        <a:lstStyle/>
        <a:p>
          <a:pPr rtl="0"/>
          <a:r>
            <a:rPr lang="en-US" smtClean="0"/>
            <a:t>Make referrals to specialty mental health care when needed</a:t>
          </a:r>
          <a:endParaRPr lang="en-US"/>
        </a:p>
      </dgm:t>
    </dgm:pt>
    <dgm:pt modelId="{2BC7AF79-069D-43E6-AEF4-5EB984FD0648}" type="parTrans" cxnId="{29FA0DDC-49E3-4C93-85EB-6E358683BE24}">
      <dgm:prSet/>
      <dgm:spPr/>
      <dgm:t>
        <a:bodyPr/>
        <a:lstStyle/>
        <a:p>
          <a:endParaRPr lang="en-US"/>
        </a:p>
      </dgm:t>
    </dgm:pt>
    <dgm:pt modelId="{064C6BFE-7447-4677-B0B5-EB6E18CA5AE8}" type="sibTrans" cxnId="{29FA0DDC-49E3-4C93-85EB-6E358683BE24}">
      <dgm:prSet/>
      <dgm:spPr/>
      <dgm:t>
        <a:bodyPr/>
        <a:lstStyle/>
        <a:p>
          <a:endParaRPr lang="en-US"/>
        </a:p>
      </dgm:t>
    </dgm:pt>
    <dgm:pt modelId="{5BC34A12-D5AF-4CD7-B015-F4EEE3120990}">
      <dgm:prSet/>
      <dgm:spPr/>
      <dgm:t>
        <a:bodyPr/>
        <a:lstStyle/>
        <a:p>
          <a:pPr rtl="0"/>
          <a:r>
            <a:rPr lang="en-US" dirty="0" smtClean="0"/>
            <a:t>Work with other care team members to proactively change the treatment plan when necessary</a:t>
          </a:r>
          <a:endParaRPr lang="en-US" dirty="0"/>
        </a:p>
      </dgm:t>
    </dgm:pt>
    <dgm:pt modelId="{42D7E918-DCB8-4D20-AD3C-B2A1AAB30D22}" type="parTrans" cxnId="{6DDECC30-EF1C-4F7D-A9DA-A6C3D8C039CA}">
      <dgm:prSet/>
      <dgm:spPr/>
      <dgm:t>
        <a:bodyPr/>
        <a:lstStyle/>
        <a:p>
          <a:endParaRPr lang="en-US"/>
        </a:p>
      </dgm:t>
    </dgm:pt>
    <dgm:pt modelId="{4B68CB9C-C21C-457E-9DC6-7E53DB3B1A87}" type="sibTrans" cxnId="{6DDECC30-EF1C-4F7D-A9DA-A6C3D8C039CA}">
      <dgm:prSet/>
      <dgm:spPr/>
      <dgm:t>
        <a:bodyPr/>
        <a:lstStyle/>
        <a:p>
          <a:endParaRPr lang="en-US"/>
        </a:p>
      </dgm:t>
    </dgm:pt>
    <dgm:pt modelId="{E423484F-64E7-4BE1-9620-8BA0225E5616}">
      <dgm:prSet/>
      <dgm:spPr/>
      <dgm:t>
        <a:bodyPr/>
        <a:lstStyle/>
        <a:p>
          <a:pPr rtl="0"/>
          <a:r>
            <a:rPr lang="en-US" b="1" smtClean="0"/>
            <a:t>Psychiatric Consultant Roles and Responsibilities (IMPACT Model):</a:t>
          </a:r>
          <a:endParaRPr lang="en-US"/>
        </a:p>
      </dgm:t>
    </dgm:pt>
    <dgm:pt modelId="{27D20A4D-7565-406E-BFCD-4FB93E5B6E9A}" type="parTrans" cxnId="{A7CA6B86-5D16-4DF9-9D70-526EC491082A}">
      <dgm:prSet/>
      <dgm:spPr/>
      <dgm:t>
        <a:bodyPr/>
        <a:lstStyle/>
        <a:p>
          <a:endParaRPr lang="en-US"/>
        </a:p>
      </dgm:t>
    </dgm:pt>
    <dgm:pt modelId="{9DA347F6-4D49-4F27-80CC-16D57FB8E7D9}" type="sibTrans" cxnId="{A7CA6B86-5D16-4DF9-9D70-526EC491082A}">
      <dgm:prSet/>
      <dgm:spPr/>
      <dgm:t>
        <a:bodyPr/>
        <a:lstStyle/>
        <a:p>
          <a:endParaRPr lang="en-US"/>
        </a:p>
      </dgm:t>
    </dgm:pt>
    <dgm:pt modelId="{C9850454-D0A4-420F-B11D-B563921855F5}">
      <dgm:prSet/>
      <dgm:spPr/>
      <dgm:t>
        <a:bodyPr/>
        <a:lstStyle/>
        <a:p>
          <a:pPr rtl="0"/>
          <a:r>
            <a:rPr lang="en-US" dirty="0" smtClean="0"/>
            <a:t>Support the PCP and DCM in treating patients</a:t>
          </a:r>
          <a:endParaRPr lang="en-US" dirty="0"/>
        </a:p>
      </dgm:t>
    </dgm:pt>
    <dgm:pt modelId="{47DE5482-BBB6-4B01-A2D9-338B5C117F6D}" type="parTrans" cxnId="{4A4D499B-5F5F-4093-B38A-73B1B1307F6A}">
      <dgm:prSet/>
      <dgm:spPr/>
      <dgm:t>
        <a:bodyPr/>
        <a:lstStyle/>
        <a:p>
          <a:endParaRPr lang="en-US"/>
        </a:p>
      </dgm:t>
    </dgm:pt>
    <dgm:pt modelId="{26D915FA-4FF3-41A2-AD32-253ACA2CD9FD}" type="sibTrans" cxnId="{4A4D499B-5F5F-4093-B38A-73B1B1307F6A}">
      <dgm:prSet/>
      <dgm:spPr/>
      <dgm:t>
        <a:bodyPr/>
        <a:lstStyle/>
        <a:p>
          <a:endParaRPr lang="en-US"/>
        </a:p>
      </dgm:t>
    </dgm:pt>
    <dgm:pt modelId="{B8B6DB7B-4400-49DD-881E-EBF4F1D93AAB}">
      <dgm:prSet/>
      <dgm:spPr/>
      <dgm:t>
        <a:bodyPr/>
        <a:lstStyle/>
        <a:p>
          <a:pPr rtl="0"/>
          <a:r>
            <a:rPr lang="en-US" smtClean="0"/>
            <a:t>Available to the PCP and DCM for </a:t>
          </a:r>
          <a:r>
            <a:rPr lang="en-US" i="1" smtClean="0"/>
            <a:t>ad hoc</a:t>
          </a:r>
          <a:r>
            <a:rPr lang="en-US" smtClean="0"/>
            <a:t> consultation as needed</a:t>
          </a:r>
          <a:endParaRPr lang="en-US"/>
        </a:p>
      </dgm:t>
    </dgm:pt>
    <dgm:pt modelId="{36E87F21-EB2C-4085-9465-4C023E2D42BE}" type="parTrans" cxnId="{8002E5D1-9134-424B-8AC6-B14205C22261}">
      <dgm:prSet/>
      <dgm:spPr/>
      <dgm:t>
        <a:bodyPr/>
        <a:lstStyle/>
        <a:p>
          <a:endParaRPr lang="en-US"/>
        </a:p>
      </dgm:t>
    </dgm:pt>
    <dgm:pt modelId="{24AF3A8F-998A-4BE9-9FBB-D93B734A585F}" type="sibTrans" cxnId="{8002E5D1-9134-424B-8AC6-B14205C22261}">
      <dgm:prSet/>
      <dgm:spPr/>
      <dgm:t>
        <a:bodyPr/>
        <a:lstStyle/>
        <a:p>
          <a:endParaRPr lang="en-US"/>
        </a:p>
      </dgm:t>
    </dgm:pt>
    <dgm:pt modelId="{29A1760B-86BE-499F-893E-C5257966E103}">
      <dgm:prSet/>
      <dgm:spPr/>
      <dgm:t>
        <a:bodyPr/>
        <a:lstStyle/>
        <a:p>
          <a:pPr rtl="0"/>
          <a:r>
            <a:rPr lang="en-US" smtClean="0"/>
            <a:t>Provide one hour of supervision with each DCM each week</a:t>
          </a:r>
          <a:endParaRPr lang="en-US"/>
        </a:p>
      </dgm:t>
    </dgm:pt>
    <dgm:pt modelId="{A0690988-A601-446D-8F0B-B0A4A92DF509}" type="parTrans" cxnId="{61E7F38B-1989-45DF-BEA7-53CF2FB98542}">
      <dgm:prSet/>
      <dgm:spPr/>
      <dgm:t>
        <a:bodyPr/>
        <a:lstStyle/>
        <a:p>
          <a:endParaRPr lang="en-US"/>
        </a:p>
      </dgm:t>
    </dgm:pt>
    <dgm:pt modelId="{80267550-21E3-4297-A03E-1CF9DC05F959}" type="sibTrans" cxnId="{61E7F38B-1989-45DF-BEA7-53CF2FB98542}">
      <dgm:prSet/>
      <dgm:spPr/>
      <dgm:t>
        <a:bodyPr/>
        <a:lstStyle/>
        <a:p>
          <a:endParaRPr lang="en-US"/>
        </a:p>
      </dgm:t>
    </dgm:pt>
    <dgm:pt modelId="{01357A14-2CCE-4597-BA37-51D307FFF66E}">
      <dgm:prSet/>
      <dgm:spPr/>
      <dgm:t>
        <a:bodyPr/>
        <a:lstStyle/>
        <a:p>
          <a:pPr rtl="0"/>
          <a:r>
            <a:rPr lang="en-US" smtClean="0"/>
            <a:t>Assist with diagnosis, treatment planning and makes recommendations for treatment modification</a:t>
          </a:r>
          <a:endParaRPr lang="en-US"/>
        </a:p>
      </dgm:t>
    </dgm:pt>
    <dgm:pt modelId="{12AAFAF5-5A7D-4062-85F1-F237A1CA9E6A}" type="parTrans" cxnId="{1DCAD730-5926-486D-8E57-781E9C4E22A6}">
      <dgm:prSet/>
      <dgm:spPr/>
      <dgm:t>
        <a:bodyPr/>
        <a:lstStyle/>
        <a:p>
          <a:endParaRPr lang="en-US"/>
        </a:p>
      </dgm:t>
    </dgm:pt>
    <dgm:pt modelId="{05F82FF6-9B99-4376-8E32-6DF33CA97295}" type="sibTrans" cxnId="{1DCAD730-5926-486D-8E57-781E9C4E22A6}">
      <dgm:prSet/>
      <dgm:spPr/>
      <dgm:t>
        <a:bodyPr/>
        <a:lstStyle/>
        <a:p>
          <a:endParaRPr lang="en-US"/>
        </a:p>
      </dgm:t>
    </dgm:pt>
    <dgm:pt modelId="{3EC1BE8A-2C88-41FA-8B8C-7F7E770358EC}">
      <dgm:prSet/>
      <dgm:spPr/>
      <dgm:t>
        <a:bodyPr/>
        <a:lstStyle/>
        <a:p>
          <a:pPr rtl="0"/>
          <a:r>
            <a:rPr lang="en-US" smtClean="0"/>
            <a:t>Consult on patients who are clinically challenging or may need specialty mental health services</a:t>
          </a:r>
          <a:endParaRPr lang="en-US"/>
        </a:p>
      </dgm:t>
    </dgm:pt>
    <dgm:pt modelId="{499FE681-EF25-4F29-B433-77279CDBC810}" type="parTrans" cxnId="{51D5A638-D7A7-4EB9-B642-F140E5502884}">
      <dgm:prSet/>
      <dgm:spPr/>
      <dgm:t>
        <a:bodyPr/>
        <a:lstStyle/>
        <a:p>
          <a:endParaRPr lang="en-US"/>
        </a:p>
      </dgm:t>
    </dgm:pt>
    <dgm:pt modelId="{0AD52DC7-0F85-428D-ABE0-6AAC0FF0C28C}" type="sibTrans" cxnId="{51D5A638-D7A7-4EB9-B642-F140E5502884}">
      <dgm:prSet/>
      <dgm:spPr/>
      <dgm:t>
        <a:bodyPr/>
        <a:lstStyle/>
        <a:p>
          <a:endParaRPr lang="en-US"/>
        </a:p>
      </dgm:t>
    </dgm:pt>
    <dgm:pt modelId="{448B2795-6A89-4306-BCAE-A888E6347D54}">
      <dgm:prSet/>
      <dgm:spPr/>
      <dgm:t>
        <a:bodyPr/>
        <a:lstStyle/>
        <a:p>
          <a:pPr rtl="0"/>
          <a:r>
            <a:rPr lang="en-US" smtClean="0"/>
            <a:t>Have limited patient interaction, do not prescribe medications, and only document in the EMR during the consultation, alongside the PCP and/or DCM</a:t>
          </a:r>
          <a:endParaRPr lang="en-US"/>
        </a:p>
      </dgm:t>
    </dgm:pt>
    <dgm:pt modelId="{A96C1612-9A2A-4D25-BB3B-1F964A951973}" type="parTrans" cxnId="{5AFBE0C6-5CD7-42F1-AC1E-B198DDD8780B}">
      <dgm:prSet/>
      <dgm:spPr/>
      <dgm:t>
        <a:bodyPr/>
        <a:lstStyle/>
        <a:p>
          <a:endParaRPr lang="en-US"/>
        </a:p>
      </dgm:t>
    </dgm:pt>
    <dgm:pt modelId="{06E4340A-0268-41CC-8A43-8AD32E4FDD03}" type="sibTrans" cxnId="{5AFBE0C6-5CD7-42F1-AC1E-B198DDD8780B}">
      <dgm:prSet/>
      <dgm:spPr/>
      <dgm:t>
        <a:bodyPr/>
        <a:lstStyle/>
        <a:p>
          <a:endParaRPr lang="en-US"/>
        </a:p>
      </dgm:t>
    </dgm:pt>
    <dgm:pt modelId="{F19D2450-50F9-486B-B3FD-AD601E267181}">
      <dgm:prSet/>
      <dgm:spPr/>
      <dgm:t>
        <a:bodyPr/>
        <a:lstStyle/>
        <a:p>
          <a:pPr rtl="0"/>
          <a:r>
            <a:rPr lang="en-US" smtClean="0"/>
            <a:t>Participate in weekly case conferences, focusing on patients who are not improving on current treatment plan</a:t>
          </a:r>
          <a:endParaRPr lang="en-US"/>
        </a:p>
      </dgm:t>
    </dgm:pt>
    <dgm:pt modelId="{AC712DA4-DD92-48B8-B94D-04D2035D0ED3}" type="parTrans" cxnId="{6FFF10F3-6A54-4C6B-9EC5-E5EDE88CDCD4}">
      <dgm:prSet/>
      <dgm:spPr/>
      <dgm:t>
        <a:bodyPr/>
        <a:lstStyle/>
        <a:p>
          <a:endParaRPr lang="en-US"/>
        </a:p>
      </dgm:t>
    </dgm:pt>
    <dgm:pt modelId="{46859BFC-08E6-4B71-B22A-4A6186E11AC9}" type="sibTrans" cxnId="{6FFF10F3-6A54-4C6B-9EC5-E5EDE88CDCD4}">
      <dgm:prSet/>
      <dgm:spPr/>
      <dgm:t>
        <a:bodyPr/>
        <a:lstStyle/>
        <a:p>
          <a:endParaRPr lang="en-US"/>
        </a:p>
      </dgm:t>
    </dgm:pt>
    <dgm:pt modelId="{237320AF-741B-43DC-9610-A7B5F062B83A}">
      <dgm:prSet/>
      <dgm:spPr/>
      <dgm:t>
        <a:bodyPr/>
        <a:lstStyle/>
        <a:p>
          <a:pPr rtl="0"/>
          <a:endParaRPr lang="en-US" dirty="0"/>
        </a:p>
      </dgm:t>
    </dgm:pt>
    <dgm:pt modelId="{EDA93C38-89CD-4956-8EF2-D15A7F2D30A5}" type="parTrans" cxnId="{36A5D737-21E1-4A06-A0A7-230782572A62}">
      <dgm:prSet/>
      <dgm:spPr/>
      <dgm:t>
        <a:bodyPr/>
        <a:lstStyle/>
        <a:p>
          <a:endParaRPr lang="en-US"/>
        </a:p>
      </dgm:t>
    </dgm:pt>
    <dgm:pt modelId="{EDC6E3A3-F523-45B8-88B3-45E6CEC750B9}" type="sibTrans" cxnId="{36A5D737-21E1-4A06-A0A7-230782572A62}">
      <dgm:prSet/>
      <dgm:spPr/>
      <dgm:t>
        <a:bodyPr/>
        <a:lstStyle/>
        <a:p>
          <a:endParaRPr lang="en-US"/>
        </a:p>
      </dgm:t>
    </dgm:pt>
    <dgm:pt modelId="{9DAD6914-059C-468C-AF9F-E0E9349F96FA}" type="pres">
      <dgm:prSet presAssocID="{5EF815B3-14CB-4464-BE09-27F8979AAD3F}" presName="linear" presStyleCnt="0">
        <dgm:presLayoutVars>
          <dgm:animLvl val="lvl"/>
          <dgm:resizeHandles val="exact"/>
        </dgm:presLayoutVars>
      </dgm:prSet>
      <dgm:spPr/>
      <dgm:t>
        <a:bodyPr/>
        <a:lstStyle/>
        <a:p>
          <a:endParaRPr lang="en-US"/>
        </a:p>
      </dgm:t>
    </dgm:pt>
    <dgm:pt modelId="{D6138CF7-A9C7-4B7C-B21E-ABAC7B9FED13}" type="pres">
      <dgm:prSet presAssocID="{76974743-FB82-483D-890C-C58BE8AD6E47}" presName="parentText" presStyleLbl="node1" presStyleIdx="0" presStyleCnt="2" custLinFactNeighborY="-5185">
        <dgm:presLayoutVars>
          <dgm:chMax val="0"/>
          <dgm:bulletEnabled val="1"/>
        </dgm:presLayoutVars>
      </dgm:prSet>
      <dgm:spPr/>
      <dgm:t>
        <a:bodyPr/>
        <a:lstStyle/>
        <a:p>
          <a:endParaRPr lang="en-US"/>
        </a:p>
      </dgm:t>
    </dgm:pt>
    <dgm:pt modelId="{24E265C6-5FAA-44A5-A323-D3BA4CB7F3BE}" type="pres">
      <dgm:prSet presAssocID="{76974743-FB82-483D-890C-C58BE8AD6E47}" presName="childText" presStyleLbl="revTx" presStyleIdx="0" presStyleCnt="2">
        <dgm:presLayoutVars>
          <dgm:bulletEnabled val="1"/>
        </dgm:presLayoutVars>
      </dgm:prSet>
      <dgm:spPr/>
      <dgm:t>
        <a:bodyPr/>
        <a:lstStyle/>
        <a:p>
          <a:endParaRPr lang="en-US"/>
        </a:p>
      </dgm:t>
    </dgm:pt>
    <dgm:pt modelId="{DC8F18C5-C8C6-4B41-9D6C-E192C23ECE46}" type="pres">
      <dgm:prSet presAssocID="{E423484F-64E7-4BE1-9620-8BA0225E5616}" presName="parentText" presStyleLbl="node1" presStyleIdx="1" presStyleCnt="2" custLinFactNeighborY="-7496">
        <dgm:presLayoutVars>
          <dgm:chMax val="0"/>
          <dgm:bulletEnabled val="1"/>
        </dgm:presLayoutVars>
      </dgm:prSet>
      <dgm:spPr/>
      <dgm:t>
        <a:bodyPr/>
        <a:lstStyle/>
        <a:p>
          <a:endParaRPr lang="en-US"/>
        </a:p>
      </dgm:t>
    </dgm:pt>
    <dgm:pt modelId="{0C26911D-0754-4176-978A-54510E72D8B1}" type="pres">
      <dgm:prSet presAssocID="{E423484F-64E7-4BE1-9620-8BA0225E5616}" presName="childText" presStyleLbl="revTx" presStyleIdx="1" presStyleCnt="2" custLinFactNeighborY="-20964">
        <dgm:presLayoutVars>
          <dgm:bulletEnabled val="1"/>
        </dgm:presLayoutVars>
      </dgm:prSet>
      <dgm:spPr/>
      <dgm:t>
        <a:bodyPr/>
        <a:lstStyle/>
        <a:p>
          <a:endParaRPr lang="en-US"/>
        </a:p>
      </dgm:t>
    </dgm:pt>
  </dgm:ptLst>
  <dgm:cxnLst>
    <dgm:cxn modelId="{6DDECC30-EF1C-4F7D-A9DA-A6C3D8C039CA}" srcId="{76974743-FB82-483D-890C-C58BE8AD6E47}" destId="{5BC34A12-D5AF-4CD7-B015-F4EEE3120990}" srcOrd="6" destOrd="0" parTransId="{42D7E918-DCB8-4D20-AD3C-B2A1AAB30D22}" sibTransId="{4B68CB9C-C21C-457E-9DC6-7E53DB3B1A87}"/>
    <dgm:cxn modelId="{D7964FF8-A34B-4246-BEF5-0546FC99E2E8}" type="presOf" srcId="{03327BAD-106B-45DA-B461-FA584065ED38}" destId="{24E265C6-5FAA-44A5-A323-D3BA4CB7F3BE}" srcOrd="0" destOrd="5" presId="urn:microsoft.com/office/officeart/2005/8/layout/vList2"/>
    <dgm:cxn modelId="{29FA0DDC-49E3-4C93-85EB-6E358683BE24}" srcId="{76974743-FB82-483D-890C-C58BE8AD6E47}" destId="{03327BAD-106B-45DA-B461-FA584065ED38}" srcOrd="5" destOrd="0" parTransId="{2BC7AF79-069D-43E6-AEF4-5EB984FD0648}" sibTransId="{064C6BFE-7447-4677-B0B5-EB6E18CA5AE8}"/>
    <dgm:cxn modelId="{DCF32B6C-5108-4C50-9D37-058BA4BB18DC}" type="presOf" srcId="{76974743-FB82-483D-890C-C58BE8AD6E47}" destId="{D6138CF7-A9C7-4B7C-B21E-ABAC7B9FED13}" srcOrd="0" destOrd="0" presId="urn:microsoft.com/office/officeart/2005/8/layout/vList2"/>
    <dgm:cxn modelId="{54E74A23-7E41-47A9-A9E5-B535DC3A7AB2}" type="presOf" srcId="{448B2795-6A89-4306-BCAE-A888E6347D54}" destId="{0C26911D-0754-4176-978A-54510E72D8B1}" srcOrd="0" destOrd="5" presId="urn:microsoft.com/office/officeart/2005/8/layout/vList2"/>
    <dgm:cxn modelId="{442E0249-B69F-4D7B-81EF-91C691859421}" srcId="{76974743-FB82-483D-890C-C58BE8AD6E47}" destId="{99099A51-91C3-415D-9842-57F60603D240}" srcOrd="2" destOrd="0" parTransId="{557C12A6-5239-4918-8A70-D40D1E185260}" sibTransId="{ABD1A5F1-CF0C-4260-A07C-B91DAE385F57}"/>
    <dgm:cxn modelId="{423BB238-4461-4B82-98C2-BA8E1AD5C81C}" srcId="{76974743-FB82-483D-890C-C58BE8AD6E47}" destId="{55315E6F-A06D-407F-9DBF-62E356A2397B}" srcOrd="3" destOrd="0" parTransId="{67BD3610-2B13-4545-B7BC-21DF0088C19A}" sibTransId="{C578575E-9B86-4434-907E-24979B1A11FA}"/>
    <dgm:cxn modelId="{EAF99FAD-2755-43EB-BF04-D462941A7771}" srcId="{76974743-FB82-483D-890C-C58BE8AD6E47}" destId="{FB1C959E-BA10-4146-98D7-CCD70F7E8428}" srcOrd="4" destOrd="0" parTransId="{805E880B-6F6F-4EC9-931A-069C9907ADFA}" sibTransId="{A2DF6612-6890-4F6C-8999-DE56F5EB5D55}"/>
    <dgm:cxn modelId="{1BDAAE88-FAB0-4F80-92AE-A0D7B38F4747}" type="presOf" srcId="{55315E6F-A06D-407F-9DBF-62E356A2397B}" destId="{24E265C6-5FAA-44A5-A323-D3BA4CB7F3BE}" srcOrd="0" destOrd="3" presId="urn:microsoft.com/office/officeart/2005/8/layout/vList2"/>
    <dgm:cxn modelId="{51D5A638-D7A7-4EB9-B642-F140E5502884}" srcId="{E423484F-64E7-4BE1-9620-8BA0225E5616}" destId="{3EC1BE8A-2C88-41FA-8B8C-7F7E770358EC}" srcOrd="4" destOrd="0" parTransId="{499FE681-EF25-4F29-B433-77279CDBC810}" sibTransId="{0AD52DC7-0F85-428D-ABE0-6AAC0FF0C28C}"/>
    <dgm:cxn modelId="{7CF3793E-951F-4280-A312-FDE1C80DE4F3}" type="presOf" srcId="{E423484F-64E7-4BE1-9620-8BA0225E5616}" destId="{DC8F18C5-C8C6-4B41-9D6C-E192C23ECE46}" srcOrd="0" destOrd="0" presId="urn:microsoft.com/office/officeart/2005/8/layout/vList2"/>
    <dgm:cxn modelId="{118CC068-2EA5-4378-B0FA-98C0CC04DFC2}" type="presOf" srcId="{B8B6DB7B-4400-49DD-881E-EBF4F1D93AAB}" destId="{0C26911D-0754-4176-978A-54510E72D8B1}" srcOrd="0" destOrd="1" presId="urn:microsoft.com/office/officeart/2005/8/layout/vList2"/>
    <dgm:cxn modelId="{37951677-232E-40B4-BE3C-9F161978AEB9}" type="presOf" srcId="{237320AF-741B-43DC-9610-A7B5F062B83A}" destId="{24E265C6-5FAA-44A5-A323-D3BA4CB7F3BE}" srcOrd="0" destOrd="7" presId="urn:microsoft.com/office/officeart/2005/8/layout/vList2"/>
    <dgm:cxn modelId="{61E7F38B-1989-45DF-BEA7-53CF2FB98542}" srcId="{E423484F-64E7-4BE1-9620-8BA0225E5616}" destId="{29A1760B-86BE-499F-893E-C5257966E103}" srcOrd="2" destOrd="0" parTransId="{A0690988-A601-446D-8F0B-B0A4A92DF509}" sibTransId="{80267550-21E3-4297-A03E-1CF9DC05F959}"/>
    <dgm:cxn modelId="{B645CB8C-44E7-465C-BAC2-B561372349C3}" type="presOf" srcId="{6F49C687-F55E-427D-8C86-49933F4032C4}" destId="{24E265C6-5FAA-44A5-A323-D3BA4CB7F3BE}" srcOrd="0" destOrd="1" presId="urn:microsoft.com/office/officeart/2005/8/layout/vList2"/>
    <dgm:cxn modelId="{02BC6831-A6E7-4196-B6E4-FC759870AB29}" type="presOf" srcId="{5BC34A12-D5AF-4CD7-B015-F4EEE3120990}" destId="{24E265C6-5FAA-44A5-A323-D3BA4CB7F3BE}" srcOrd="0" destOrd="6" presId="urn:microsoft.com/office/officeart/2005/8/layout/vList2"/>
    <dgm:cxn modelId="{DFF32D68-4535-45A5-97FF-0EB5BDEAB0F5}" type="presOf" srcId="{F19D2450-50F9-486B-B3FD-AD601E267181}" destId="{0C26911D-0754-4176-978A-54510E72D8B1}" srcOrd="0" destOrd="6" presId="urn:microsoft.com/office/officeart/2005/8/layout/vList2"/>
    <dgm:cxn modelId="{1DCAD730-5926-486D-8E57-781E9C4E22A6}" srcId="{E423484F-64E7-4BE1-9620-8BA0225E5616}" destId="{01357A14-2CCE-4597-BA37-51D307FFF66E}" srcOrd="3" destOrd="0" parTransId="{12AAFAF5-5A7D-4062-85F1-F237A1CA9E6A}" sibTransId="{05F82FF6-9B99-4376-8E32-6DF33CA97295}"/>
    <dgm:cxn modelId="{3E92A5DD-CC93-4746-AEC3-858ECB939B9B}" type="presOf" srcId="{5EF815B3-14CB-4464-BE09-27F8979AAD3F}" destId="{9DAD6914-059C-468C-AF9F-E0E9349F96FA}" srcOrd="0" destOrd="0" presId="urn:microsoft.com/office/officeart/2005/8/layout/vList2"/>
    <dgm:cxn modelId="{78D4DCBC-663D-4D78-BB6D-89F00189484A}" srcId="{5EF815B3-14CB-4464-BE09-27F8979AAD3F}" destId="{76974743-FB82-483D-890C-C58BE8AD6E47}" srcOrd="0" destOrd="0" parTransId="{E5B7A4D5-5975-4E33-A08C-3CCA5EEDF2ED}" sibTransId="{91C589A4-B3AA-452B-985A-5A1977F3813B}"/>
    <dgm:cxn modelId="{6D70FDDE-C6AD-4D38-A3C9-2D51B642EC2C}" type="presOf" srcId="{3EC1BE8A-2C88-41FA-8B8C-7F7E770358EC}" destId="{0C26911D-0754-4176-978A-54510E72D8B1}" srcOrd="0" destOrd="4" presId="urn:microsoft.com/office/officeart/2005/8/layout/vList2"/>
    <dgm:cxn modelId="{8002E5D1-9134-424B-8AC6-B14205C22261}" srcId="{E423484F-64E7-4BE1-9620-8BA0225E5616}" destId="{B8B6DB7B-4400-49DD-881E-EBF4F1D93AAB}" srcOrd="1" destOrd="0" parTransId="{36E87F21-EB2C-4085-9465-4C023E2D42BE}" sibTransId="{24AF3A8F-998A-4BE9-9FBB-D93B734A585F}"/>
    <dgm:cxn modelId="{36A5D737-21E1-4A06-A0A7-230782572A62}" srcId="{76974743-FB82-483D-890C-C58BE8AD6E47}" destId="{237320AF-741B-43DC-9610-A7B5F062B83A}" srcOrd="7" destOrd="0" parTransId="{EDA93C38-89CD-4956-8EF2-D15A7F2D30A5}" sibTransId="{EDC6E3A3-F523-45B8-88B3-45E6CEC750B9}"/>
    <dgm:cxn modelId="{4A4D499B-5F5F-4093-B38A-73B1B1307F6A}" srcId="{E423484F-64E7-4BE1-9620-8BA0225E5616}" destId="{C9850454-D0A4-420F-B11D-B563921855F5}" srcOrd="0" destOrd="0" parTransId="{47DE5482-BBB6-4B01-A2D9-338B5C117F6D}" sibTransId="{26D915FA-4FF3-41A2-AD32-253ACA2CD9FD}"/>
    <dgm:cxn modelId="{CC3FB359-98CE-46B2-BA44-18C8F0221A7A}" type="presOf" srcId="{29A1760B-86BE-499F-893E-C5257966E103}" destId="{0C26911D-0754-4176-978A-54510E72D8B1}" srcOrd="0" destOrd="2" presId="urn:microsoft.com/office/officeart/2005/8/layout/vList2"/>
    <dgm:cxn modelId="{328CED81-4091-4573-9FF5-2A834CCFE4BE}" srcId="{76974743-FB82-483D-890C-C58BE8AD6E47}" destId="{513F4056-2EF5-4A88-BDC2-2B0A17110E6E}" srcOrd="0" destOrd="0" parTransId="{66BFCD9B-B209-4106-9DCF-5316001BBA64}" sibTransId="{7CFE3D44-6F76-463D-B515-C0533B768884}"/>
    <dgm:cxn modelId="{BA956E18-7A0A-4746-A8E7-7EE6E84FC252}" type="presOf" srcId="{C9850454-D0A4-420F-B11D-B563921855F5}" destId="{0C26911D-0754-4176-978A-54510E72D8B1}" srcOrd="0" destOrd="0" presId="urn:microsoft.com/office/officeart/2005/8/layout/vList2"/>
    <dgm:cxn modelId="{879455AD-6DD1-4E1E-9579-90FCAF77DD4A}" type="presOf" srcId="{513F4056-2EF5-4A88-BDC2-2B0A17110E6E}" destId="{24E265C6-5FAA-44A5-A323-D3BA4CB7F3BE}" srcOrd="0" destOrd="0" presId="urn:microsoft.com/office/officeart/2005/8/layout/vList2"/>
    <dgm:cxn modelId="{5AFBE0C6-5CD7-42F1-AC1E-B198DDD8780B}" srcId="{E423484F-64E7-4BE1-9620-8BA0225E5616}" destId="{448B2795-6A89-4306-BCAE-A888E6347D54}" srcOrd="5" destOrd="0" parTransId="{A96C1612-9A2A-4D25-BB3B-1F964A951973}" sibTransId="{06E4340A-0268-41CC-8A43-8AD32E4FDD03}"/>
    <dgm:cxn modelId="{E2B4DF6B-CC20-4E43-88DF-B3F910A5CA0C}" type="presOf" srcId="{99099A51-91C3-415D-9842-57F60603D240}" destId="{24E265C6-5FAA-44A5-A323-D3BA4CB7F3BE}" srcOrd="0" destOrd="2" presId="urn:microsoft.com/office/officeart/2005/8/layout/vList2"/>
    <dgm:cxn modelId="{B13D9C3A-EE89-42D9-B317-26A56F870E74}" srcId="{76974743-FB82-483D-890C-C58BE8AD6E47}" destId="{6F49C687-F55E-427D-8C86-49933F4032C4}" srcOrd="1" destOrd="0" parTransId="{603396F0-176B-4B6D-98F6-40518583D187}" sibTransId="{4202F0B4-2820-405A-B26B-751D8FAF842B}"/>
    <dgm:cxn modelId="{595A468D-15E4-4916-937E-9D558ECF936D}" type="presOf" srcId="{01357A14-2CCE-4597-BA37-51D307FFF66E}" destId="{0C26911D-0754-4176-978A-54510E72D8B1}" srcOrd="0" destOrd="3" presId="urn:microsoft.com/office/officeart/2005/8/layout/vList2"/>
    <dgm:cxn modelId="{A7CA6B86-5D16-4DF9-9D70-526EC491082A}" srcId="{5EF815B3-14CB-4464-BE09-27F8979AAD3F}" destId="{E423484F-64E7-4BE1-9620-8BA0225E5616}" srcOrd="1" destOrd="0" parTransId="{27D20A4D-7565-406E-BFCD-4FB93E5B6E9A}" sibTransId="{9DA347F6-4D49-4F27-80CC-16D57FB8E7D9}"/>
    <dgm:cxn modelId="{37FE0AAC-8D76-4F51-BDF6-ED40BDA9D419}" type="presOf" srcId="{FB1C959E-BA10-4146-98D7-CCD70F7E8428}" destId="{24E265C6-5FAA-44A5-A323-D3BA4CB7F3BE}" srcOrd="0" destOrd="4" presId="urn:microsoft.com/office/officeart/2005/8/layout/vList2"/>
    <dgm:cxn modelId="{6FFF10F3-6A54-4C6B-9EC5-E5EDE88CDCD4}" srcId="{E423484F-64E7-4BE1-9620-8BA0225E5616}" destId="{F19D2450-50F9-486B-B3FD-AD601E267181}" srcOrd="6" destOrd="0" parTransId="{AC712DA4-DD92-48B8-B94D-04D2035D0ED3}" sibTransId="{46859BFC-08E6-4B71-B22A-4A6186E11AC9}"/>
    <dgm:cxn modelId="{C0DB946C-E00F-403D-809F-F49C17D2FCFD}" type="presParOf" srcId="{9DAD6914-059C-468C-AF9F-E0E9349F96FA}" destId="{D6138CF7-A9C7-4B7C-B21E-ABAC7B9FED13}" srcOrd="0" destOrd="0" presId="urn:microsoft.com/office/officeart/2005/8/layout/vList2"/>
    <dgm:cxn modelId="{2C47CC28-49D3-42E4-AFBD-5295352D38A0}" type="presParOf" srcId="{9DAD6914-059C-468C-AF9F-E0E9349F96FA}" destId="{24E265C6-5FAA-44A5-A323-D3BA4CB7F3BE}" srcOrd="1" destOrd="0" presId="urn:microsoft.com/office/officeart/2005/8/layout/vList2"/>
    <dgm:cxn modelId="{5B9CB5AE-8DA5-4D7E-A117-C6F108114769}" type="presParOf" srcId="{9DAD6914-059C-468C-AF9F-E0E9349F96FA}" destId="{DC8F18C5-C8C6-4B41-9D6C-E192C23ECE46}" srcOrd="2" destOrd="0" presId="urn:microsoft.com/office/officeart/2005/8/layout/vList2"/>
    <dgm:cxn modelId="{E690E005-3EB2-4D31-8D94-DC9C28DFA9AE}" type="presParOf" srcId="{9DAD6914-059C-468C-AF9F-E0E9349F96FA}" destId="{0C26911D-0754-4176-978A-54510E72D8B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8D014BE-CB34-416F-9DF3-1CFA5F9729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F54FCA4-84E7-4B87-88E4-91BB6B0ADD0C}">
      <dgm:prSet/>
      <dgm:spPr/>
      <dgm:t>
        <a:bodyPr/>
        <a:lstStyle/>
        <a:p>
          <a:pPr rtl="0"/>
          <a:r>
            <a:rPr lang="en-US" b="1" dirty="0" smtClean="0"/>
            <a:t>This program aims to:</a:t>
          </a:r>
          <a:endParaRPr lang="en-US" dirty="0"/>
        </a:p>
      </dgm:t>
    </dgm:pt>
    <dgm:pt modelId="{FC6D23A7-C04A-47FD-955A-82358C0F6A0A}" type="parTrans" cxnId="{619E45FE-BC49-4325-992E-4427BB016DBE}">
      <dgm:prSet/>
      <dgm:spPr/>
      <dgm:t>
        <a:bodyPr/>
        <a:lstStyle/>
        <a:p>
          <a:endParaRPr lang="en-US"/>
        </a:p>
      </dgm:t>
    </dgm:pt>
    <dgm:pt modelId="{229242B7-BF3D-46C8-BEB2-D95D8330F968}" type="sibTrans" cxnId="{619E45FE-BC49-4325-992E-4427BB016DBE}">
      <dgm:prSet/>
      <dgm:spPr/>
      <dgm:t>
        <a:bodyPr/>
        <a:lstStyle/>
        <a:p>
          <a:endParaRPr lang="en-US"/>
        </a:p>
      </dgm:t>
    </dgm:pt>
    <dgm:pt modelId="{7D64CB52-1EA1-4527-A249-0C18AB69E6FF}">
      <dgm:prSet custT="1"/>
      <dgm:spPr/>
      <dgm:t>
        <a:bodyPr/>
        <a:lstStyle/>
        <a:p>
          <a:pPr rtl="0"/>
          <a:r>
            <a:rPr lang="en-US" sz="1300" dirty="0" smtClean="0"/>
            <a:t>Implement evidence based best practices, including treatment guidelines and Million Heart Campaign strategies, for disease management in medical practice for cardiovascular conditions. </a:t>
          </a:r>
          <a:endParaRPr lang="en-US" sz="1300" dirty="0"/>
        </a:p>
      </dgm:t>
    </dgm:pt>
    <dgm:pt modelId="{9A11E1FC-2154-4700-8E0E-AF6E35FE6B2B}" type="parTrans" cxnId="{6FE9D752-8DBB-4617-A96F-5D6B7998312C}">
      <dgm:prSet/>
      <dgm:spPr/>
      <dgm:t>
        <a:bodyPr/>
        <a:lstStyle/>
        <a:p>
          <a:endParaRPr lang="en-US"/>
        </a:p>
      </dgm:t>
    </dgm:pt>
    <dgm:pt modelId="{11BE9C6D-1093-4D90-BE00-D93872B4CDC2}" type="sibTrans" cxnId="{6FE9D752-8DBB-4617-A96F-5D6B7998312C}">
      <dgm:prSet/>
      <dgm:spPr/>
      <dgm:t>
        <a:bodyPr/>
        <a:lstStyle/>
        <a:p>
          <a:endParaRPr lang="en-US"/>
        </a:p>
      </dgm:t>
    </dgm:pt>
    <dgm:pt modelId="{3DE9B169-9986-4E2B-8C58-9C3AD13D04D2}">
      <dgm:prSet custT="1"/>
      <dgm:spPr/>
      <dgm:t>
        <a:bodyPr/>
        <a:lstStyle/>
        <a:p>
          <a:pPr rtl="0"/>
          <a:r>
            <a:rPr lang="en-US" sz="1300" smtClean="0"/>
            <a:t>Improve population health management</a:t>
          </a:r>
          <a:endParaRPr lang="en-US" sz="1300"/>
        </a:p>
      </dgm:t>
    </dgm:pt>
    <dgm:pt modelId="{2577D15E-8533-4333-9540-C1C9E3105DE8}" type="parTrans" cxnId="{5A3A7323-2159-493D-8A6D-22AE07C4D3C0}">
      <dgm:prSet/>
      <dgm:spPr/>
      <dgm:t>
        <a:bodyPr/>
        <a:lstStyle/>
        <a:p>
          <a:endParaRPr lang="en-US"/>
        </a:p>
      </dgm:t>
    </dgm:pt>
    <dgm:pt modelId="{4AA6C8B8-73C2-4478-88CF-643DC2B25E63}" type="sibTrans" cxnId="{5A3A7323-2159-493D-8A6D-22AE07C4D3C0}">
      <dgm:prSet/>
      <dgm:spPr/>
      <dgm:t>
        <a:bodyPr/>
        <a:lstStyle/>
        <a:p>
          <a:endParaRPr lang="en-US"/>
        </a:p>
      </dgm:t>
    </dgm:pt>
    <dgm:pt modelId="{95E1F2E3-D29A-4F32-8AA3-31ABCCBECE63}">
      <dgm:prSet custT="1"/>
      <dgm:spPr/>
      <dgm:t>
        <a:bodyPr/>
        <a:lstStyle/>
        <a:p>
          <a:pPr rtl="0"/>
          <a:r>
            <a:rPr lang="en-US" sz="1300" dirty="0" smtClean="0"/>
            <a:t>Increase patient self-efficacy and confidence in self-management for patients with cardiovascular disease </a:t>
          </a:r>
          <a:endParaRPr lang="en-US" sz="1300" dirty="0"/>
        </a:p>
      </dgm:t>
    </dgm:pt>
    <dgm:pt modelId="{693DB1DD-0663-40E3-844C-8B2A9D2689F2}" type="parTrans" cxnId="{12DA8699-30EA-4E61-B43E-8807B42C4869}">
      <dgm:prSet/>
      <dgm:spPr/>
      <dgm:t>
        <a:bodyPr/>
        <a:lstStyle/>
        <a:p>
          <a:endParaRPr lang="en-US"/>
        </a:p>
      </dgm:t>
    </dgm:pt>
    <dgm:pt modelId="{29FE7EF7-D43E-4858-8E8B-C4429C2C70FE}" type="sibTrans" cxnId="{12DA8699-30EA-4E61-B43E-8807B42C4869}">
      <dgm:prSet/>
      <dgm:spPr/>
      <dgm:t>
        <a:bodyPr/>
        <a:lstStyle/>
        <a:p>
          <a:endParaRPr lang="en-US"/>
        </a:p>
      </dgm:t>
    </dgm:pt>
    <dgm:pt modelId="{9D01253F-5587-4917-80CD-49F4EF442BB4}">
      <dgm:prSet/>
      <dgm:spPr/>
      <dgm:t>
        <a:bodyPr/>
        <a:lstStyle/>
        <a:p>
          <a:pPr rtl="0"/>
          <a:r>
            <a:rPr lang="en-US" b="1" smtClean="0"/>
            <a:t>Primary Care Team Roles and Responsibilities:</a:t>
          </a:r>
          <a:endParaRPr lang="en-US"/>
        </a:p>
      </dgm:t>
    </dgm:pt>
    <dgm:pt modelId="{EBB4B4FE-B418-4FE7-8D05-22BD53D62377}" type="parTrans" cxnId="{76416BE6-BBA9-43E2-BA7E-030D8E48E2EA}">
      <dgm:prSet/>
      <dgm:spPr/>
      <dgm:t>
        <a:bodyPr/>
        <a:lstStyle/>
        <a:p>
          <a:endParaRPr lang="en-US"/>
        </a:p>
      </dgm:t>
    </dgm:pt>
    <dgm:pt modelId="{21B202D0-1E00-4A59-91CE-7F4C598483A0}" type="sibTrans" cxnId="{76416BE6-BBA9-43E2-BA7E-030D8E48E2EA}">
      <dgm:prSet/>
      <dgm:spPr/>
      <dgm:t>
        <a:bodyPr/>
        <a:lstStyle/>
        <a:p>
          <a:endParaRPr lang="en-US"/>
        </a:p>
      </dgm:t>
    </dgm:pt>
    <dgm:pt modelId="{16C9529D-476C-4D21-B54A-444521C0F63E}">
      <dgm:prSet custT="1"/>
      <dgm:spPr/>
      <dgm:t>
        <a:bodyPr/>
        <a:lstStyle/>
        <a:p>
          <a:pPr rtl="0"/>
          <a:r>
            <a:rPr lang="en-US" sz="1300" dirty="0" smtClean="0"/>
            <a:t>Refer to JNC-7 with modifications to achieve age range for evidence based clinical guidelines</a:t>
          </a:r>
          <a:endParaRPr lang="en-US" sz="1300" dirty="0"/>
        </a:p>
      </dgm:t>
    </dgm:pt>
    <dgm:pt modelId="{C6BF2FE8-89DD-4045-825C-0F37BCA9D9F9}" type="parTrans" cxnId="{7B9AECE3-C780-4D65-9E12-6C4B26D52C9A}">
      <dgm:prSet/>
      <dgm:spPr/>
      <dgm:t>
        <a:bodyPr/>
        <a:lstStyle/>
        <a:p>
          <a:endParaRPr lang="en-US"/>
        </a:p>
      </dgm:t>
    </dgm:pt>
    <dgm:pt modelId="{FD5A9CD0-3806-4F8B-AB53-9893F7052C57}" type="sibTrans" cxnId="{7B9AECE3-C780-4D65-9E12-6C4B26D52C9A}">
      <dgm:prSet/>
      <dgm:spPr/>
      <dgm:t>
        <a:bodyPr/>
        <a:lstStyle/>
        <a:p>
          <a:endParaRPr lang="en-US"/>
        </a:p>
      </dgm:t>
    </dgm:pt>
    <dgm:pt modelId="{3E4176F8-E60D-4C54-8BC8-61554B0689B0}">
      <dgm:prSet custT="1"/>
      <dgm:spPr/>
      <dgm:t>
        <a:bodyPr/>
        <a:lstStyle/>
        <a:p>
          <a:pPr rtl="0"/>
          <a:r>
            <a:rPr lang="en-US" sz="1300" dirty="0" smtClean="0"/>
            <a:t>Implement patient self-management goal-setting and documentation at all regular visits as standard practice. Patients must be provided with a written copy of their goals</a:t>
          </a:r>
          <a:endParaRPr lang="en-US" sz="1300" dirty="0"/>
        </a:p>
      </dgm:t>
    </dgm:pt>
    <dgm:pt modelId="{D3715FD0-2BB8-476D-BF6C-94766657768F}" type="parTrans" cxnId="{5B1EE71F-72AC-4A47-BF1A-6522C6656FCE}">
      <dgm:prSet/>
      <dgm:spPr/>
      <dgm:t>
        <a:bodyPr/>
        <a:lstStyle/>
        <a:p>
          <a:endParaRPr lang="en-US"/>
        </a:p>
      </dgm:t>
    </dgm:pt>
    <dgm:pt modelId="{8595F2A3-E83F-45F7-97F3-64AD1A195071}" type="sibTrans" cxnId="{5B1EE71F-72AC-4A47-BF1A-6522C6656FCE}">
      <dgm:prSet/>
      <dgm:spPr/>
      <dgm:t>
        <a:bodyPr/>
        <a:lstStyle/>
        <a:p>
          <a:endParaRPr lang="en-US"/>
        </a:p>
      </dgm:t>
    </dgm:pt>
    <dgm:pt modelId="{235A4A58-EE3D-48A4-B227-A2B4965F6E15}">
      <dgm:prSet custT="1"/>
      <dgm:spPr/>
      <dgm:t>
        <a:bodyPr/>
        <a:lstStyle/>
        <a:p>
          <a:pPr rtl="0"/>
          <a:r>
            <a:rPr lang="en-US" sz="1300" smtClean="0"/>
            <a:t>Support at-home blood pressure monitoring for CVD patients, including, at a minimum: </a:t>
          </a:r>
          <a:endParaRPr lang="en-US" sz="1300"/>
        </a:p>
      </dgm:t>
    </dgm:pt>
    <dgm:pt modelId="{DBD814BC-89F0-464D-BF84-3F3D7AD42568}" type="parTrans" cxnId="{99DEB3ED-32F2-4765-A712-EF16AF41B641}">
      <dgm:prSet/>
      <dgm:spPr/>
      <dgm:t>
        <a:bodyPr/>
        <a:lstStyle/>
        <a:p>
          <a:endParaRPr lang="en-US"/>
        </a:p>
      </dgm:t>
    </dgm:pt>
    <dgm:pt modelId="{814F3631-2382-46E7-AC01-A7DA77180B0F}" type="sibTrans" cxnId="{99DEB3ED-32F2-4765-A712-EF16AF41B641}">
      <dgm:prSet/>
      <dgm:spPr/>
      <dgm:t>
        <a:bodyPr/>
        <a:lstStyle/>
        <a:p>
          <a:endParaRPr lang="en-US"/>
        </a:p>
      </dgm:t>
    </dgm:pt>
    <dgm:pt modelId="{109B3B09-D365-4B82-9D34-0E66BFC29AB5}">
      <dgm:prSet custT="1"/>
      <dgm:spPr/>
      <dgm:t>
        <a:bodyPr/>
        <a:lstStyle/>
        <a:p>
          <a:pPr rtl="0"/>
          <a:r>
            <a:rPr lang="en-US" sz="1300" dirty="0" smtClean="0"/>
            <a:t>Prescribing home blood pressure cuffs, educating patients in self-monitoring, performing equipment evaluation, and implementing a workflow to follow-up abnormal results and alarm values</a:t>
          </a:r>
          <a:endParaRPr lang="en-US" sz="1300" dirty="0"/>
        </a:p>
      </dgm:t>
    </dgm:pt>
    <dgm:pt modelId="{324006E3-035F-42E0-A1C8-11D2DD44AB3B}" type="parTrans" cxnId="{6DEB00E5-D783-4165-AB08-E7400EE2D8A0}">
      <dgm:prSet/>
      <dgm:spPr/>
      <dgm:t>
        <a:bodyPr/>
        <a:lstStyle/>
        <a:p>
          <a:endParaRPr lang="en-US"/>
        </a:p>
      </dgm:t>
    </dgm:pt>
    <dgm:pt modelId="{69CD0B2F-5B19-4A6E-904A-4F049521320B}" type="sibTrans" cxnId="{6DEB00E5-D783-4165-AB08-E7400EE2D8A0}">
      <dgm:prSet/>
      <dgm:spPr/>
      <dgm:t>
        <a:bodyPr/>
        <a:lstStyle/>
        <a:p>
          <a:endParaRPr lang="en-US"/>
        </a:p>
      </dgm:t>
    </dgm:pt>
    <dgm:pt modelId="{46F030F9-E662-459A-81F9-6170A5DC3F4B}">
      <dgm:prSet custT="1"/>
      <dgm:spPr/>
      <dgm:t>
        <a:bodyPr/>
        <a:lstStyle/>
        <a:p>
          <a:pPr rtl="0"/>
          <a:r>
            <a:rPr lang="en-US" sz="1300" dirty="0" smtClean="0"/>
            <a:t>Provide opportunities to receive blood pressure checks without a scheduled PCP visit and without  a co-pay</a:t>
          </a:r>
          <a:endParaRPr lang="en-US" sz="1300" dirty="0"/>
        </a:p>
      </dgm:t>
    </dgm:pt>
    <dgm:pt modelId="{4DFAF1AD-6383-4306-955F-7DA7AB5C5F5F}" type="parTrans" cxnId="{68E8ABF6-A200-4DF2-9420-E4E1C456EEE5}">
      <dgm:prSet/>
      <dgm:spPr/>
      <dgm:t>
        <a:bodyPr/>
        <a:lstStyle/>
        <a:p>
          <a:endParaRPr lang="en-US"/>
        </a:p>
      </dgm:t>
    </dgm:pt>
    <dgm:pt modelId="{FD165683-33D4-48AF-BA25-F4E18FE35042}" type="sibTrans" cxnId="{68E8ABF6-A200-4DF2-9420-E4E1C456EEE5}">
      <dgm:prSet/>
      <dgm:spPr/>
      <dgm:t>
        <a:bodyPr/>
        <a:lstStyle/>
        <a:p>
          <a:endParaRPr lang="en-US"/>
        </a:p>
      </dgm:t>
    </dgm:pt>
    <dgm:pt modelId="{981482FB-B3C2-4C66-8B09-5D4ADFB55B53}">
      <dgm:prSet custT="1"/>
      <dgm:spPr/>
      <dgm:t>
        <a:bodyPr/>
        <a:lstStyle/>
        <a:p>
          <a:pPr rtl="0"/>
          <a:r>
            <a:rPr lang="en-US" sz="1300" smtClean="0"/>
            <a:t>Implement or reinforce existing workflows for population health management and referral tracking for CVD patients (hypertension and LDL monitoring) and preventative care (flu shots, smoking cessation, and aspirin use)</a:t>
          </a:r>
          <a:endParaRPr lang="en-US" sz="1300"/>
        </a:p>
      </dgm:t>
    </dgm:pt>
    <dgm:pt modelId="{E89977E2-AB9C-47E9-9DAC-214074D7E0DB}" type="parTrans" cxnId="{DF164A93-8289-4E42-B2B4-9580E582548A}">
      <dgm:prSet/>
      <dgm:spPr/>
      <dgm:t>
        <a:bodyPr/>
        <a:lstStyle/>
        <a:p>
          <a:endParaRPr lang="en-US"/>
        </a:p>
      </dgm:t>
    </dgm:pt>
    <dgm:pt modelId="{C2899340-741A-4AE5-9014-A7E29CEDA251}" type="sibTrans" cxnId="{DF164A93-8289-4E42-B2B4-9580E582548A}">
      <dgm:prSet/>
      <dgm:spPr/>
      <dgm:t>
        <a:bodyPr/>
        <a:lstStyle/>
        <a:p>
          <a:endParaRPr lang="en-US"/>
        </a:p>
      </dgm:t>
    </dgm:pt>
    <dgm:pt modelId="{4BBD0C7F-9ABE-454B-960E-FD020FAB99E2}">
      <dgm:prSet custT="1"/>
      <dgm:spPr/>
      <dgm:t>
        <a:bodyPr/>
        <a:lstStyle/>
        <a:p>
          <a:pPr rtl="0"/>
          <a:r>
            <a:rPr lang="en-US" sz="1300" smtClean="0"/>
            <a:t>Adopt BPHC-recommended Million Hearts patient and provider resources where appropriate</a:t>
          </a:r>
          <a:endParaRPr lang="en-US" sz="1300"/>
        </a:p>
      </dgm:t>
    </dgm:pt>
    <dgm:pt modelId="{79AEDC0B-DBAD-42D2-AB9E-7B60CF5D0A5D}" type="parTrans" cxnId="{62551BD0-D6A2-4904-B91B-47605E12F742}">
      <dgm:prSet/>
      <dgm:spPr/>
      <dgm:t>
        <a:bodyPr/>
        <a:lstStyle/>
        <a:p>
          <a:endParaRPr lang="en-US"/>
        </a:p>
      </dgm:t>
    </dgm:pt>
    <dgm:pt modelId="{FA84E6BC-66AD-4962-A711-D406DE825B22}" type="sibTrans" cxnId="{62551BD0-D6A2-4904-B91B-47605E12F742}">
      <dgm:prSet/>
      <dgm:spPr/>
      <dgm:t>
        <a:bodyPr/>
        <a:lstStyle/>
        <a:p>
          <a:endParaRPr lang="en-US"/>
        </a:p>
      </dgm:t>
    </dgm:pt>
    <dgm:pt modelId="{EC9868F3-C6DF-48B0-BD3D-62D1230CA955}">
      <dgm:prSet custT="1"/>
      <dgm:spPr/>
      <dgm:t>
        <a:bodyPr/>
        <a:lstStyle/>
        <a:p>
          <a:pPr rtl="0"/>
          <a:r>
            <a:rPr lang="en-US" sz="1300" dirty="0" smtClean="0"/>
            <a:t>Support preferred prescribing of once-daily formulations, combination pills and convenience packaging, where possible</a:t>
          </a:r>
          <a:endParaRPr lang="en-US" sz="1300" dirty="0"/>
        </a:p>
      </dgm:t>
    </dgm:pt>
    <dgm:pt modelId="{8B33F564-C569-4890-A3A9-D814EFA8A45C}" type="parTrans" cxnId="{1418E303-06FF-45FE-9D4D-8D30FC1A4C6B}">
      <dgm:prSet/>
      <dgm:spPr/>
      <dgm:t>
        <a:bodyPr/>
        <a:lstStyle/>
        <a:p>
          <a:endParaRPr lang="en-US"/>
        </a:p>
      </dgm:t>
    </dgm:pt>
    <dgm:pt modelId="{92684820-18C7-4C22-8AA1-158D2A1D1055}" type="sibTrans" cxnId="{1418E303-06FF-45FE-9D4D-8D30FC1A4C6B}">
      <dgm:prSet/>
      <dgm:spPr/>
      <dgm:t>
        <a:bodyPr/>
        <a:lstStyle/>
        <a:p>
          <a:endParaRPr lang="en-US"/>
        </a:p>
      </dgm:t>
    </dgm:pt>
    <dgm:pt modelId="{E152B708-BA6F-4B22-BC03-2BA6331F8CD5}">
      <dgm:prSet custT="1"/>
      <dgm:spPr/>
      <dgm:t>
        <a:bodyPr/>
        <a:lstStyle/>
        <a:p>
          <a:pPr rtl="0"/>
          <a:r>
            <a:rPr lang="en-US" sz="1300" smtClean="0"/>
            <a:t>Facilitate referrals to chronic disease self-management and LEAP programs </a:t>
          </a:r>
          <a:endParaRPr lang="en-US" sz="1300"/>
        </a:p>
      </dgm:t>
    </dgm:pt>
    <dgm:pt modelId="{5821B9F4-7CB0-4111-9D3D-938C34A64142}" type="parTrans" cxnId="{9ACE9A0B-F395-4F61-886E-7116078C909E}">
      <dgm:prSet/>
      <dgm:spPr/>
      <dgm:t>
        <a:bodyPr/>
        <a:lstStyle/>
        <a:p>
          <a:endParaRPr lang="en-US"/>
        </a:p>
      </dgm:t>
    </dgm:pt>
    <dgm:pt modelId="{9D513694-55E1-4035-BE10-7134D69DC7F8}" type="sibTrans" cxnId="{9ACE9A0B-F395-4F61-886E-7116078C909E}">
      <dgm:prSet/>
      <dgm:spPr/>
      <dgm:t>
        <a:bodyPr/>
        <a:lstStyle/>
        <a:p>
          <a:endParaRPr lang="en-US"/>
        </a:p>
      </dgm:t>
    </dgm:pt>
    <dgm:pt modelId="{364DD653-C875-4925-968E-1E42630988FD}">
      <dgm:prSet custT="1"/>
      <dgm:spPr/>
      <dgm:t>
        <a:bodyPr/>
        <a:lstStyle/>
        <a:p>
          <a:pPr rtl="0"/>
          <a:r>
            <a:rPr lang="en-US" sz="1300" smtClean="0"/>
            <a:t>Facilitate referrals to community-based services to assist patients with non-clinical/social need</a:t>
          </a:r>
          <a:endParaRPr lang="en-US" sz="1300"/>
        </a:p>
      </dgm:t>
    </dgm:pt>
    <dgm:pt modelId="{E6F8EDA0-2BED-47B1-B45A-3D8699E03C21}" type="parTrans" cxnId="{0B30494E-0296-4836-8F8A-C713792B991A}">
      <dgm:prSet/>
      <dgm:spPr/>
      <dgm:t>
        <a:bodyPr/>
        <a:lstStyle/>
        <a:p>
          <a:endParaRPr lang="en-US"/>
        </a:p>
      </dgm:t>
    </dgm:pt>
    <dgm:pt modelId="{C360DC48-6F4C-446A-937B-1A2DE98EAC33}" type="sibTrans" cxnId="{0B30494E-0296-4836-8F8A-C713792B991A}">
      <dgm:prSet/>
      <dgm:spPr/>
      <dgm:t>
        <a:bodyPr/>
        <a:lstStyle/>
        <a:p>
          <a:endParaRPr lang="en-US"/>
        </a:p>
      </dgm:t>
    </dgm:pt>
    <dgm:pt modelId="{35437261-624C-437C-94FB-A87FD886FF96}">
      <dgm:prSet custT="1"/>
      <dgm:spPr/>
      <dgm:t>
        <a:bodyPr/>
        <a:lstStyle/>
        <a:p>
          <a:pPr rtl="0"/>
          <a:endParaRPr lang="en-US" sz="1300"/>
        </a:p>
      </dgm:t>
    </dgm:pt>
    <dgm:pt modelId="{E78AD4B2-134C-4A6E-82DF-8BD3E9DC4CDC}" type="parTrans" cxnId="{E01BBDC1-7635-4D66-B700-35B4278F8DD5}">
      <dgm:prSet/>
      <dgm:spPr/>
      <dgm:t>
        <a:bodyPr/>
        <a:lstStyle/>
        <a:p>
          <a:endParaRPr lang="en-US"/>
        </a:p>
      </dgm:t>
    </dgm:pt>
    <dgm:pt modelId="{7ED50D27-5BCD-4492-AD25-F2C333237D7F}" type="sibTrans" cxnId="{E01BBDC1-7635-4D66-B700-35B4278F8DD5}">
      <dgm:prSet/>
      <dgm:spPr/>
      <dgm:t>
        <a:bodyPr/>
        <a:lstStyle/>
        <a:p>
          <a:endParaRPr lang="en-US"/>
        </a:p>
      </dgm:t>
    </dgm:pt>
    <dgm:pt modelId="{D028D7C2-E59B-4122-AB42-2E9C3D8F744B}" type="pres">
      <dgm:prSet presAssocID="{68D014BE-CB34-416F-9DF3-1CFA5F972904}" presName="linear" presStyleCnt="0">
        <dgm:presLayoutVars>
          <dgm:animLvl val="lvl"/>
          <dgm:resizeHandles val="exact"/>
        </dgm:presLayoutVars>
      </dgm:prSet>
      <dgm:spPr/>
      <dgm:t>
        <a:bodyPr/>
        <a:lstStyle/>
        <a:p>
          <a:endParaRPr lang="en-US"/>
        </a:p>
      </dgm:t>
    </dgm:pt>
    <dgm:pt modelId="{502A60F8-5FAF-4EAE-8827-AFB5F156FE9B}" type="pres">
      <dgm:prSet presAssocID="{EF54FCA4-84E7-4B87-88E4-91BB6B0ADD0C}" presName="parentText" presStyleLbl="node1" presStyleIdx="0" presStyleCnt="2" custScaleY="83303" custLinFactNeighborY="-13633">
        <dgm:presLayoutVars>
          <dgm:chMax val="0"/>
          <dgm:bulletEnabled val="1"/>
        </dgm:presLayoutVars>
      </dgm:prSet>
      <dgm:spPr/>
      <dgm:t>
        <a:bodyPr/>
        <a:lstStyle/>
        <a:p>
          <a:endParaRPr lang="en-US"/>
        </a:p>
      </dgm:t>
    </dgm:pt>
    <dgm:pt modelId="{BB642DBC-8CB7-448C-999C-7CBCBF487D3E}" type="pres">
      <dgm:prSet presAssocID="{EF54FCA4-84E7-4B87-88E4-91BB6B0ADD0C}" presName="childText" presStyleLbl="revTx" presStyleIdx="0" presStyleCnt="2">
        <dgm:presLayoutVars>
          <dgm:bulletEnabled val="1"/>
        </dgm:presLayoutVars>
      </dgm:prSet>
      <dgm:spPr/>
      <dgm:t>
        <a:bodyPr/>
        <a:lstStyle/>
        <a:p>
          <a:endParaRPr lang="en-US"/>
        </a:p>
      </dgm:t>
    </dgm:pt>
    <dgm:pt modelId="{EF426917-197D-47EE-920D-9C0852CAA0AB}" type="pres">
      <dgm:prSet presAssocID="{9D01253F-5587-4917-80CD-49F4EF442BB4}" presName="parentText" presStyleLbl="node1" presStyleIdx="1" presStyleCnt="2" custLinFactNeighborY="3880">
        <dgm:presLayoutVars>
          <dgm:chMax val="0"/>
          <dgm:bulletEnabled val="1"/>
        </dgm:presLayoutVars>
      </dgm:prSet>
      <dgm:spPr/>
      <dgm:t>
        <a:bodyPr/>
        <a:lstStyle/>
        <a:p>
          <a:endParaRPr lang="en-US"/>
        </a:p>
      </dgm:t>
    </dgm:pt>
    <dgm:pt modelId="{90F00A10-34C4-48BF-92F1-802109402A6E}" type="pres">
      <dgm:prSet presAssocID="{9D01253F-5587-4917-80CD-49F4EF442BB4}" presName="childText" presStyleLbl="revTx" presStyleIdx="1" presStyleCnt="2">
        <dgm:presLayoutVars>
          <dgm:bulletEnabled val="1"/>
        </dgm:presLayoutVars>
      </dgm:prSet>
      <dgm:spPr/>
      <dgm:t>
        <a:bodyPr/>
        <a:lstStyle/>
        <a:p>
          <a:endParaRPr lang="en-US"/>
        </a:p>
      </dgm:t>
    </dgm:pt>
  </dgm:ptLst>
  <dgm:cxnLst>
    <dgm:cxn modelId="{68E8ABF6-A200-4DF2-9420-E4E1C456EEE5}" srcId="{9D01253F-5587-4917-80CD-49F4EF442BB4}" destId="{46F030F9-E662-459A-81F9-6170A5DC3F4B}" srcOrd="4" destOrd="0" parTransId="{4DFAF1AD-6383-4306-955F-7DA7AB5C5F5F}" sibTransId="{FD165683-33D4-48AF-BA25-F4E18FE35042}"/>
    <dgm:cxn modelId="{1418E303-06FF-45FE-9D4D-8D30FC1A4C6B}" srcId="{9D01253F-5587-4917-80CD-49F4EF442BB4}" destId="{EC9868F3-C6DF-48B0-BD3D-62D1230CA955}" srcOrd="7" destOrd="0" parTransId="{8B33F564-C569-4890-A3A9-D814EFA8A45C}" sibTransId="{92684820-18C7-4C22-8AA1-158D2A1D1055}"/>
    <dgm:cxn modelId="{8DEE2A2E-C4DD-4F73-92AF-9AC1105BFF8C}" type="presOf" srcId="{68D014BE-CB34-416F-9DF3-1CFA5F972904}" destId="{D028D7C2-E59B-4122-AB42-2E9C3D8F744B}" srcOrd="0" destOrd="0" presId="urn:microsoft.com/office/officeart/2005/8/layout/vList2"/>
    <dgm:cxn modelId="{4D64CB96-5EE4-4169-B3B3-F1723CFFE578}" type="presOf" srcId="{109B3B09-D365-4B82-9D34-0E66BFC29AB5}" destId="{90F00A10-34C4-48BF-92F1-802109402A6E}" srcOrd="0" destOrd="4" presId="urn:microsoft.com/office/officeart/2005/8/layout/vList2"/>
    <dgm:cxn modelId="{5A3A7323-2159-493D-8A6D-22AE07C4D3C0}" srcId="{EF54FCA4-84E7-4B87-88E4-91BB6B0ADD0C}" destId="{3DE9B169-9986-4E2B-8C58-9C3AD13D04D2}" srcOrd="1" destOrd="0" parTransId="{2577D15E-8533-4333-9540-C1C9E3105DE8}" sibTransId="{4AA6C8B8-73C2-4478-88CF-643DC2B25E63}"/>
    <dgm:cxn modelId="{ADD5DD24-95C9-4B1C-A9FB-72FC572ECB59}" type="presOf" srcId="{E152B708-BA6F-4B22-BC03-2BA6331F8CD5}" destId="{90F00A10-34C4-48BF-92F1-802109402A6E}" srcOrd="0" destOrd="9" presId="urn:microsoft.com/office/officeart/2005/8/layout/vList2"/>
    <dgm:cxn modelId="{174CF77D-4D5A-4E8B-B98B-0F6E9045C531}" type="presOf" srcId="{95E1F2E3-D29A-4F32-8AA3-31ABCCBECE63}" destId="{BB642DBC-8CB7-448C-999C-7CBCBF487D3E}" srcOrd="0" destOrd="2" presId="urn:microsoft.com/office/officeart/2005/8/layout/vList2"/>
    <dgm:cxn modelId="{E0C6BE63-018B-4E3A-BA92-336F13CE00FC}" type="presOf" srcId="{9D01253F-5587-4917-80CD-49F4EF442BB4}" destId="{EF426917-197D-47EE-920D-9C0852CAA0AB}" srcOrd="0" destOrd="0" presId="urn:microsoft.com/office/officeart/2005/8/layout/vList2"/>
    <dgm:cxn modelId="{93A71123-39CC-413B-A0BD-D01B786C8F5E}" type="presOf" srcId="{4BBD0C7F-9ABE-454B-960E-FD020FAB99E2}" destId="{90F00A10-34C4-48BF-92F1-802109402A6E}" srcOrd="0" destOrd="7" presId="urn:microsoft.com/office/officeart/2005/8/layout/vList2"/>
    <dgm:cxn modelId="{62551BD0-D6A2-4904-B91B-47605E12F742}" srcId="{9D01253F-5587-4917-80CD-49F4EF442BB4}" destId="{4BBD0C7F-9ABE-454B-960E-FD020FAB99E2}" srcOrd="6" destOrd="0" parTransId="{79AEDC0B-DBAD-42D2-AB9E-7B60CF5D0A5D}" sibTransId="{FA84E6BC-66AD-4962-A711-D406DE825B22}"/>
    <dgm:cxn modelId="{12DA8699-30EA-4E61-B43E-8807B42C4869}" srcId="{EF54FCA4-84E7-4B87-88E4-91BB6B0ADD0C}" destId="{95E1F2E3-D29A-4F32-8AA3-31ABCCBECE63}" srcOrd="2" destOrd="0" parTransId="{693DB1DD-0663-40E3-844C-8B2A9D2689F2}" sibTransId="{29FE7EF7-D43E-4858-8E8B-C4429C2C70FE}"/>
    <dgm:cxn modelId="{3FAD8E17-1EA5-483F-8057-085E7B9F8D9C}" type="presOf" srcId="{EC9868F3-C6DF-48B0-BD3D-62D1230CA955}" destId="{90F00A10-34C4-48BF-92F1-802109402A6E}" srcOrd="0" destOrd="8" presId="urn:microsoft.com/office/officeart/2005/8/layout/vList2"/>
    <dgm:cxn modelId="{64CEF2D8-93D4-44DB-B7CC-5BFDA6A98082}" type="presOf" srcId="{3E4176F8-E60D-4C54-8BC8-61554B0689B0}" destId="{90F00A10-34C4-48BF-92F1-802109402A6E}" srcOrd="0" destOrd="2" presId="urn:microsoft.com/office/officeart/2005/8/layout/vList2"/>
    <dgm:cxn modelId="{619E45FE-BC49-4325-992E-4427BB016DBE}" srcId="{68D014BE-CB34-416F-9DF3-1CFA5F972904}" destId="{EF54FCA4-84E7-4B87-88E4-91BB6B0ADD0C}" srcOrd="0" destOrd="0" parTransId="{FC6D23A7-C04A-47FD-955A-82358C0F6A0A}" sibTransId="{229242B7-BF3D-46C8-BEB2-D95D8330F968}"/>
    <dgm:cxn modelId="{99DEB3ED-32F2-4765-A712-EF16AF41B641}" srcId="{9D01253F-5587-4917-80CD-49F4EF442BB4}" destId="{235A4A58-EE3D-48A4-B227-A2B4965F6E15}" srcOrd="3" destOrd="0" parTransId="{DBD814BC-89F0-464D-BF84-3F3D7AD42568}" sibTransId="{814F3631-2382-46E7-AC01-A7DA77180B0F}"/>
    <dgm:cxn modelId="{7BA463F2-F583-4C12-93E1-C8C4AB12B58F}" type="presOf" srcId="{981482FB-B3C2-4C66-8B09-5D4ADFB55B53}" destId="{90F00A10-34C4-48BF-92F1-802109402A6E}" srcOrd="0" destOrd="6" presId="urn:microsoft.com/office/officeart/2005/8/layout/vList2"/>
    <dgm:cxn modelId="{BED364D0-F684-4718-9B61-B3B509FC166B}" type="presOf" srcId="{7D64CB52-1EA1-4527-A249-0C18AB69E6FF}" destId="{BB642DBC-8CB7-448C-999C-7CBCBF487D3E}" srcOrd="0" destOrd="0" presId="urn:microsoft.com/office/officeart/2005/8/layout/vList2"/>
    <dgm:cxn modelId="{FFE0CD9B-E55E-4588-9251-121EE742BBB0}" type="presOf" srcId="{EF54FCA4-84E7-4B87-88E4-91BB6B0ADD0C}" destId="{502A60F8-5FAF-4EAE-8827-AFB5F156FE9B}" srcOrd="0" destOrd="0" presId="urn:microsoft.com/office/officeart/2005/8/layout/vList2"/>
    <dgm:cxn modelId="{76416BE6-BBA9-43E2-BA7E-030D8E48E2EA}" srcId="{68D014BE-CB34-416F-9DF3-1CFA5F972904}" destId="{9D01253F-5587-4917-80CD-49F4EF442BB4}" srcOrd="1" destOrd="0" parTransId="{EBB4B4FE-B418-4FE7-8D05-22BD53D62377}" sibTransId="{21B202D0-1E00-4A59-91CE-7F4C598483A0}"/>
    <dgm:cxn modelId="{0E817CA7-774B-43C1-89DD-A491660FDA63}" type="presOf" srcId="{3DE9B169-9986-4E2B-8C58-9C3AD13D04D2}" destId="{BB642DBC-8CB7-448C-999C-7CBCBF487D3E}" srcOrd="0" destOrd="1" presId="urn:microsoft.com/office/officeart/2005/8/layout/vList2"/>
    <dgm:cxn modelId="{84FF62A8-4AED-479D-807F-E3EE335307D0}" type="presOf" srcId="{46F030F9-E662-459A-81F9-6170A5DC3F4B}" destId="{90F00A10-34C4-48BF-92F1-802109402A6E}" srcOrd="0" destOrd="5" presId="urn:microsoft.com/office/officeart/2005/8/layout/vList2"/>
    <dgm:cxn modelId="{DF164A93-8289-4E42-B2B4-9580E582548A}" srcId="{9D01253F-5587-4917-80CD-49F4EF442BB4}" destId="{981482FB-B3C2-4C66-8B09-5D4ADFB55B53}" srcOrd="5" destOrd="0" parTransId="{E89977E2-AB9C-47E9-9DAC-214074D7E0DB}" sibTransId="{C2899340-741A-4AE5-9014-A7E29CEDA251}"/>
    <dgm:cxn modelId="{E01BBDC1-7635-4D66-B700-35B4278F8DD5}" srcId="{9D01253F-5587-4917-80CD-49F4EF442BB4}" destId="{35437261-624C-437C-94FB-A87FD886FF96}" srcOrd="0" destOrd="0" parTransId="{E78AD4B2-134C-4A6E-82DF-8BD3E9DC4CDC}" sibTransId="{7ED50D27-5BCD-4492-AD25-F2C333237D7F}"/>
    <dgm:cxn modelId="{9ACE9A0B-F395-4F61-886E-7116078C909E}" srcId="{9D01253F-5587-4917-80CD-49F4EF442BB4}" destId="{E152B708-BA6F-4B22-BC03-2BA6331F8CD5}" srcOrd="8" destOrd="0" parTransId="{5821B9F4-7CB0-4111-9D3D-938C34A64142}" sibTransId="{9D513694-55E1-4035-BE10-7134D69DC7F8}"/>
    <dgm:cxn modelId="{F86BB386-1954-42D7-A553-923B88513E4F}" type="presOf" srcId="{235A4A58-EE3D-48A4-B227-A2B4965F6E15}" destId="{90F00A10-34C4-48BF-92F1-802109402A6E}" srcOrd="0" destOrd="3" presId="urn:microsoft.com/office/officeart/2005/8/layout/vList2"/>
    <dgm:cxn modelId="{7B9AECE3-C780-4D65-9E12-6C4B26D52C9A}" srcId="{9D01253F-5587-4917-80CD-49F4EF442BB4}" destId="{16C9529D-476C-4D21-B54A-444521C0F63E}" srcOrd="1" destOrd="0" parTransId="{C6BF2FE8-89DD-4045-825C-0F37BCA9D9F9}" sibTransId="{FD5A9CD0-3806-4F8B-AB53-9893F7052C57}"/>
    <dgm:cxn modelId="{0B30494E-0296-4836-8F8A-C713792B991A}" srcId="{9D01253F-5587-4917-80CD-49F4EF442BB4}" destId="{364DD653-C875-4925-968E-1E42630988FD}" srcOrd="9" destOrd="0" parTransId="{E6F8EDA0-2BED-47B1-B45A-3D8699E03C21}" sibTransId="{C360DC48-6F4C-446A-937B-1A2DE98EAC33}"/>
    <dgm:cxn modelId="{5B1EE71F-72AC-4A47-BF1A-6522C6656FCE}" srcId="{9D01253F-5587-4917-80CD-49F4EF442BB4}" destId="{3E4176F8-E60D-4C54-8BC8-61554B0689B0}" srcOrd="2" destOrd="0" parTransId="{D3715FD0-2BB8-476D-BF6C-94766657768F}" sibTransId="{8595F2A3-E83F-45F7-97F3-64AD1A195071}"/>
    <dgm:cxn modelId="{9953ACC5-5D63-47BC-B49D-6D0B13448CD0}" type="presOf" srcId="{16C9529D-476C-4D21-B54A-444521C0F63E}" destId="{90F00A10-34C4-48BF-92F1-802109402A6E}" srcOrd="0" destOrd="1" presId="urn:microsoft.com/office/officeart/2005/8/layout/vList2"/>
    <dgm:cxn modelId="{F524D601-0CCE-4F5E-9333-BAB3ED208E60}" type="presOf" srcId="{364DD653-C875-4925-968E-1E42630988FD}" destId="{90F00A10-34C4-48BF-92F1-802109402A6E}" srcOrd="0" destOrd="10" presId="urn:microsoft.com/office/officeart/2005/8/layout/vList2"/>
    <dgm:cxn modelId="{88DEF1CB-627F-423C-BBA9-B39B4C60B501}" type="presOf" srcId="{35437261-624C-437C-94FB-A87FD886FF96}" destId="{90F00A10-34C4-48BF-92F1-802109402A6E}" srcOrd="0" destOrd="0" presId="urn:microsoft.com/office/officeart/2005/8/layout/vList2"/>
    <dgm:cxn modelId="{6DEB00E5-D783-4165-AB08-E7400EE2D8A0}" srcId="{235A4A58-EE3D-48A4-B227-A2B4965F6E15}" destId="{109B3B09-D365-4B82-9D34-0E66BFC29AB5}" srcOrd="0" destOrd="0" parTransId="{324006E3-035F-42E0-A1C8-11D2DD44AB3B}" sibTransId="{69CD0B2F-5B19-4A6E-904A-4F049521320B}"/>
    <dgm:cxn modelId="{6FE9D752-8DBB-4617-A96F-5D6B7998312C}" srcId="{EF54FCA4-84E7-4B87-88E4-91BB6B0ADD0C}" destId="{7D64CB52-1EA1-4527-A249-0C18AB69E6FF}" srcOrd="0" destOrd="0" parTransId="{9A11E1FC-2154-4700-8E0E-AF6E35FE6B2B}" sibTransId="{11BE9C6D-1093-4D90-BE00-D93872B4CDC2}"/>
    <dgm:cxn modelId="{3AF2813F-BD0E-4A74-8844-F021DAB993D8}" type="presParOf" srcId="{D028D7C2-E59B-4122-AB42-2E9C3D8F744B}" destId="{502A60F8-5FAF-4EAE-8827-AFB5F156FE9B}" srcOrd="0" destOrd="0" presId="urn:microsoft.com/office/officeart/2005/8/layout/vList2"/>
    <dgm:cxn modelId="{D1E57182-769F-41EC-A455-195F1914AF4C}" type="presParOf" srcId="{D028D7C2-E59B-4122-AB42-2E9C3D8F744B}" destId="{BB642DBC-8CB7-448C-999C-7CBCBF487D3E}" srcOrd="1" destOrd="0" presId="urn:microsoft.com/office/officeart/2005/8/layout/vList2"/>
    <dgm:cxn modelId="{8AE8028F-17F7-4CB3-83CF-9F5BDAAED588}" type="presParOf" srcId="{D028D7C2-E59B-4122-AB42-2E9C3D8F744B}" destId="{EF426917-197D-47EE-920D-9C0852CAA0AB}" srcOrd="2" destOrd="0" presId="urn:microsoft.com/office/officeart/2005/8/layout/vList2"/>
    <dgm:cxn modelId="{F79AF9FE-AACC-42F3-8CBC-F732A1BC7BD9}" type="presParOf" srcId="{D028D7C2-E59B-4122-AB42-2E9C3D8F744B}" destId="{90F00A10-34C4-48BF-92F1-802109402A6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32EC299-958B-420D-9CD3-E42CBE5E6A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BE92B90-3F32-41EA-B07F-DFAF45DDA196}">
      <dgm:prSet/>
      <dgm:spPr/>
      <dgm:t>
        <a:bodyPr/>
        <a:lstStyle/>
        <a:p>
          <a:pPr rtl="0"/>
          <a:r>
            <a:rPr lang="en-US" b="1" smtClean="0"/>
            <a:t>This program aims to:</a:t>
          </a:r>
          <a:endParaRPr lang="en-US"/>
        </a:p>
      </dgm:t>
    </dgm:pt>
    <dgm:pt modelId="{36C8883E-D118-4163-AB24-977EC090CB73}" type="parTrans" cxnId="{CA46C84E-3C21-4848-A11A-03866858F965}">
      <dgm:prSet/>
      <dgm:spPr/>
      <dgm:t>
        <a:bodyPr/>
        <a:lstStyle/>
        <a:p>
          <a:endParaRPr lang="en-US"/>
        </a:p>
      </dgm:t>
    </dgm:pt>
    <dgm:pt modelId="{FEEDF52C-FC76-4DA7-88CB-097AC078EC01}" type="sibTrans" cxnId="{CA46C84E-3C21-4848-A11A-03866858F965}">
      <dgm:prSet/>
      <dgm:spPr/>
      <dgm:t>
        <a:bodyPr/>
        <a:lstStyle/>
        <a:p>
          <a:endParaRPr lang="en-US"/>
        </a:p>
      </dgm:t>
    </dgm:pt>
    <dgm:pt modelId="{46F2FC3C-D1C9-4941-A913-52459C6203C8}">
      <dgm:prSet/>
      <dgm:spPr/>
      <dgm:t>
        <a:bodyPr/>
        <a:lstStyle/>
        <a:p>
          <a:pPr rtl="0"/>
          <a:r>
            <a:rPr lang="en-US" smtClean="0"/>
            <a:t>Implementation of evidence based best practices for diabetes disease management. </a:t>
          </a:r>
          <a:endParaRPr lang="en-US"/>
        </a:p>
      </dgm:t>
    </dgm:pt>
    <dgm:pt modelId="{40EBF0D5-D579-4E44-A6D3-23DD02BDDA47}" type="parTrans" cxnId="{7EF00FC6-AB24-47FB-AE2A-3A2594FF1332}">
      <dgm:prSet/>
      <dgm:spPr/>
      <dgm:t>
        <a:bodyPr/>
        <a:lstStyle/>
        <a:p>
          <a:endParaRPr lang="en-US"/>
        </a:p>
      </dgm:t>
    </dgm:pt>
    <dgm:pt modelId="{22FBA5D7-DDC1-4BE0-912B-A8012396628F}" type="sibTrans" cxnId="{7EF00FC6-AB24-47FB-AE2A-3A2594FF1332}">
      <dgm:prSet/>
      <dgm:spPr/>
      <dgm:t>
        <a:bodyPr/>
        <a:lstStyle/>
        <a:p>
          <a:endParaRPr lang="en-US"/>
        </a:p>
      </dgm:t>
    </dgm:pt>
    <dgm:pt modelId="{AD52B46F-7D4A-4CC7-814B-017439026A14}">
      <dgm:prSet/>
      <dgm:spPr/>
      <dgm:t>
        <a:bodyPr/>
        <a:lstStyle/>
        <a:p>
          <a:pPr rtl="0"/>
          <a:r>
            <a:rPr lang="en-US" smtClean="0"/>
            <a:t>Improve population health management</a:t>
          </a:r>
          <a:endParaRPr lang="en-US"/>
        </a:p>
      </dgm:t>
    </dgm:pt>
    <dgm:pt modelId="{833C4EC1-9EE0-447A-A328-E00AD24E4761}" type="parTrans" cxnId="{4F54F5D5-557F-43E5-8634-B9D79A958946}">
      <dgm:prSet/>
      <dgm:spPr/>
      <dgm:t>
        <a:bodyPr/>
        <a:lstStyle/>
        <a:p>
          <a:endParaRPr lang="en-US"/>
        </a:p>
      </dgm:t>
    </dgm:pt>
    <dgm:pt modelId="{96C955BA-110F-4D39-8E9B-231378F707F2}" type="sibTrans" cxnId="{4F54F5D5-557F-43E5-8634-B9D79A958946}">
      <dgm:prSet/>
      <dgm:spPr/>
      <dgm:t>
        <a:bodyPr/>
        <a:lstStyle/>
        <a:p>
          <a:endParaRPr lang="en-US"/>
        </a:p>
      </dgm:t>
    </dgm:pt>
    <dgm:pt modelId="{0C1EE898-26A3-4B66-AC02-CA1235CB0E26}">
      <dgm:prSet/>
      <dgm:spPr/>
      <dgm:t>
        <a:bodyPr/>
        <a:lstStyle/>
        <a:p>
          <a:pPr rtl="0"/>
          <a:r>
            <a:rPr lang="en-US" smtClean="0"/>
            <a:t>Increase patient self-efficacy and confidence in self-management for patients with diabetes</a:t>
          </a:r>
          <a:endParaRPr lang="en-US"/>
        </a:p>
      </dgm:t>
    </dgm:pt>
    <dgm:pt modelId="{ACCCEA93-A597-4DD4-BAC6-724C0662BFD6}" type="parTrans" cxnId="{92577390-C10A-466F-B1FD-20787973C986}">
      <dgm:prSet/>
      <dgm:spPr/>
      <dgm:t>
        <a:bodyPr/>
        <a:lstStyle/>
        <a:p>
          <a:endParaRPr lang="en-US"/>
        </a:p>
      </dgm:t>
    </dgm:pt>
    <dgm:pt modelId="{D00D75D6-4E19-473A-9915-F1CB04678ECA}" type="sibTrans" cxnId="{92577390-C10A-466F-B1FD-20787973C986}">
      <dgm:prSet/>
      <dgm:spPr/>
      <dgm:t>
        <a:bodyPr/>
        <a:lstStyle/>
        <a:p>
          <a:endParaRPr lang="en-US"/>
        </a:p>
      </dgm:t>
    </dgm:pt>
    <dgm:pt modelId="{F4CA94AD-3CD1-46C8-A1CD-A7E20A7A9BDA}">
      <dgm:prSet/>
      <dgm:spPr/>
      <dgm:t>
        <a:bodyPr/>
        <a:lstStyle/>
        <a:p>
          <a:pPr rtl="0"/>
          <a:r>
            <a:rPr lang="en-US" b="1" smtClean="0"/>
            <a:t>Primary Care Team Roles and Responsibilities:</a:t>
          </a:r>
          <a:endParaRPr lang="en-US"/>
        </a:p>
      </dgm:t>
    </dgm:pt>
    <dgm:pt modelId="{72D243FD-FC39-4B6E-8435-CDB5790918E8}" type="parTrans" cxnId="{447F665E-937E-4448-8E49-A2501763291E}">
      <dgm:prSet/>
      <dgm:spPr/>
      <dgm:t>
        <a:bodyPr/>
        <a:lstStyle/>
        <a:p>
          <a:endParaRPr lang="en-US"/>
        </a:p>
      </dgm:t>
    </dgm:pt>
    <dgm:pt modelId="{7A2B381E-50AA-45EA-A244-8C26D167BE1D}" type="sibTrans" cxnId="{447F665E-937E-4448-8E49-A2501763291E}">
      <dgm:prSet/>
      <dgm:spPr/>
      <dgm:t>
        <a:bodyPr/>
        <a:lstStyle/>
        <a:p>
          <a:endParaRPr lang="en-US"/>
        </a:p>
      </dgm:t>
    </dgm:pt>
    <dgm:pt modelId="{D8B3A14F-1004-450F-B04D-23A089B85AA3}">
      <dgm:prSet/>
      <dgm:spPr/>
      <dgm:t>
        <a:bodyPr/>
        <a:lstStyle/>
        <a:p>
          <a:pPr rtl="0"/>
          <a:r>
            <a:rPr lang="en-US" dirty="0" smtClean="0"/>
            <a:t>Adopt BPHC evidence-based guidelines for diabetes</a:t>
          </a:r>
          <a:endParaRPr lang="en-US" dirty="0"/>
        </a:p>
      </dgm:t>
    </dgm:pt>
    <dgm:pt modelId="{EBBDC7AA-82E0-4A17-B2B5-B187727732AB}" type="parTrans" cxnId="{D4286EAD-B6F4-4152-8E96-F91D8747126B}">
      <dgm:prSet/>
      <dgm:spPr/>
      <dgm:t>
        <a:bodyPr/>
        <a:lstStyle/>
        <a:p>
          <a:endParaRPr lang="en-US"/>
        </a:p>
      </dgm:t>
    </dgm:pt>
    <dgm:pt modelId="{E20664A3-8DBF-4549-9A0F-F1C49935B92D}" type="sibTrans" cxnId="{D4286EAD-B6F4-4152-8E96-F91D8747126B}">
      <dgm:prSet/>
      <dgm:spPr/>
      <dgm:t>
        <a:bodyPr/>
        <a:lstStyle/>
        <a:p>
          <a:endParaRPr lang="en-US"/>
        </a:p>
      </dgm:t>
    </dgm:pt>
    <dgm:pt modelId="{3AF0AF96-54E5-44F0-ADEA-8DC1391C1CEA}">
      <dgm:prSet/>
      <dgm:spPr/>
      <dgm:t>
        <a:bodyPr/>
        <a:lstStyle/>
        <a:p>
          <a:pPr rtl="0"/>
          <a:r>
            <a:rPr lang="en-US" smtClean="0"/>
            <a:t>Implement/reinforce standard practice of patient self-management goal-setting  </a:t>
          </a:r>
          <a:endParaRPr lang="en-US"/>
        </a:p>
      </dgm:t>
    </dgm:pt>
    <dgm:pt modelId="{CB28AA6F-208D-43F7-9E0E-5E81F60B6721}" type="parTrans" cxnId="{9E5E065C-DD4E-4C5E-825E-60F7BCD830AB}">
      <dgm:prSet/>
      <dgm:spPr/>
      <dgm:t>
        <a:bodyPr/>
        <a:lstStyle/>
        <a:p>
          <a:endParaRPr lang="en-US"/>
        </a:p>
      </dgm:t>
    </dgm:pt>
    <dgm:pt modelId="{627CB89A-87BD-4861-9160-405DA925385D}" type="sibTrans" cxnId="{9E5E065C-DD4E-4C5E-825E-60F7BCD830AB}">
      <dgm:prSet/>
      <dgm:spPr/>
      <dgm:t>
        <a:bodyPr/>
        <a:lstStyle/>
        <a:p>
          <a:endParaRPr lang="en-US"/>
        </a:p>
      </dgm:t>
    </dgm:pt>
    <dgm:pt modelId="{22169C37-AFB6-4A6C-B93C-AFDA215E5A65}">
      <dgm:prSet/>
      <dgm:spPr/>
      <dgm:t>
        <a:bodyPr/>
        <a:lstStyle/>
        <a:p>
          <a:pPr rtl="0"/>
          <a:r>
            <a:rPr lang="en-US" smtClean="0"/>
            <a:t>Implement/reinforce existing workflows for PHM and referral tracking for:</a:t>
          </a:r>
          <a:endParaRPr lang="en-US"/>
        </a:p>
      </dgm:t>
    </dgm:pt>
    <dgm:pt modelId="{D4779B39-5957-4B4C-9BE5-4A52787C8D96}" type="parTrans" cxnId="{20FCBB0E-3607-4590-8B9D-970EC5AE0D1F}">
      <dgm:prSet/>
      <dgm:spPr/>
      <dgm:t>
        <a:bodyPr/>
        <a:lstStyle/>
        <a:p>
          <a:endParaRPr lang="en-US"/>
        </a:p>
      </dgm:t>
    </dgm:pt>
    <dgm:pt modelId="{043871FA-A47F-4D33-AAE2-B1478D3D2E04}" type="sibTrans" cxnId="{20FCBB0E-3607-4590-8B9D-970EC5AE0D1F}">
      <dgm:prSet/>
      <dgm:spPr/>
      <dgm:t>
        <a:bodyPr/>
        <a:lstStyle/>
        <a:p>
          <a:endParaRPr lang="en-US"/>
        </a:p>
      </dgm:t>
    </dgm:pt>
    <dgm:pt modelId="{40C7F7BF-62A8-4610-9660-CA88CBF1BCC5}">
      <dgm:prSet/>
      <dgm:spPr/>
      <dgm:t>
        <a:bodyPr/>
        <a:lstStyle/>
        <a:p>
          <a:pPr rtl="0"/>
          <a:r>
            <a:rPr lang="en-US" smtClean="0"/>
            <a:t>diabetes patients (e.g., HbA1c test, cholesterol screening test, diabetes eye exam, nephropathy exam) </a:t>
          </a:r>
          <a:endParaRPr lang="en-US"/>
        </a:p>
      </dgm:t>
    </dgm:pt>
    <dgm:pt modelId="{3CC6BACC-0FB1-4FDD-9041-265D5A306E68}" type="parTrans" cxnId="{CCDEAFA2-6C83-4F52-BAA1-35864906256C}">
      <dgm:prSet/>
      <dgm:spPr/>
      <dgm:t>
        <a:bodyPr/>
        <a:lstStyle/>
        <a:p>
          <a:endParaRPr lang="en-US"/>
        </a:p>
      </dgm:t>
    </dgm:pt>
    <dgm:pt modelId="{E320D966-353F-4F80-AC67-D760DE6ED91F}" type="sibTrans" cxnId="{CCDEAFA2-6C83-4F52-BAA1-35864906256C}">
      <dgm:prSet/>
      <dgm:spPr/>
      <dgm:t>
        <a:bodyPr/>
        <a:lstStyle/>
        <a:p>
          <a:endParaRPr lang="en-US"/>
        </a:p>
      </dgm:t>
    </dgm:pt>
    <dgm:pt modelId="{CA278381-172D-46D7-9183-DD705C5F5981}">
      <dgm:prSet/>
      <dgm:spPr/>
      <dgm:t>
        <a:bodyPr/>
        <a:lstStyle/>
        <a:p>
          <a:pPr rtl="0"/>
          <a:r>
            <a:rPr lang="en-US" dirty="0" smtClean="0"/>
            <a:t>Utilize standardized patient educational materials and provider support tools</a:t>
          </a:r>
          <a:endParaRPr lang="en-US" dirty="0"/>
        </a:p>
      </dgm:t>
    </dgm:pt>
    <dgm:pt modelId="{DFFCB81F-6C5D-45C3-BDC0-787DD733DB5B}" type="parTrans" cxnId="{CE8173A3-4840-4C48-B8D4-8B50D2DB30B2}">
      <dgm:prSet/>
      <dgm:spPr/>
      <dgm:t>
        <a:bodyPr/>
        <a:lstStyle/>
        <a:p>
          <a:endParaRPr lang="en-US"/>
        </a:p>
      </dgm:t>
    </dgm:pt>
    <dgm:pt modelId="{0B1A213F-3B00-42B1-A0BA-553FCA7D2699}" type="sibTrans" cxnId="{CE8173A3-4840-4C48-B8D4-8B50D2DB30B2}">
      <dgm:prSet/>
      <dgm:spPr/>
      <dgm:t>
        <a:bodyPr/>
        <a:lstStyle/>
        <a:p>
          <a:endParaRPr lang="en-US"/>
        </a:p>
      </dgm:t>
    </dgm:pt>
    <dgm:pt modelId="{5EBF4445-4635-46ED-858F-CEADCA869A2E}">
      <dgm:prSet/>
      <dgm:spPr/>
      <dgm:t>
        <a:bodyPr/>
        <a:lstStyle/>
        <a:p>
          <a:pPr rtl="0"/>
          <a:r>
            <a:rPr lang="en-US" smtClean="0"/>
            <a:t>Facilitate referrals to diabetes self-management and Lower Extremity Amputation Programs (LEAP) programs  (provided by Health People or similar programs)</a:t>
          </a:r>
          <a:endParaRPr lang="en-US"/>
        </a:p>
      </dgm:t>
    </dgm:pt>
    <dgm:pt modelId="{CDEFE801-9990-4DD4-B9DC-BBDD07DB2BE2}" type="parTrans" cxnId="{91D2BC52-26EF-46BE-AD40-5692C83A9371}">
      <dgm:prSet/>
      <dgm:spPr/>
      <dgm:t>
        <a:bodyPr/>
        <a:lstStyle/>
        <a:p>
          <a:endParaRPr lang="en-US"/>
        </a:p>
      </dgm:t>
    </dgm:pt>
    <dgm:pt modelId="{F146D620-0962-4D59-B3D2-E67C538D5D52}" type="sibTrans" cxnId="{91D2BC52-26EF-46BE-AD40-5692C83A9371}">
      <dgm:prSet/>
      <dgm:spPr/>
      <dgm:t>
        <a:bodyPr/>
        <a:lstStyle/>
        <a:p>
          <a:endParaRPr lang="en-US"/>
        </a:p>
      </dgm:t>
    </dgm:pt>
    <dgm:pt modelId="{76EE7ECE-A5FB-4B63-A013-BEC3F94FE277}">
      <dgm:prSet/>
      <dgm:spPr/>
      <dgm:t>
        <a:bodyPr/>
        <a:lstStyle/>
        <a:p>
          <a:pPr rtl="0"/>
          <a:r>
            <a:rPr lang="en-US" smtClean="0"/>
            <a:t>Facilitate referrals to community-based services to assist patients with non-clinical/social needs </a:t>
          </a:r>
          <a:endParaRPr lang="en-US"/>
        </a:p>
      </dgm:t>
    </dgm:pt>
    <dgm:pt modelId="{2640124C-0719-4FE1-9C1B-54C46BB50516}" type="parTrans" cxnId="{7F084132-9200-40C2-BDB7-6CE9945102B9}">
      <dgm:prSet/>
      <dgm:spPr/>
      <dgm:t>
        <a:bodyPr/>
        <a:lstStyle/>
        <a:p>
          <a:endParaRPr lang="en-US"/>
        </a:p>
      </dgm:t>
    </dgm:pt>
    <dgm:pt modelId="{BA67ABF5-3BA3-43A8-8FCC-0B2E3952FD1F}" type="sibTrans" cxnId="{7F084132-9200-40C2-BDB7-6CE9945102B9}">
      <dgm:prSet/>
      <dgm:spPr/>
      <dgm:t>
        <a:bodyPr/>
        <a:lstStyle/>
        <a:p>
          <a:endParaRPr lang="en-US"/>
        </a:p>
      </dgm:t>
    </dgm:pt>
    <dgm:pt modelId="{716EA1B9-2A6B-4AE6-AE9F-D3F873009F6C}">
      <dgm:prSet/>
      <dgm:spPr/>
      <dgm:t>
        <a:bodyPr/>
        <a:lstStyle/>
        <a:p>
          <a:pPr rtl="0"/>
          <a:r>
            <a:rPr lang="en-US" smtClean="0"/>
            <a:t>Support preferred prescribing of once-daily formulations, combination pills and convenience packaging, where possible</a:t>
          </a:r>
          <a:endParaRPr lang="en-US"/>
        </a:p>
      </dgm:t>
    </dgm:pt>
    <dgm:pt modelId="{735500B9-CE68-4910-9AA4-98A9E5353055}" type="parTrans" cxnId="{7562201F-459B-46FD-B6B9-43479C870E81}">
      <dgm:prSet/>
      <dgm:spPr/>
      <dgm:t>
        <a:bodyPr/>
        <a:lstStyle/>
        <a:p>
          <a:endParaRPr lang="en-US"/>
        </a:p>
      </dgm:t>
    </dgm:pt>
    <dgm:pt modelId="{C8A925AD-85C6-4305-86F5-78287C2A21D8}" type="sibTrans" cxnId="{7562201F-459B-46FD-B6B9-43479C870E81}">
      <dgm:prSet/>
      <dgm:spPr/>
      <dgm:t>
        <a:bodyPr/>
        <a:lstStyle/>
        <a:p>
          <a:endParaRPr lang="en-US"/>
        </a:p>
      </dgm:t>
    </dgm:pt>
    <dgm:pt modelId="{C7A49CCB-BB9C-46D9-A0D3-128915DD9A6C}">
      <dgm:prSet/>
      <dgm:spPr/>
      <dgm:t>
        <a:bodyPr/>
        <a:lstStyle/>
        <a:p>
          <a:pPr rtl="0"/>
          <a:endParaRPr lang="en-US"/>
        </a:p>
      </dgm:t>
    </dgm:pt>
    <dgm:pt modelId="{921A190C-76EE-4C31-84C1-934EF673E531}" type="parTrans" cxnId="{D2D07ECE-129E-4A0F-969C-C45D03876391}">
      <dgm:prSet/>
      <dgm:spPr/>
      <dgm:t>
        <a:bodyPr/>
        <a:lstStyle/>
        <a:p>
          <a:endParaRPr lang="en-US"/>
        </a:p>
      </dgm:t>
    </dgm:pt>
    <dgm:pt modelId="{283FF4BC-3CB4-463B-B50C-273EA9CCB206}" type="sibTrans" cxnId="{D2D07ECE-129E-4A0F-969C-C45D03876391}">
      <dgm:prSet/>
      <dgm:spPr/>
      <dgm:t>
        <a:bodyPr/>
        <a:lstStyle/>
        <a:p>
          <a:endParaRPr lang="en-US"/>
        </a:p>
      </dgm:t>
    </dgm:pt>
    <dgm:pt modelId="{1C88E007-AEB4-4DA2-BC59-9CF74E236FAC}" type="pres">
      <dgm:prSet presAssocID="{E32EC299-958B-420D-9CD3-E42CBE5E6AD1}" presName="linear" presStyleCnt="0">
        <dgm:presLayoutVars>
          <dgm:animLvl val="lvl"/>
          <dgm:resizeHandles val="exact"/>
        </dgm:presLayoutVars>
      </dgm:prSet>
      <dgm:spPr/>
      <dgm:t>
        <a:bodyPr/>
        <a:lstStyle/>
        <a:p>
          <a:endParaRPr lang="en-US"/>
        </a:p>
      </dgm:t>
    </dgm:pt>
    <dgm:pt modelId="{6222FD59-64A7-485B-BAF5-E2763B0743AF}" type="pres">
      <dgm:prSet presAssocID="{8BE92B90-3F32-41EA-B07F-DFAF45DDA196}" presName="parentText" presStyleLbl="node1" presStyleIdx="0" presStyleCnt="2" custLinFactNeighborY="-10762">
        <dgm:presLayoutVars>
          <dgm:chMax val="0"/>
          <dgm:bulletEnabled val="1"/>
        </dgm:presLayoutVars>
      </dgm:prSet>
      <dgm:spPr/>
      <dgm:t>
        <a:bodyPr/>
        <a:lstStyle/>
        <a:p>
          <a:endParaRPr lang="en-US"/>
        </a:p>
      </dgm:t>
    </dgm:pt>
    <dgm:pt modelId="{C63EE740-EF2E-49DA-963E-37DF8A9E0F9B}" type="pres">
      <dgm:prSet presAssocID="{8BE92B90-3F32-41EA-B07F-DFAF45DDA196}" presName="childText" presStyleLbl="revTx" presStyleIdx="0" presStyleCnt="2">
        <dgm:presLayoutVars>
          <dgm:bulletEnabled val="1"/>
        </dgm:presLayoutVars>
      </dgm:prSet>
      <dgm:spPr/>
      <dgm:t>
        <a:bodyPr/>
        <a:lstStyle/>
        <a:p>
          <a:endParaRPr lang="en-US"/>
        </a:p>
      </dgm:t>
    </dgm:pt>
    <dgm:pt modelId="{79DEC10E-61FF-4D7B-B2BA-5C0904E3337E}" type="pres">
      <dgm:prSet presAssocID="{F4CA94AD-3CD1-46C8-A1CD-A7E20A7A9BDA}" presName="parentText" presStyleLbl="node1" presStyleIdx="1" presStyleCnt="2" custLinFactNeighborY="5180">
        <dgm:presLayoutVars>
          <dgm:chMax val="0"/>
          <dgm:bulletEnabled val="1"/>
        </dgm:presLayoutVars>
      </dgm:prSet>
      <dgm:spPr/>
      <dgm:t>
        <a:bodyPr/>
        <a:lstStyle/>
        <a:p>
          <a:endParaRPr lang="en-US"/>
        </a:p>
      </dgm:t>
    </dgm:pt>
    <dgm:pt modelId="{C6854D0B-6875-47F8-9A9C-8536AC647BC1}" type="pres">
      <dgm:prSet presAssocID="{F4CA94AD-3CD1-46C8-A1CD-A7E20A7A9BDA}" presName="childText" presStyleLbl="revTx" presStyleIdx="1" presStyleCnt="2">
        <dgm:presLayoutVars>
          <dgm:bulletEnabled val="1"/>
        </dgm:presLayoutVars>
      </dgm:prSet>
      <dgm:spPr/>
      <dgm:t>
        <a:bodyPr/>
        <a:lstStyle/>
        <a:p>
          <a:endParaRPr lang="en-US"/>
        </a:p>
      </dgm:t>
    </dgm:pt>
  </dgm:ptLst>
  <dgm:cxnLst>
    <dgm:cxn modelId="{CE8173A3-4840-4C48-B8D4-8B50D2DB30B2}" srcId="{F4CA94AD-3CD1-46C8-A1CD-A7E20A7A9BDA}" destId="{CA278381-172D-46D7-9183-DD705C5F5981}" srcOrd="5" destOrd="0" parTransId="{DFFCB81F-6C5D-45C3-BDC0-787DD733DB5B}" sibTransId="{0B1A213F-3B00-42B1-A0BA-553FCA7D2699}"/>
    <dgm:cxn modelId="{20FCBB0E-3607-4590-8B9D-970EC5AE0D1F}" srcId="{F4CA94AD-3CD1-46C8-A1CD-A7E20A7A9BDA}" destId="{22169C37-AFB6-4A6C-B93C-AFDA215E5A65}" srcOrd="3" destOrd="0" parTransId="{D4779B39-5957-4B4C-9BE5-4A52787C8D96}" sibTransId="{043871FA-A47F-4D33-AAE2-B1478D3D2E04}"/>
    <dgm:cxn modelId="{097E2F8C-AC48-4528-A8D9-3D24AF8A2376}" type="presOf" srcId="{22169C37-AFB6-4A6C-B93C-AFDA215E5A65}" destId="{C6854D0B-6875-47F8-9A9C-8536AC647BC1}" srcOrd="0" destOrd="3" presId="urn:microsoft.com/office/officeart/2005/8/layout/vList2"/>
    <dgm:cxn modelId="{61D04FC4-00A0-4228-A1D2-E878AFB7FD48}" type="presOf" srcId="{3AF0AF96-54E5-44F0-ADEA-8DC1391C1CEA}" destId="{C6854D0B-6875-47F8-9A9C-8536AC647BC1}" srcOrd="0" destOrd="2" presId="urn:microsoft.com/office/officeart/2005/8/layout/vList2"/>
    <dgm:cxn modelId="{D4286EAD-B6F4-4152-8E96-F91D8747126B}" srcId="{F4CA94AD-3CD1-46C8-A1CD-A7E20A7A9BDA}" destId="{D8B3A14F-1004-450F-B04D-23A089B85AA3}" srcOrd="1" destOrd="0" parTransId="{EBBDC7AA-82E0-4A17-B2B5-B187727732AB}" sibTransId="{E20664A3-8DBF-4549-9A0F-F1C49935B92D}"/>
    <dgm:cxn modelId="{9E5E065C-DD4E-4C5E-825E-60F7BCD830AB}" srcId="{F4CA94AD-3CD1-46C8-A1CD-A7E20A7A9BDA}" destId="{3AF0AF96-54E5-44F0-ADEA-8DC1391C1CEA}" srcOrd="2" destOrd="0" parTransId="{CB28AA6F-208D-43F7-9E0E-5E81F60B6721}" sibTransId="{627CB89A-87BD-4861-9160-405DA925385D}"/>
    <dgm:cxn modelId="{D2D07ECE-129E-4A0F-969C-C45D03876391}" srcId="{F4CA94AD-3CD1-46C8-A1CD-A7E20A7A9BDA}" destId="{C7A49CCB-BB9C-46D9-A0D3-128915DD9A6C}" srcOrd="0" destOrd="0" parTransId="{921A190C-76EE-4C31-84C1-934EF673E531}" sibTransId="{283FF4BC-3CB4-463B-B50C-273EA9CCB206}"/>
    <dgm:cxn modelId="{7F084132-9200-40C2-BDB7-6CE9945102B9}" srcId="{F4CA94AD-3CD1-46C8-A1CD-A7E20A7A9BDA}" destId="{76EE7ECE-A5FB-4B63-A013-BEC3F94FE277}" srcOrd="7" destOrd="0" parTransId="{2640124C-0719-4FE1-9C1B-54C46BB50516}" sibTransId="{BA67ABF5-3BA3-43A8-8FCC-0B2E3952FD1F}"/>
    <dgm:cxn modelId="{CCDEAFA2-6C83-4F52-BAA1-35864906256C}" srcId="{F4CA94AD-3CD1-46C8-A1CD-A7E20A7A9BDA}" destId="{40C7F7BF-62A8-4610-9660-CA88CBF1BCC5}" srcOrd="4" destOrd="0" parTransId="{3CC6BACC-0FB1-4FDD-9041-265D5A306E68}" sibTransId="{E320D966-353F-4F80-AC67-D760DE6ED91F}"/>
    <dgm:cxn modelId="{97BF3387-F9F5-4EEA-BFD8-1ED527811AC5}" type="presOf" srcId="{40C7F7BF-62A8-4610-9660-CA88CBF1BCC5}" destId="{C6854D0B-6875-47F8-9A9C-8536AC647BC1}" srcOrd="0" destOrd="4" presId="urn:microsoft.com/office/officeart/2005/8/layout/vList2"/>
    <dgm:cxn modelId="{CA46C84E-3C21-4848-A11A-03866858F965}" srcId="{E32EC299-958B-420D-9CD3-E42CBE5E6AD1}" destId="{8BE92B90-3F32-41EA-B07F-DFAF45DDA196}" srcOrd="0" destOrd="0" parTransId="{36C8883E-D118-4163-AB24-977EC090CB73}" sibTransId="{FEEDF52C-FC76-4DA7-88CB-097AC078EC01}"/>
    <dgm:cxn modelId="{A43027E5-AD00-40A3-86BF-219423FAF777}" type="presOf" srcId="{D8B3A14F-1004-450F-B04D-23A089B85AA3}" destId="{C6854D0B-6875-47F8-9A9C-8536AC647BC1}" srcOrd="0" destOrd="1" presId="urn:microsoft.com/office/officeart/2005/8/layout/vList2"/>
    <dgm:cxn modelId="{7562201F-459B-46FD-B6B9-43479C870E81}" srcId="{F4CA94AD-3CD1-46C8-A1CD-A7E20A7A9BDA}" destId="{716EA1B9-2A6B-4AE6-AE9F-D3F873009F6C}" srcOrd="8" destOrd="0" parTransId="{735500B9-CE68-4910-9AA4-98A9E5353055}" sibTransId="{C8A925AD-85C6-4305-86F5-78287C2A21D8}"/>
    <dgm:cxn modelId="{447F665E-937E-4448-8E49-A2501763291E}" srcId="{E32EC299-958B-420D-9CD3-E42CBE5E6AD1}" destId="{F4CA94AD-3CD1-46C8-A1CD-A7E20A7A9BDA}" srcOrd="1" destOrd="0" parTransId="{72D243FD-FC39-4B6E-8435-CDB5790918E8}" sibTransId="{7A2B381E-50AA-45EA-A244-8C26D167BE1D}"/>
    <dgm:cxn modelId="{D9328CA5-1020-4C43-809F-15A57471694B}" type="presOf" srcId="{76EE7ECE-A5FB-4B63-A013-BEC3F94FE277}" destId="{C6854D0B-6875-47F8-9A9C-8536AC647BC1}" srcOrd="0" destOrd="7" presId="urn:microsoft.com/office/officeart/2005/8/layout/vList2"/>
    <dgm:cxn modelId="{70FCCC6C-03D1-42EC-AEE6-44D260BE0EA4}" type="presOf" srcId="{0C1EE898-26A3-4B66-AC02-CA1235CB0E26}" destId="{C63EE740-EF2E-49DA-963E-37DF8A9E0F9B}" srcOrd="0" destOrd="2" presId="urn:microsoft.com/office/officeart/2005/8/layout/vList2"/>
    <dgm:cxn modelId="{4F54F5D5-557F-43E5-8634-B9D79A958946}" srcId="{8BE92B90-3F32-41EA-B07F-DFAF45DDA196}" destId="{AD52B46F-7D4A-4CC7-814B-017439026A14}" srcOrd="1" destOrd="0" parTransId="{833C4EC1-9EE0-447A-A328-E00AD24E4761}" sibTransId="{96C955BA-110F-4D39-8E9B-231378F707F2}"/>
    <dgm:cxn modelId="{3DC93C31-E207-4D85-893C-35FDF5A60DCE}" type="presOf" srcId="{F4CA94AD-3CD1-46C8-A1CD-A7E20A7A9BDA}" destId="{79DEC10E-61FF-4D7B-B2BA-5C0904E3337E}" srcOrd="0" destOrd="0" presId="urn:microsoft.com/office/officeart/2005/8/layout/vList2"/>
    <dgm:cxn modelId="{91D2BC52-26EF-46BE-AD40-5692C83A9371}" srcId="{F4CA94AD-3CD1-46C8-A1CD-A7E20A7A9BDA}" destId="{5EBF4445-4635-46ED-858F-CEADCA869A2E}" srcOrd="6" destOrd="0" parTransId="{CDEFE801-9990-4DD4-B9DC-BBDD07DB2BE2}" sibTransId="{F146D620-0962-4D59-B3D2-E67C538D5D52}"/>
    <dgm:cxn modelId="{9E1BC54C-2B35-4FB9-8A79-23E052D2E6A3}" type="presOf" srcId="{E32EC299-958B-420D-9CD3-E42CBE5E6AD1}" destId="{1C88E007-AEB4-4DA2-BC59-9CF74E236FAC}" srcOrd="0" destOrd="0" presId="urn:microsoft.com/office/officeart/2005/8/layout/vList2"/>
    <dgm:cxn modelId="{7EF00FC6-AB24-47FB-AE2A-3A2594FF1332}" srcId="{8BE92B90-3F32-41EA-B07F-DFAF45DDA196}" destId="{46F2FC3C-D1C9-4941-A913-52459C6203C8}" srcOrd="0" destOrd="0" parTransId="{40EBF0D5-D579-4E44-A6D3-23DD02BDDA47}" sibTransId="{22FBA5D7-DDC1-4BE0-912B-A8012396628F}"/>
    <dgm:cxn modelId="{5A244A46-F3D0-493B-9CDB-9D4406197A15}" type="presOf" srcId="{46F2FC3C-D1C9-4941-A913-52459C6203C8}" destId="{C63EE740-EF2E-49DA-963E-37DF8A9E0F9B}" srcOrd="0" destOrd="0" presId="urn:microsoft.com/office/officeart/2005/8/layout/vList2"/>
    <dgm:cxn modelId="{B6D42AFD-543C-4879-8D67-65471042F730}" type="presOf" srcId="{AD52B46F-7D4A-4CC7-814B-017439026A14}" destId="{C63EE740-EF2E-49DA-963E-37DF8A9E0F9B}" srcOrd="0" destOrd="1" presId="urn:microsoft.com/office/officeart/2005/8/layout/vList2"/>
    <dgm:cxn modelId="{0A485D8E-677F-4A59-8914-00D6A86B09DC}" type="presOf" srcId="{5EBF4445-4635-46ED-858F-CEADCA869A2E}" destId="{C6854D0B-6875-47F8-9A9C-8536AC647BC1}" srcOrd="0" destOrd="6" presId="urn:microsoft.com/office/officeart/2005/8/layout/vList2"/>
    <dgm:cxn modelId="{6ABDFDA3-45A5-4D94-A566-8962F3F3DF61}" type="presOf" srcId="{8BE92B90-3F32-41EA-B07F-DFAF45DDA196}" destId="{6222FD59-64A7-485B-BAF5-E2763B0743AF}" srcOrd="0" destOrd="0" presId="urn:microsoft.com/office/officeart/2005/8/layout/vList2"/>
    <dgm:cxn modelId="{4B9F4001-46F6-435D-A3BD-81F04B0C0635}" type="presOf" srcId="{CA278381-172D-46D7-9183-DD705C5F5981}" destId="{C6854D0B-6875-47F8-9A9C-8536AC647BC1}" srcOrd="0" destOrd="5" presId="urn:microsoft.com/office/officeart/2005/8/layout/vList2"/>
    <dgm:cxn modelId="{B520D392-BE39-411E-9622-22914EB314E0}" type="presOf" srcId="{716EA1B9-2A6B-4AE6-AE9F-D3F873009F6C}" destId="{C6854D0B-6875-47F8-9A9C-8536AC647BC1}" srcOrd="0" destOrd="8" presId="urn:microsoft.com/office/officeart/2005/8/layout/vList2"/>
    <dgm:cxn modelId="{92577390-C10A-466F-B1FD-20787973C986}" srcId="{8BE92B90-3F32-41EA-B07F-DFAF45DDA196}" destId="{0C1EE898-26A3-4B66-AC02-CA1235CB0E26}" srcOrd="2" destOrd="0" parTransId="{ACCCEA93-A597-4DD4-BAC6-724C0662BFD6}" sibTransId="{D00D75D6-4E19-473A-9915-F1CB04678ECA}"/>
    <dgm:cxn modelId="{F80EFE9A-D5B7-46F4-96C4-BBAA442A8247}" type="presOf" srcId="{C7A49CCB-BB9C-46D9-A0D3-128915DD9A6C}" destId="{C6854D0B-6875-47F8-9A9C-8536AC647BC1}" srcOrd="0" destOrd="0" presId="urn:microsoft.com/office/officeart/2005/8/layout/vList2"/>
    <dgm:cxn modelId="{107A98D8-9EA3-4C14-B4F2-FF6923ED7A14}" type="presParOf" srcId="{1C88E007-AEB4-4DA2-BC59-9CF74E236FAC}" destId="{6222FD59-64A7-485B-BAF5-E2763B0743AF}" srcOrd="0" destOrd="0" presId="urn:microsoft.com/office/officeart/2005/8/layout/vList2"/>
    <dgm:cxn modelId="{71710C17-EA0A-4326-86DF-8E56C530AF97}" type="presParOf" srcId="{1C88E007-AEB4-4DA2-BC59-9CF74E236FAC}" destId="{C63EE740-EF2E-49DA-963E-37DF8A9E0F9B}" srcOrd="1" destOrd="0" presId="urn:microsoft.com/office/officeart/2005/8/layout/vList2"/>
    <dgm:cxn modelId="{E2C1C4EB-75D8-4B5C-8519-0D73B7FAC281}" type="presParOf" srcId="{1C88E007-AEB4-4DA2-BC59-9CF74E236FAC}" destId="{79DEC10E-61FF-4D7B-B2BA-5C0904E3337E}" srcOrd="2" destOrd="0" presId="urn:microsoft.com/office/officeart/2005/8/layout/vList2"/>
    <dgm:cxn modelId="{4B680F83-E4CD-40BC-9D8E-F7BE714E46ED}" type="presParOf" srcId="{1C88E007-AEB4-4DA2-BC59-9CF74E236FAC}" destId="{C6854D0B-6875-47F8-9A9C-8536AC647BC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9CD81B6-553A-4F43-BB1B-B9C64EBBD8E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7687240-EAD2-4D3B-B281-43AFAD6D0A82}">
      <dgm:prSet/>
      <dgm:spPr/>
      <dgm:t>
        <a:bodyPr/>
        <a:lstStyle/>
        <a:p>
          <a:pPr rtl="0"/>
          <a:r>
            <a:rPr lang="en-US" b="1" smtClean="0"/>
            <a:t>This program aims to:</a:t>
          </a:r>
          <a:endParaRPr lang="en-US"/>
        </a:p>
      </dgm:t>
    </dgm:pt>
    <dgm:pt modelId="{17BBF78D-AAAC-477D-AD22-3D19E985E3A1}" type="parTrans" cxnId="{88CDC090-1FD4-4B56-9444-E112252C232B}">
      <dgm:prSet/>
      <dgm:spPr/>
      <dgm:t>
        <a:bodyPr/>
        <a:lstStyle/>
        <a:p>
          <a:endParaRPr lang="en-US"/>
        </a:p>
      </dgm:t>
    </dgm:pt>
    <dgm:pt modelId="{7E71C283-B59D-4D3B-A18E-0252AD2651C6}" type="sibTrans" cxnId="{88CDC090-1FD4-4B56-9444-E112252C232B}">
      <dgm:prSet/>
      <dgm:spPr/>
      <dgm:t>
        <a:bodyPr/>
        <a:lstStyle/>
        <a:p>
          <a:endParaRPr lang="en-US"/>
        </a:p>
      </dgm:t>
    </dgm:pt>
    <dgm:pt modelId="{630FCC38-3C01-4CE7-A32A-B19393D1903C}">
      <dgm:prSet/>
      <dgm:spPr/>
      <dgm:t>
        <a:bodyPr/>
        <a:lstStyle/>
        <a:p>
          <a:pPr rtl="0"/>
          <a:r>
            <a:rPr lang="en-US" dirty="0" smtClean="0"/>
            <a:t>Link patients to with asthma home-based resources for evidence based trigger reduction interventions. Specifically, change the patient’s indoor environment to reduce exposure to asthma triggers such as pests, mold, and second hand smoke. Implementation of evidence based best practices for diabetes disease management. </a:t>
          </a:r>
          <a:endParaRPr lang="en-US" dirty="0"/>
        </a:p>
      </dgm:t>
    </dgm:pt>
    <dgm:pt modelId="{85F3F459-20ED-4145-BE3F-CAEBFBB855FD}" type="parTrans" cxnId="{29AC4928-6BE7-45D0-AACD-F469FC9488B8}">
      <dgm:prSet/>
      <dgm:spPr/>
      <dgm:t>
        <a:bodyPr/>
        <a:lstStyle/>
        <a:p>
          <a:endParaRPr lang="en-US"/>
        </a:p>
      </dgm:t>
    </dgm:pt>
    <dgm:pt modelId="{51BB671B-797D-4647-8A3E-84ACB745AB11}" type="sibTrans" cxnId="{29AC4928-6BE7-45D0-AACD-F469FC9488B8}">
      <dgm:prSet/>
      <dgm:spPr/>
      <dgm:t>
        <a:bodyPr/>
        <a:lstStyle/>
        <a:p>
          <a:endParaRPr lang="en-US"/>
        </a:p>
      </dgm:t>
    </dgm:pt>
    <dgm:pt modelId="{5AF92354-0F99-4804-8C99-29E11527126D}">
      <dgm:prSet/>
      <dgm:spPr/>
      <dgm:t>
        <a:bodyPr/>
        <a:lstStyle/>
        <a:p>
          <a:pPr rtl="0"/>
          <a:r>
            <a:rPr lang="en-US" b="1" smtClean="0"/>
            <a:t>Primary Care Team Roles and Responsibilities:</a:t>
          </a:r>
          <a:endParaRPr lang="en-US"/>
        </a:p>
      </dgm:t>
    </dgm:pt>
    <dgm:pt modelId="{9FFA2277-39E6-4B59-9A29-63A92B7B52BC}" type="parTrans" cxnId="{C6B59F75-A59F-485B-8677-3541C4FFAD9C}">
      <dgm:prSet/>
      <dgm:spPr/>
      <dgm:t>
        <a:bodyPr/>
        <a:lstStyle/>
        <a:p>
          <a:endParaRPr lang="en-US"/>
        </a:p>
      </dgm:t>
    </dgm:pt>
    <dgm:pt modelId="{CF778904-E53A-41C7-B830-D15CDAC347A1}" type="sibTrans" cxnId="{C6B59F75-A59F-485B-8677-3541C4FFAD9C}">
      <dgm:prSet/>
      <dgm:spPr/>
      <dgm:t>
        <a:bodyPr/>
        <a:lstStyle/>
        <a:p>
          <a:endParaRPr lang="en-US"/>
        </a:p>
      </dgm:t>
    </dgm:pt>
    <dgm:pt modelId="{9591E7F7-9E45-4BDF-B15E-75F78F997415}">
      <dgm:prSet/>
      <dgm:spPr/>
      <dgm:t>
        <a:bodyPr/>
        <a:lstStyle/>
        <a:p>
          <a:pPr rtl="0"/>
          <a:r>
            <a:rPr lang="en-US" dirty="0" smtClean="0"/>
            <a:t>Complete Asthma Action Plans for all patients with asthma. Share hard copy (in color) with patient and/or caregiver. Update plans at least annually.</a:t>
          </a:r>
          <a:endParaRPr lang="en-US" dirty="0"/>
        </a:p>
      </dgm:t>
    </dgm:pt>
    <dgm:pt modelId="{3ABDABB4-C8C3-4897-9E14-1364DDC15750}" type="parTrans" cxnId="{9D487734-6208-4F01-82A2-52FEDA23E4E2}">
      <dgm:prSet/>
      <dgm:spPr/>
      <dgm:t>
        <a:bodyPr/>
        <a:lstStyle/>
        <a:p>
          <a:endParaRPr lang="en-US"/>
        </a:p>
      </dgm:t>
    </dgm:pt>
    <dgm:pt modelId="{5C6120D8-11FB-4F19-AD07-8ADC23F0999C}" type="sibTrans" cxnId="{9D487734-6208-4F01-82A2-52FEDA23E4E2}">
      <dgm:prSet/>
      <dgm:spPr/>
      <dgm:t>
        <a:bodyPr/>
        <a:lstStyle/>
        <a:p>
          <a:endParaRPr lang="en-US"/>
        </a:p>
      </dgm:t>
    </dgm:pt>
    <dgm:pt modelId="{421A16D4-26F7-4069-825C-08943F64C8E7}">
      <dgm:prSet/>
      <dgm:spPr/>
      <dgm:t>
        <a:bodyPr/>
        <a:lstStyle/>
        <a:p>
          <a:pPr rtl="0"/>
          <a:r>
            <a:rPr lang="en-US" dirty="0" smtClean="0"/>
            <a:t>	Includes list of medications with direction for use, recommended control measures, details asthma 	severity using color coded graphics using patient number, emergency and provider info.</a:t>
          </a:r>
          <a:endParaRPr lang="en-US" dirty="0"/>
        </a:p>
      </dgm:t>
    </dgm:pt>
    <dgm:pt modelId="{1F0D090F-B5FB-4CBD-BEED-625324C4B0BE}" type="parTrans" cxnId="{B481E32F-7177-4872-AF85-A0708E9010A5}">
      <dgm:prSet/>
      <dgm:spPr/>
      <dgm:t>
        <a:bodyPr/>
        <a:lstStyle/>
        <a:p>
          <a:endParaRPr lang="en-US"/>
        </a:p>
      </dgm:t>
    </dgm:pt>
    <dgm:pt modelId="{CE7C8E76-DB9E-4635-9760-3CCF64677188}" type="sibTrans" cxnId="{B481E32F-7177-4872-AF85-A0708E9010A5}">
      <dgm:prSet/>
      <dgm:spPr/>
      <dgm:t>
        <a:bodyPr/>
        <a:lstStyle/>
        <a:p>
          <a:endParaRPr lang="en-US"/>
        </a:p>
      </dgm:t>
    </dgm:pt>
    <dgm:pt modelId="{3B26BA0A-A6AB-4A0E-AF87-D13C18D3EC8D}">
      <dgm:prSet/>
      <dgm:spPr/>
      <dgm:t>
        <a:bodyPr/>
        <a:lstStyle/>
        <a:p>
          <a:pPr rtl="0"/>
          <a:r>
            <a:rPr lang="en-US" dirty="0" smtClean="0"/>
            <a:t>Implement workflow for annual spirometry</a:t>
          </a:r>
          <a:endParaRPr lang="en-US" dirty="0"/>
        </a:p>
      </dgm:t>
    </dgm:pt>
    <dgm:pt modelId="{CD052BDD-766A-4FFF-B8C6-D4C1CC7AFEB0}" type="parTrans" cxnId="{E6620D76-24BD-41F0-82C1-97B7B054BCCD}">
      <dgm:prSet/>
      <dgm:spPr/>
      <dgm:t>
        <a:bodyPr/>
        <a:lstStyle/>
        <a:p>
          <a:endParaRPr lang="en-US"/>
        </a:p>
      </dgm:t>
    </dgm:pt>
    <dgm:pt modelId="{98ED2DB1-28D4-46CC-AFD2-9DBF9CBCE92C}" type="sibTrans" cxnId="{E6620D76-24BD-41F0-82C1-97B7B054BCCD}">
      <dgm:prSet/>
      <dgm:spPr/>
      <dgm:t>
        <a:bodyPr/>
        <a:lstStyle/>
        <a:p>
          <a:endParaRPr lang="en-US"/>
        </a:p>
      </dgm:t>
    </dgm:pt>
    <dgm:pt modelId="{8D6F280D-85C8-408C-982F-6A1AF1DD84EA}">
      <dgm:prSet/>
      <dgm:spPr/>
      <dgm:t>
        <a:bodyPr/>
        <a:lstStyle/>
        <a:p>
          <a:pPr rtl="0"/>
          <a:r>
            <a:rPr lang="en-US" smtClean="0"/>
            <a:t>Make closed-loop referrals to asthma home-visiting service (a.i.r. bronx)</a:t>
          </a:r>
          <a:endParaRPr lang="en-US"/>
        </a:p>
      </dgm:t>
    </dgm:pt>
    <dgm:pt modelId="{F5FB6840-2D4D-4FED-83AE-498B198E3681}" type="parTrans" cxnId="{F78459E6-118F-4BCA-8BE0-11E2AFBE84E3}">
      <dgm:prSet/>
      <dgm:spPr/>
      <dgm:t>
        <a:bodyPr/>
        <a:lstStyle/>
        <a:p>
          <a:endParaRPr lang="en-US"/>
        </a:p>
      </dgm:t>
    </dgm:pt>
    <dgm:pt modelId="{1348D1F6-E9F8-4A1B-9DB4-2B5F9FEAB9D0}" type="sibTrans" cxnId="{F78459E6-118F-4BCA-8BE0-11E2AFBE84E3}">
      <dgm:prSet/>
      <dgm:spPr/>
      <dgm:t>
        <a:bodyPr/>
        <a:lstStyle/>
        <a:p>
          <a:endParaRPr lang="en-US"/>
        </a:p>
      </dgm:t>
    </dgm:pt>
    <dgm:pt modelId="{3995EA6F-9A0A-4174-9938-F58D0B0A9625}">
      <dgm:prSet/>
      <dgm:spPr/>
      <dgm:t>
        <a:bodyPr/>
        <a:lstStyle/>
        <a:p>
          <a:pPr rtl="0"/>
          <a:r>
            <a:rPr lang="en-US" dirty="0" smtClean="0"/>
            <a:t>	Prioritize patients with three or more PCP visits in past year with asthma as the primary diagnosis 	and/or patients with an ED or hospital discharge in the last year with asthma as the primary 	diagnosis</a:t>
          </a:r>
          <a:endParaRPr lang="en-US" dirty="0"/>
        </a:p>
      </dgm:t>
    </dgm:pt>
    <dgm:pt modelId="{FB5268E6-8F9E-45F0-99BF-3FDE23EE6A9C}" type="parTrans" cxnId="{5257364F-11A7-468B-9247-D69321EFA05C}">
      <dgm:prSet/>
      <dgm:spPr/>
      <dgm:t>
        <a:bodyPr/>
        <a:lstStyle/>
        <a:p>
          <a:endParaRPr lang="en-US"/>
        </a:p>
      </dgm:t>
    </dgm:pt>
    <dgm:pt modelId="{DBFF7928-A04A-492F-947C-8DCDC873A76F}" type="sibTrans" cxnId="{5257364F-11A7-468B-9247-D69321EFA05C}">
      <dgm:prSet/>
      <dgm:spPr/>
      <dgm:t>
        <a:bodyPr/>
        <a:lstStyle/>
        <a:p>
          <a:endParaRPr lang="en-US"/>
        </a:p>
      </dgm:t>
    </dgm:pt>
    <dgm:pt modelId="{107D3780-4520-4A74-B798-5F02CB1B2197}">
      <dgm:prSet/>
      <dgm:spPr/>
      <dgm:t>
        <a:bodyPr/>
        <a:lstStyle/>
        <a:p>
          <a:pPr rtl="0"/>
          <a:r>
            <a:rPr lang="en-US" smtClean="0"/>
            <a:t>Provide coordinated care to asthma patients under Care Team model</a:t>
          </a:r>
          <a:endParaRPr lang="en-US"/>
        </a:p>
      </dgm:t>
    </dgm:pt>
    <dgm:pt modelId="{55F892FF-6D84-4DAE-A672-FA5BFC42968C}" type="parTrans" cxnId="{CB447892-93F9-42AE-B605-C12C6F45384A}">
      <dgm:prSet/>
      <dgm:spPr/>
      <dgm:t>
        <a:bodyPr/>
        <a:lstStyle/>
        <a:p>
          <a:endParaRPr lang="en-US"/>
        </a:p>
      </dgm:t>
    </dgm:pt>
    <dgm:pt modelId="{845F29F4-ABCF-406D-9D75-F021F9B829C7}" type="sibTrans" cxnId="{CB447892-93F9-42AE-B605-C12C6F45384A}">
      <dgm:prSet/>
      <dgm:spPr/>
      <dgm:t>
        <a:bodyPr/>
        <a:lstStyle/>
        <a:p>
          <a:endParaRPr lang="en-US"/>
        </a:p>
      </dgm:t>
    </dgm:pt>
    <dgm:pt modelId="{B95C6B05-6D52-4E6D-8BBE-7A4F3F76B8E5}">
      <dgm:prSet/>
      <dgm:spPr/>
      <dgm:t>
        <a:bodyPr/>
        <a:lstStyle/>
        <a:p>
          <a:pPr rtl="0"/>
          <a:endParaRPr lang="en-US" dirty="0"/>
        </a:p>
      </dgm:t>
    </dgm:pt>
    <dgm:pt modelId="{C6F57443-00BE-4580-A720-332384ADFEBF}" type="parTrans" cxnId="{FB37D0BF-7114-4E5C-90BC-33048C3B435B}">
      <dgm:prSet/>
      <dgm:spPr/>
      <dgm:t>
        <a:bodyPr/>
        <a:lstStyle/>
        <a:p>
          <a:endParaRPr lang="en-US"/>
        </a:p>
      </dgm:t>
    </dgm:pt>
    <dgm:pt modelId="{9FFDABC6-7CD2-4FF3-AAE7-40F0BE6B553C}" type="sibTrans" cxnId="{FB37D0BF-7114-4E5C-90BC-33048C3B435B}">
      <dgm:prSet/>
      <dgm:spPr/>
      <dgm:t>
        <a:bodyPr/>
        <a:lstStyle/>
        <a:p>
          <a:endParaRPr lang="en-US"/>
        </a:p>
      </dgm:t>
    </dgm:pt>
    <dgm:pt modelId="{8E16669E-8464-4871-A607-1E0E3BAA5B6B}">
      <dgm:prSet/>
      <dgm:spPr/>
      <dgm:t>
        <a:bodyPr/>
        <a:lstStyle/>
        <a:p>
          <a:pPr rtl="0"/>
          <a:endParaRPr lang="en-US" dirty="0"/>
        </a:p>
      </dgm:t>
    </dgm:pt>
    <dgm:pt modelId="{94E659E6-56B4-4377-800B-E8CBB92DCFB8}" type="parTrans" cxnId="{702360F6-DEF4-4D32-8C61-5A22DD773318}">
      <dgm:prSet/>
      <dgm:spPr/>
      <dgm:t>
        <a:bodyPr/>
        <a:lstStyle/>
        <a:p>
          <a:endParaRPr lang="en-US"/>
        </a:p>
      </dgm:t>
    </dgm:pt>
    <dgm:pt modelId="{B0F10EC9-784B-4E04-8400-1D71DAEC9043}" type="sibTrans" cxnId="{702360F6-DEF4-4D32-8C61-5A22DD773318}">
      <dgm:prSet/>
      <dgm:spPr/>
      <dgm:t>
        <a:bodyPr/>
        <a:lstStyle/>
        <a:p>
          <a:endParaRPr lang="en-US"/>
        </a:p>
      </dgm:t>
    </dgm:pt>
    <dgm:pt modelId="{47202DB3-66BF-4DA5-835F-97E0585DF552}" type="pres">
      <dgm:prSet presAssocID="{C9CD81B6-553A-4F43-BB1B-B9C64EBBD8E1}" presName="linear" presStyleCnt="0">
        <dgm:presLayoutVars>
          <dgm:animLvl val="lvl"/>
          <dgm:resizeHandles val="exact"/>
        </dgm:presLayoutVars>
      </dgm:prSet>
      <dgm:spPr/>
      <dgm:t>
        <a:bodyPr/>
        <a:lstStyle/>
        <a:p>
          <a:endParaRPr lang="en-US"/>
        </a:p>
      </dgm:t>
    </dgm:pt>
    <dgm:pt modelId="{EC25A3B6-2282-40D4-AFD3-87B81B4D00D5}" type="pres">
      <dgm:prSet presAssocID="{A7687240-EAD2-4D3B-B281-43AFAD6D0A82}" presName="parentText" presStyleLbl="node1" presStyleIdx="0" presStyleCnt="2" custLinFactNeighborY="-12801">
        <dgm:presLayoutVars>
          <dgm:chMax val="0"/>
          <dgm:bulletEnabled val="1"/>
        </dgm:presLayoutVars>
      </dgm:prSet>
      <dgm:spPr/>
      <dgm:t>
        <a:bodyPr/>
        <a:lstStyle/>
        <a:p>
          <a:endParaRPr lang="en-US"/>
        </a:p>
      </dgm:t>
    </dgm:pt>
    <dgm:pt modelId="{8C278049-7FEF-4B61-A73F-5F249FA7C0F3}" type="pres">
      <dgm:prSet presAssocID="{A7687240-EAD2-4D3B-B281-43AFAD6D0A82}" presName="childText" presStyleLbl="revTx" presStyleIdx="0" presStyleCnt="2">
        <dgm:presLayoutVars>
          <dgm:bulletEnabled val="1"/>
        </dgm:presLayoutVars>
      </dgm:prSet>
      <dgm:spPr/>
      <dgm:t>
        <a:bodyPr/>
        <a:lstStyle/>
        <a:p>
          <a:endParaRPr lang="en-US"/>
        </a:p>
      </dgm:t>
    </dgm:pt>
    <dgm:pt modelId="{774713BE-30F7-4E1E-9665-4714EAD6E887}" type="pres">
      <dgm:prSet presAssocID="{5AF92354-0F99-4804-8C99-29E11527126D}" presName="parentText" presStyleLbl="node1" presStyleIdx="1" presStyleCnt="2">
        <dgm:presLayoutVars>
          <dgm:chMax val="0"/>
          <dgm:bulletEnabled val="1"/>
        </dgm:presLayoutVars>
      </dgm:prSet>
      <dgm:spPr/>
      <dgm:t>
        <a:bodyPr/>
        <a:lstStyle/>
        <a:p>
          <a:endParaRPr lang="en-US"/>
        </a:p>
      </dgm:t>
    </dgm:pt>
    <dgm:pt modelId="{53B6417F-4D07-4334-AC9F-4582725BB1D9}" type="pres">
      <dgm:prSet presAssocID="{5AF92354-0F99-4804-8C99-29E11527126D}" presName="childText" presStyleLbl="revTx" presStyleIdx="1" presStyleCnt="2">
        <dgm:presLayoutVars>
          <dgm:bulletEnabled val="1"/>
        </dgm:presLayoutVars>
      </dgm:prSet>
      <dgm:spPr/>
      <dgm:t>
        <a:bodyPr/>
        <a:lstStyle/>
        <a:p>
          <a:endParaRPr lang="en-US"/>
        </a:p>
      </dgm:t>
    </dgm:pt>
  </dgm:ptLst>
  <dgm:cxnLst>
    <dgm:cxn modelId="{B481E32F-7177-4872-AF85-A0708E9010A5}" srcId="{9591E7F7-9E45-4BDF-B15E-75F78F997415}" destId="{421A16D4-26F7-4069-825C-08943F64C8E7}" srcOrd="0" destOrd="0" parTransId="{1F0D090F-B5FB-4CBD-BEED-625324C4B0BE}" sibTransId="{CE7C8E76-DB9E-4635-9760-3CCF64677188}"/>
    <dgm:cxn modelId="{40437C1A-3FC6-4B09-8389-9A1CA1FB9D26}" type="presOf" srcId="{8D6F280D-85C8-408C-982F-6A1AF1DD84EA}" destId="{53B6417F-4D07-4334-AC9F-4582725BB1D9}" srcOrd="0" destOrd="4" presId="urn:microsoft.com/office/officeart/2005/8/layout/vList2"/>
    <dgm:cxn modelId="{5257364F-11A7-468B-9247-D69321EFA05C}" srcId="{8D6F280D-85C8-408C-982F-6A1AF1DD84EA}" destId="{3995EA6F-9A0A-4174-9938-F58D0B0A9625}" srcOrd="0" destOrd="0" parTransId="{FB5268E6-8F9E-45F0-99BF-3FDE23EE6A9C}" sibTransId="{DBFF7928-A04A-492F-947C-8DCDC873A76F}"/>
    <dgm:cxn modelId="{51A38EC9-37C2-444D-9BE3-FBF786C3BA20}" type="presOf" srcId="{B95C6B05-6D52-4E6D-8BBE-7A4F3F76B8E5}" destId="{8C278049-7FEF-4B61-A73F-5F249FA7C0F3}" srcOrd="0" destOrd="1" presId="urn:microsoft.com/office/officeart/2005/8/layout/vList2"/>
    <dgm:cxn modelId="{9D487734-6208-4F01-82A2-52FEDA23E4E2}" srcId="{5AF92354-0F99-4804-8C99-29E11527126D}" destId="{9591E7F7-9E45-4BDF-B15E-75F78F997415}" srcOrd="1" destOrd="0" parTransId="{3ABDABB4-C8C3-4897-9E14-1364DDC15750}" sibTransId="{5C6120D8-11FB-4F19-AD07-8ADC23F0999C}"/>
    <dgm:cxn modelId="{FB37D0BF-7114-4E5C-90BC-33048C3B435B}" srcId="{A7687240-EAD2-4D3B-B281-43AFAD6D0A82}" destId="{B95C6B05-6D52-4E6D-8BBE-7A4F3F76B8E5}" srcOrd="1" destOrd="0" parTransId="{C6F57443-00BE-4580-A720-332384ADFEBF}" sibTransId="{9FFDABC6-7CD2-4FF3-AAE7-40F0BE6B553C}"/>
    <dgm:cxn modelId="{88CDC090-1FD4-4B56-9444-E112252C232B}" srcId="{C9CD81B6-553A-4F43-BB1B-B9C64EBBD8E1}" destId="{A7687240-EAD2-4D3B-B281-43AFAD6D0A82}" srcOrd="0" destOrd="0" parTransId="{17BBF78D-AAAC-477D-AD22-3D19E985E3A1}" sibTransId="{7E71C283-B59D-4D3B-A18E-0252AD2651C6}"/>
    <dgm:cxn modelId="{F644DCA9-6F1A-49B0-9848-92228BB34580}" type="presOf" srcId="{630FCC38-3C01-4CE7-A32A-B19393D1903C}" destId="{8C278049-7FEF-4B61-A73F-5F249FA7C0F3}" srcOrd="0" destOrd="0" presId="urn:microsoft.com/office/officeart/2005/8/layout/vList2"/>
    <dgm:cxn modelId="{C6B59F75-A59F-485B-8677-3541C4FFAD9C}" srcId="{C9CD81B6-553A-4F43-BB1B-B9C64EBBD8E1}" destId="{5AF92354-0F99-4804-8C99-29E11527126D}" srcOrd="1" destOrd="0" parTransId="{9FFA2277-39E6-4B59-9A29-63A92B7B52BC}" sibTransId="{CF778904-E53A-41C7-B830-D15CDAC347A1}"/>
    <dgm:cxn modelId="{CB447892-93F9-42AE-B605-C12C6F45384A}" srcId="{5AF92354-0F99-4804-8C99-29E11527126D}" destId="{107D3780-4520-4A74-B798-5F02CB1B2197}" srcOrd="4" destOrd="0" parTransId="{55F892FF-6D84-4DAE-A672-FA5BFC42968C}" sibTransId="{845F29F4-ABCF-406D-9D75-F021F9B829C7}"/>
    <dgm:cxn modelId="{9A645C03-4130-4E75-ABAB-9CD0E719FEEF}" type="presOf" srcId="{A7687240-EAD2-4D3B-B281-43AFAD6D0A82}" destId="{EC25A3B6-2282-40D4-AFD3-87B81B4D00D5}" srcOrd="0" destOrd="0" presId="urn:microsoft.com/office/officeart/2005/8/layout/vList2"/>
    <dgm:cxn modelId="{E6620D76-24BD-41F0-82C1-97B7B054BCCD}" srcId="{5AF92354-0F99-4804-8C99-29E11527126D}" destId="{3B26BA0A-A6AB-4A0E-AF87-D13C18D3EC8D}" srcOrd="2" destOrd="0" parTransId="{CD052BDD-766A-4FFF-B8C6-D4C1CC7AFEB0}" sibTransId="{98ED2DB1-28D4-46CC-AFD2-9DBF9CBCE92C}"/>
    <dgm:cxn modelId="{2521DCEF-3719-4280-8124-44E768D22AB5}" type="presOf" srcId="{8E16669E-8464-4871-A607-1E0E3BAA5B6B}" destId="{53B6417F-4D07-4334-AC9F-4582725BB1D9}" srcOrd="0" destOrd="0" presId="urn:microsoft.com/office/officeart/2005/8/layout/vList2"/>
    <dgm:cxn modelId="{EEA0F105-AB71-4B29-819C-4C6DFFAD5615}" type="presOf" srcId="{C9CD81B6-553A-4F43-BB1B-B9C64EBBD8E1}" destId="{47202DB3-66BF-4DA5-835F-97E0585DF552}" srcOrd="0" destOrd="0" presId="urn:microsoft.com/office/officeart/2005/8/layout/vList2"/>
    <dgm:cxn modelId="{F460860A-165D-4CEB-B507-5E93C75E1E82}" type="presOf" srcId="{3995EA6F-9A0A-4174-9938-F58D0B0A9625}" destId="{53B6417F-4D07-4334-AC9F-4582725BB1D9}" srcOrd="0" destOrd="5" presId="urn:microsoft.com/office/officeart/2005/8/layout/vList2"/>
    <dgm:cxn modelId="{F78459E6-118F-4BCA-8BE0-11E2AFBE84E3}" srcId="{5AF92354-0F99-4804-8C99-29E11527126D}" destId="{8D6F280D-85C8-408C-982F-6A1AF1DD84EA}" srcOrd="3" destOrd="0" parTransId="{F5FB6840-2D4D-4FED-83AE-498B198E3681}" sibTransId="{1348D1F6-E9F8-4A1B-9DB4-2B5F9FEAB9D0}"/>
    <dgm:cxn modelId="{29D4F8D7-556A-4342-B4ED-5AAB2D290118}" type="presOf" srcId="{3B26BA0A-A6AB-4A0E-AF87-D13C18D3EC8D}" destId="{53B6417F-4D07-4334-AC9F-4582725BB1D9}" srcOrd="0" destOrd="3" presId="urn:microsoft.com/office/officeart/2005/8/layout/vList2"/>
    <dgm:cxn modelId="{35AE48F1-3FDE-4185-90EF-6A5B4B36398E}" type="presOf" srcId="{107D3780-4520-4A74-B798-5F02CB1B2197}" destId="{53B6417F-4D07-4334-AC9F-4582725BB1D9}" srcOrd="0" destOrd="6" presId="urn:microsoft.com/office/officeart/2005/8/layout/vList2"/>
    <dgm:cxn modelId="{702360F6-DEF4-4D32-8C61-5A22DD773318}" srcId="{5AF92354-0F99-4804-8C99-29E11527126D}" destId="{8E16669E-8464-4871-A607-1E0E3BAA5B6B}" srcOrd="0" destOrd="0" parTransId="{94E659E6-56B4-4377-800B-E8CBB92DCFB8}" sibTransId="{B0F10EC9-784B-4E04-8400-1D71DAEC9043}"/>
    <dgm:cxn modelId="{D96F1DDE-9063-4265-9494-F8EE378CB486}" type="presOf" srcId="{9591E7F7-9E45-4BDF-B15E-75F78F997415}" destId="{53B6417F-4D07-4334-AC9F-4582725BB1D9}" srcOrd="0" destOrd="1" presId="urn:microsoft.com/office/officeart/2005/8/layout/vList2"/>
    <dgm:cxn modelId="{78F24C33-9DA5-44A0-BCD6-F59533710C7B}" type="presOf" srcId="{5AF92354-0F99-4804-8C99-29E11527126D}" destId="{774713BE-30F7-4E1E-9665-4714EAD6E887}" srcOrd="0" destOrd="0" presId="urn:microsoft.com/office/officeart/2005/8/layout/vList2"/>
    <dgm:cxn modelId="{91BB6E98-D57B-433A-AB49-328A86C279EF}" type="presOf" srcId="{421A16D4-26F7-4069-825C-08943F64C8E7}" destId="{53B6417F-4D07-4334-AC9F-4582725BB1D9}" srcOrd="0" destOrd="2" presId="urn:microsoft.com/office/officeart/2005/8/layout/vList2"/>
    <dgm:cxn modelId="{29AC4928-6BE7-45D0-AACD-F469FC9488B8}" srcId="{A7687240-EAD2-4D3B-B281-43AFAD6D0A82}" destId="{630FCC38-3C01-4CE7-A32A-B19393D1903C}" srcOrd="0" destOrd="0" parTransId="{85F3F459-20ED-4145-BE3F-CAEBFBB855FD}" sibTransId="{51BB671B-797D-4647-8A3E-84ACB745AB11}"/>
    <dgm:cxn modelId="{33E555BC-7986-44A3-8EFA-744DC04709A2}" type="presParOf" srcId="{47202DB3-66BF-4DA5-835F-97E0585DF552}" destId="{EC25A3B6-2282-40D4-AFD3-87B81B4D00D5}" srcOrd="0" destOrd="0" presId="urn:microsoft.com/office/officeart/2005/8/layout/vList2"/>
    <dgm:cxn modelId="{83FE0D81-27C8-4D58-96EC-76F4963C1DBD}" type="presParOf" srcId="{47202DB3-66BF-4DA5-835F-97E0585DF552}" destId="{8C278049-7FEF-4B61-A73F-5F249FA7C0F3}" srcOrd="1" destOrd="0" presId="urn:microsoft.com/office/officeart/2005/8/layout/vList2"/>
    <dgm:cxn modelId="{3D72482A-A8DB-416D-ADBC-ACEABCE3A2F8}" type="presParOf" srcId="{47202DB3-66BF-4DA5-835F-97E0585DF552}" destId="{774713BE-30F7-4E1E-9665-4714EAD6E887}" srcOrd="2" destOrd="0" presId="urn:microsoft.com/office/officeart/2005/8/layout/vList2"/>
    <dgm:cxn modelId="{83D1D3CD-573B-482A-9AC2-E878FD0EE9FB}" type="presParOf" srcId="{47202DB3-66BF-4DA5-835F-97E0585DF552}" destId="{53B6417F-4D07-4334-AC9F-4582725BB1D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3900EBA-8E93-40BC-B363-DC4A0AF94D14}"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1D79C8E6-4E52-49C7-A9A6-F6864B72926D}">
      <dgm:prSet/>
      <dgm:spPr/>
      <dgm:t>
        <a:bodyPr/>
        <a:lstStyle/>
        <a:p>
          <a:pPr rtl="0"/>
          <a:r>
            <a:rPr lang="en-US" b="1" smtClean="0"/>
            <a:t>Electronic Health Records (EHR) </a:t>
          </a:r>
          <a:endParaRPr lang="en-US"/>
        </a:p>
      </dgm:t>
    </dgm:pt>
    <dgm:pt modelId="{BA7B0AAC-79DE-441F-B0CD-59C67BEA3EAD}" type="parTrans" cxnId="{AACB0A13-68E3-459A-9552-AA2CBC5831E9}">
      <dgm:prSet/>
      <dgm:spPr/>
      <dgm:t>
        <a:bodyPr/>
        <a:lstStyle/>
        <a:p>
          <a:endParaRPr lang="en-US"/>
        </a:p>
      </dgm:t>
    </dgm:pt>
    <dgm:pt modelId="{A4E17C07-A477-4486-A4D2-5108B49CE834}" type="sibTrans" cxnId="{AACB0A13-68E3-459A-9552-AA2CBC5831E9}">
      <dgm:prSet/>
      <dgm:spPr/>
      <dgm:t>
        <a:bodyPr/>
        <a:lstStyle/>
        <a:p>
          <a:endParaRPr lang="en-US"/>
        </a:p>
      </dgm:t>
    </dgm:pt>
    <dgm:pt modelId="{16DDD034-4EC5-46EA-A343-D96C01C1A0C4}">
      <dgm:prSet/>
      <dgm:spPr/>
      <dgm:t>
        <a:bodyPr/>
        <a:lstStyle/>
        <a:p>
          <a:pPr rtl="0"/>
          <a:r>
            <a:rPr lang="en-US" smtClean="0"/>
            <a:t>Use EHRs to plan, document, and communicate care</a:t>
          </a:r>
          <a:endParaRPr lang="en-US"/>
        </a:p>
      </dgm:t>
    </dgm:pt>
    <dgm:pt modelId="{4CF26466-03F3-4D9A-BB40-81FA99B94BB8}" type="parTrans" cxnId="{6A9E8D59-ADCF-4093-BCCA-38BD893451DD}">
      <dgm:prSet/>
      <dgm:spPr/>
      <dgm:t>
        <a:bodyPr/>
        <a:lstStyle/>
        <a:p>
          <a:endParaRPr lang="en-US"/>
        </a:p>
      </dgm:t>
    </dgm:pt>
    <dgm:pt modelId="{4F8E3350-191C-4DFF-9BB4-BAB6A144AC69}" type="sibTrans" cxnId="{6A9E8D59-ADCF-4093-BCCA-38BD893451DD}">
      <dgm:prSet/>
      <dgm:spPr/>
      <dgm:t>
        <a:bodyPr/>
        <a:lstStyle/>
        <a:p>
          <a:endParaRPr lang="en-US"/>
        </a:p>
      </dgm:t>
    </dgm:pt>
    <dgm:pt modelId="{339AD58D-0613-41E9-9F75-05B1A1BFAFD7}">
      <dgm:prSet/>
      <dgm:spPr/>
      <dgm:t>
        <a:bodyPr/>
        <a:lstStyle/>
        <a:p>
          <a:pPr rtl="0"/>
          <a:r>
            <a:rPr lang="en-US" dirty="0" smtClean="0"/>
            <a:t>Participate in various IT related CMS programs such as Meaningful Use</a:t>
          </a:r>
          <a:endParaRPr lang="en-US" dirty="0"/>
        </a:p>
      </dgm:t>
    </dgm:pt>
    <dgm:pt modelId="{1244F05E-C783-45FD-B3EA-8FE843CAEB95}" type="parTrans" cxnId="{DAB2C4EE-8EEA-483E-9698-C282DE194563}">
      <dgm:prSet/>
      <dgm:spPr/>
      <dgm:t>
        <a:bodyPr/>
        <a:lstStyle/>
        <a:p>
          <a:endParaRPr lang="en-US"/>
        </a:p>
      </dgm:t>
    </dgm:pt>
    <dgm:pt modelId="{5DDF330B-1FA7-434B-BBE8-F26D82A6244F}" type="sibTrans" cxnId="{DAB2C4EE-8EEA-483E-9698-C282DE194563}">
      <dgm:prSet/>
      <dgm:spPr/>
      <dgm:t>
        <a:bodyPr/>
        <a:lstStyle/>
        <a:p>
          <a:endParaRPr lang="en-US"/>
        </a:p>
      </dgm:t>
    </dgm:pt>
    <dgm:pt modelId="{A3496442-490C-4E98-8D7B-D9301E28AD69}">
      <dgm:prSet/>
      <dgm:spPr/>
      <dgm:t>
        <a:bodyPr/>
        <a:lstStyle/>
        <a:p>
          <a:pPr rtl="0"/>
          <a:r>
            <a:rPr lang="en-US" b="1" smtClean="0"/>
            <a:t>Health Information Exchange (HIE) connectivity</a:t>
          </a:r>
          <a:endParaRPr lang="en-US"/>
        </a:p>
      </dgm:t>
    </dgm:pt>
    <dgm:pt modelId="{4599AA57-80B2-4534-9ACF-DCE2378C5603}" type="parTrans" cxnId="{F5CC8E82-64BC-4675-9CAA-6874CA959D10}">
      <dgm:prSet/>
      <dgm:spPr/>
      <dgm:t>
        <a:bodyPr/>
        <a:lstStyle/>
        <a:p>
          <a:endParaRPr lang="en-US"/>
        </a:p>
      </dgm:t>
    </dgm:pt>
    <dgm:pt modelId="{BA6ECA6B-55F9-42CE-9802-034E560F5903}" type="sibTrans" cxnId="{F5CC8E82-64BC-4675-9CAA-6874CA959D10}">
      <dgm:prSet/>
      <dgm:spPr/>
      <dgm:t>
        <a:bodyPr/>
        <a:lstStyle/>
        <a:p>
          <a:endParaRPr lang="en-US"/>
        </a:p>
      </dgm:t>
    </dgm:pt>
    <dgm:pt modelId="{4E0C1C85-9442-4C6C-A740-752B1D8A3FB3}">
      <dgm:prSet/>
      <dgm:spPr/>
      <dgm:t>
        <a:bodyPr/>
        <a:lstStyle/>
        <a:p>
          <a:pPr rtl="0"/>
          <a:r>
            <a:rPr lang="en-US" smtClean="0"/>
            <a:t>Review and consider the patient's full medical history, even when the care was not received with your organization by referring to a broader patient record in the RHIO</a:t>
          </a:r>
          <a:endParaRPr lang="en-US"/>
        </a:p>
      </dgm:t>
    </dgm:pt>
    <dgm:pt modelId="{E77519A8-AAD0-46C4-921A-55EAD9A2A150}" type="parTrans" cxnId="{14805CC6-6355-4A4D-9A5D-6F0C7EC17EA9}">
      <dgm:prSet/>
      <dgm:spPr/>
      <dgm:t>
        <a:bodyPr/>
        <a:lstStyle/>
        <a:p>
          <a:endParaRPr lang="en-US"/>
        </a:p>
      </dgm:t>
    </dgm:pt>
    <dgm:pt modelId="{646BA07B-C373-4832-91D2-56D4CE8A6390}" type="sibTrans" cxnId="{14805CC6-6355-4A4D-9A5D-6F0C7EC17EA9}">
      <dgm:prSet/>
      <dgm:spPr/>
      <dgm:t>
        <a:bodyPr/>
        <a:lstStyle/>
        <a:p>
          <a:endParaRPr lang="en-US"/>
        </a:p>
      </dgm:t>
    </dgm:pt>
    <dgm:pt modelId="{6765BF32-B0C6-415C-88D5-845B218F246C}">
      <dgm:prSet/>
      <dgm:spPr/>
      <dgm:t>
        <a:bodyPr/>
        <a:lstStyle/>
        <a:p>
          <a:pPr rtl="0"/>
          <a:r>
            <a:rPr lang="en-US" dirty="0" smtClean="0"/>
            <a:t>Follow up on referrals and tests completed at other organizations</a:t>
          </a:r>
          <a:endParaRPr lang="en-US" dirty="0"/>
        </a:p>
      </dgm:t>
    </dgm:pt>
    <dgm:pt modelId="{7E4AA2FC-DE68-4FA9-816A-F954BF310686}" type="parTrans" cxnId="{C6C4E673-54ED-4D9C-93DE-55E0AB4A3ECD}">
      <dgm:prSet/>
      <dgm:spPr/>
      <dgm:t>
        <a:bodyPr/>
        <a:lstStyle/>
        <a:p>
          <a:endParaRPr lang="en-US"/>
        </a:p>
      </dgm:t>
    </dgm:pt>
    <dgm:pt modelId="{F21B878F-4DA9-4F1F-8879-CDABF0E31BFD}" type="sibTrans" cxnId="{C6C4E673-54ED-4D9C-93DE-55E0AB4A3ECD}">
      <dgm:prSet/>
      <dgm:spPr/>
      <dgm:t>
        <a:bodyPr/>
        <a:lstStyle/>
        <a:p>
          <a:endParaRPr lang="en-US"/>
        </a:p>
      </dgm:t>
    </dgm:pt>
    <dgm:pt modelId="{4173D4F6-604A-48F6-BF8A-C3A30FD9080E}">
      <dgm:prSet/>
      <dgm:spPr/>
      <dgm:t>
        <a:bodyPr/>
        <a:lstStyle/>
        <a:p>
          <a:pPr rtl="0"/>
          <a:r>
            <a:rPr lang="en-US" smtClean="0"/>
            <a:t>Make patients’ medical records accessible to other providers through the RHIO</a:t>
          </a:r>
          <a:endParaRPr lang="en-US"/>
        </a:p>
      </dgm:t>
    </dgm:pt>
    <dgm:pt modelId="{A86A423C-A731-4F3D-B2B3-0F557346C82F}" type="parTrans" cxnId="{9351D066-2355-4508-AC6A-2D9ED0CC0ED2}">
      <dgm:prSet/>
      <dgm:spPr/>
      <dgm:t>
        <a:bodyPr/>
        <a:lstStyle/>
        <a:p>
          <a:endParaRPr lang="en-US"/>
        </a:p>
      </dgm:t>
    </dgm:pt>
    <dgm:pt modelId="{809B7537-64C1-4991-B23A-F942A4900E25}" type="sibTrans" cxnId="{9351D066-2355-4508-AC6A-2D9ED0CC0ED2}">
      <dgm:prSet/>
      <dgm:spPr/>
      <dgm:t>
        <a:bodyPr/>
        <a:lstStyle/>
        <a:p>
          <a:endParaRPr lang="en-US"/>
        </a:p>
      </dgm:t>
    </dgm:pt>
    <dgm:pt modelId="{0F82930E-37A3-418A-A810-27F5F0B3ED6E}">
      <dgm:prSet/>
      <dgm:spPr/>
      <dgm:t>
        <a:bodyPr/>
        <a:lstStyle/>
        <a:p>
          <a:pPr rtl="0"/>
          <a:r>
            <a:rPr lang="en-US" dirty="0" smtClean="0"/>
            <a:t>Receive and respond to real-time RHIO Alerts regarding patients’ hospital encounters</a:t>
          </a:r>
          <a:endParaRPr lang="en-US" dirty="0"/>
        </a:p>
      </dgm:t>
    </dgm:pt>
    <dgm:pt modelId="{B07220E6-25E0-4303-A064-24CFB69EC740}" type="parTrans" cxnId="{48996779-E094-4AD7-A4A3-B7C022DCFECC}">
      <dgm:prSet/>
      <dgm:spPr/>
      <dgm:t>
        <a:bodyPr/>
        <a:lstStyle/>
        <a:p>
          <a:endParaRPr lang="en-US"/>
        </a:p>
      </dgm:t>
    </dgm:pt>
    <dgm:pt modelId="{2DBA0E41-78A3-405D-954A-D4428F186E3A}" type="sibTrans" cxnId="{48996779-E094-4AD7-A4A3-B7C022DCFECC}">
      <dgm:prSet/>
      <dgm:spPr/>
      <dgm:t>
        <a:bodyPr/>
        <a:lstStyle/>
        <a:p>
          <a:endParaRPr lang="en-US"/>
        </a:p>
      </dgm:t>
    </dgm:pt>
    <dgm:pt modelId="{4CAFD922-5329-4C16-BF69-2E97832DF562}">
      <dgm:prSet/>
      <dgm:spPr/>
      <dgm:t>
        <a:bodyPr/>
        <a:lstStyle/>
        <a:p>
          <a:pPr rtl="0"/>
          <a:r>
            <a:rPr lang="en-US" b="1" smtClean="0"/>
            <a:t>Care Coordination Management System (CCMS) use</a:t>
          </a:r>
          <a:endParaRPr lang="en-US"/>
        </a:p>
      </dgm:t>
    </dgm:pt>
    <dgm:pt modelId="{2813B248-F485-4D0B-BF7E-87B525B2AE9C}" type="parTrans" cxnId="{C067487C-8B5C-466F-9C2B-4159B330B5C4}">
      <dgm:prSet/>
      <dgm:spPr/>
      <dgm:t>
        <a:bodyPr/>
        <a:lstStyle/>
        <a:p>
          <a:endParaRPr lang="en-US"/>
        </a:p>
      </dgm:t>
    </dgm:pt>
    <dgm:pt modelId="{C58DDD55-F158-4CE7-90A7-D1A5C6F5C439}" type="sibTrans" cxnId="{C067487C-8B5C-466F-9C2B-4159B330B5C4}">
      <dgm:prSet/>
      <dgm:spPr/>
      <dgm:t>
        <a:bodyPr/>
        <a:lstStyle/>
        <a:p>
          <a:endParaRPr lang="en-US"/>
        </a:p>
      </dgm:t>
    </dgm:pt>
    <dgm:pt modelId="{E03DA435-6A58-4F0E-90F5-712ADE7236CF}">
      <dgm:prSet/>
      <dgm:spPr/>
      <dgm:t>
        <a:bodyPr/>
        <a:lstStyle/>
        <a:p>
          <a:pPr rtl="0"/>
          <a:r>
            <a:rPr lang="en-US" dirty="0" smtClean="0"/>
            <a:t>Use a care coordination management system to document the care coordination activities performed,  This will help with communication and coordination.</a:t>
          </a:r>
          <a:endParaRPr lang="en-US" dirty="0"/>
        </a:p>
      </dgm:t>
    </dgm:pt>
    <dgm:pt modelId="{C94B0CC1-3E52-4E70-A960-7139596D0B7F}" type="parTrans" cxnId="{760F12F9-D329-4549-886F-53CD236BDAF1}">
      <dgm:prSet/>
      <dgm:spPr/>
      <dgm:t>
        <a:bodyPr/>
        <a:lstStyle/>
        <a:p>
          <a:endParaRPr lang="en-US"/>
        </a:p>
      </dgm:t>
    </dgm:pt>
    <dgm:pt modelId="{114AB84B-C49D-48B0-80B5-4B93073177A2}" type="sibTrans" cxnId="{760F12F9-D329-4549-886F-53CD236BDAF1}">
      <dgm:prSet/>
      <dgm:spPr/>
      <dgm:t>
        <a:bodyPr/>
        <a:lstStyle/>
        <a:p>
          <a:endParaRPr lang="en-US"/>
        </a:p>
      </dgm:t>
    </dgm:pt>
    <dgm:pt modelId="{16044E02-890E-41C9-A8F5-EC43EB56F21E}">
      <dgm:prSet/>
      <dgm:spPr/>
      <dgm:t>
        <a:bodyPr/>
        <a:lstStyle/>
        <a:p>
          <a:pPr rtl="0"/>
          <a:r>
            <a:rPr lang="en-US" smtClean="0"/>
            <a:t>Care coordination management systems need to integrate so care plans can be exchanged, referrals can be tracked and so we can better perform population health-management.</a:t>
          </a:r>
          <a:endParaRPr lang="en-US"/>
        </a:p>
      </dgm:t>
    </dgm:pt>
    <dgm:pt modelId="{3D4B6AAE-D309-4C33-96A6-AEBB81EC142D}" type="parTrans" cxnId="{96352353-919A-40D7-BEC2-A5E2838853F2}">
      <dgm:prSet/>
      <dgm:spPr/>
      <dgm:t>
        <a:bodyPr/>
        <a:lstStyle/>
        <a:p>
          <a:endParaRPr lang="en-US"/>
        </a:p>
      </dgm:t>
    </dgm:pt>
    <dgm:pt modelId="{748A994D-C1DA-4C48-824D-DA27C5985D59}" type="sibTrans" cxnId="{96352353-919A-40D7-BEC2-A5E2838853F2}">
      <dgm:prSet/>
      <dgm:spPr/>
      <dgm:t>
        <a:bodyPr/>
        <a:lstStyle/>
        <a:p>
          <a:endParaRPr lang="en-US"/>
        </a:p>
      </dgm:t>
    </dgm:pt>
    <dgm:pt modelId="{58A40194-026B-4A4A-AAC2-E5A16B474BCC}" type="pres">
      <dgm:prSet presAssocID="{83900EBA-8E93-40BC-B363-DC4A0AF94D14}" presName="linear" presStyleCnt="0">
        <dgm:presLayoutVars>
          <dgm:animLvl val="lvl"/>
          <dgm:resizeHandles val="exact"/>
        </dgm:presLayoutVars>
      </dgm:prSet>
      <dgm:spPr/>
      <dgm:t>
        <a:bodyPr/>
        <a:lstStyle/>
        <a:p>
          <a:endParaRPr lang="en-US"/>
        </a:p>
      </dgm:t>
    </dgm:pt>
    <dgm:pt modelId="{3C788100-4509-4652-85EA-3BC793C90429}" type="pres">
      <dgm:prSet presAssocID="{1D79C8E6-4E52-49C7-A9A6-F6864B72926D}" presName="parentText" presStyleLbl="node1" presStyleIdx="0" presStyleCnt="3" custLinFactNeighborY="-50705">
        <dgm:presLayoutVars>
          <dgm:chMax val="0"/>
          <dgm:bulletEnabled val="1"/>
        </dgm:presLayoutVars>
      </dgm:prSet>
      <dgm:spPr/>
      <dgm:t>
        <a:bodyPr/>
        <a:lstStyle/>
        <a:p>
          <a:endParaRPr lang="en-US"/>
        </a:p>
      </dgm:t>
    </dgm:pt>
    <dgm:pt modelId="{753DBB2A-619D-4FA4-8F7E-D595C31BFD53}" type="pres">
      <dgm:prSet presAssocID="{1D79C8E6-4E52-49C7-A9A6-F6864B72926D}" presName="childText" presStyleLbl="revTx" presStyleIdx="0" presStyleCnt="3" custLinFactNeighborY="-34767">
        <dgm:presLayoutVars>
          <dgm:bulletEnabled val="1"/>
        </dgm:presLayoutVars>
      </dgm:prSet>
      <dgm:spPr/>
      <dgm:t>
        <a:bodyPr/>
        <a:lstStyle/>
        <a:p>
          <a:endParaRPr lang="en-US"/>
        </a:p>
      </dgm:t>
    </dgm:pt>
    <dgm:pt modelId="{E1C2D2DB-DB2C-4A5B-8890-B2AF262F23E1}" type="pres">
      <dgm:prSet presAssocID="{A3496442-490C-4E98-8D7B-D9301E28AD69}" presName="parentText" presStyleLbl="node1" presStyleIdx="1" presStyleCnt="3" custLinFactNeighborY="-1044">
        <dgm:presLayoutVars>
          <dgm:chMax val="0"/>
          <dgm:bulletEnabled val="1"/>
        </dgm:presLayoutVars>
      </dgm:prSet>
      <dgm:spPr/>
      <dgm:t>
        <a:bodyPr/>
        <a:lstStyle/>
        <a:p>
          <a:endParaRPr lang="en-US"/>
        </a:p>
      </dgm:t>
    </dgm:pt>
    <dgm:pt modelId="{2B617455-FC4E-4511-AC9E-F0E3AEC3FC82}" type="pres">
      <dgm:prSet presAssocID="{A3496442-490C-4E98-8D7B-D9301E28AD69}" presName="childText" presStyleLbl="revTx" presStyleIdx="1" presStyleCnt="3" custLinFactNeighborY="-2748">
        <dgm:presLayoutVars>
          <dgm:bulletEnabled val="1"/>
        </dgm:presLayoutVars>
      </dgm:prSet>
      <dgm:spPr/>
      <dgm:t>
        <a:bodyPr/>
        <a:lstStyle/>
        <a:p>
          <a:endParaRPr lang="en-US"/>
        </a:p>
      </dgm:t>
    </dgm:pt>
    <dgm:pt modelId="{40CD13ED-5007-4D1E-AE39-87342A6C7410}" type="pres">
      <dgm:prSet presAssocID="{4CAFD922-5329-4C16-BF69-2E97832DF562}" presName="parentText" presStyleLbl="node1" presStyleIdx="2" presStyleCnt="3" custLinFactNeighborY="6165">
        <dgm:presLayoutVars>
          <dgm:chMax val="0"/>
          <dgm:bulletEnabled val="1"/>
        </dgm:presLayoutVars>
      </dgm:prSet>
      <dgm:spPr/>
      <dgm:t>
        <a:bodyPr/>
        <a:lstStyle/>
        <a:p>
          <a:endParaRPr lang="en-US"/>
        </a:p>
      </dgm:t>
    </dgm:pt>
    <dgm:pt modelId="{5EC19611-1B4E-44C9-AFAB-22D645129626}" type="pres">
      <dgm:prSet presAssocID="{4CAFD922-5329-4C16-BF69-2E97832DF562}" presName="childText" presStyleLbl="revTx" presStyleIdx="2" presStyleCnt="3" custLinFactNeighborY="25538">
        <dgm:presLayoutVars>
          <dgm:bulletEnabled val="1"/>
        </dgm:presLayoutVars>
      </dgm:prSet>
      <dgm:spPr/>
      <dgm:t>
        <a:bodyPr/>
        <a:lstStyle/>
        <a:p>
          <a:endParaRPr lang="en-US"/>
        </a:p>
      </dgm:t>
    </dgm:pt>
  </dgm:ptLst>
  <dgm:cxnLst>
    <dgm:cxn modelId="{5BAC175D-9706-4FE7-9C99-DCC95AA4BEF9}" type="presOf" srcId="{16DDD034-4EC5-46EA-A343-D96C01C1A0C4}" destId="{753DBB2A-619D-4FA4-8F7E-D595C31BFD53}" srcOrd="0" destOrd="0" presId="urn:microsoft.com/office/officeart/2005/8/layout/vList2"/>
    <dgm:cxn modelId="{7D189EBD-1D77-46F6-BC27-1A7929148FFD}" type="presOf" srcId="{4E0C1C85-9442-4C6C-A740-752B1D8A3FB3}" destId="{2B617455-FC4E-4511-AC9E-F0E3AEC3FC82}" srcOrd="0" destOrd="0" presId="urn:microsoft.com/office/officeart/2005/8/layout/vList2"/>
    <dgm:cxn modelId="{6A9E8D59-ADCF-4093-BCCA-38BD893451DD}" srcId="{1D79C8E6-4E52-49C7-A9A6-F6864B72926D}" destId="{16DDD034-4EC5-46EA-A343-D96C01C1A0C4}" srcOrd="0" destOrd="0" parTransId="{4CF26466-03F3-4D9A-BB40-81FA99B94BB8}" sibTransId="{4F8E3350-191C-4DFF-9BB4-BAB6A144AC69}"/>
    <dgm:cxn modelId="{F5CC8E82-64BC-4675-9CAA-6874CA959D10}" srcId="{83900EBA-8E93-40BC-B363-DC4A0AF94D14}" destId="{A3496442-490C-4E98-8D7B-D9301E28AD69}" srcOrd="1" destOrd="0" parTransId="{4599AA57-80B2-4534-9ACF-DCE2378C5603}" sibTransId="{BA6ECA6B-55F9-42CE-9802-034E560F5903}"/>
    <dgm:cxn modelId="{C6C4E673-54ED-4D9C-93DE-55E0AB4A3ECD}" srcId="{A3496442-490C-4E98-8D7B-D9301E28AD69}" destId="{6765BF32-B0C6-415C-88D5-845B218F246C}" srcOrd="1" destOrd="0" parTransId="{7E4AA2FC-DE68-4FA9-816A-F954BF310686}" sibTransId="{F21B878F-4DA9-4F1F-8879-CDABF0E31BFD}"/>
    <dgm:cxn modelId="{661614D4-04AC-414B-B949-4946EA865A40}" type="presOf" srcId="{A3496442-490C-4E98-8D7B-D9301E28AD69}" destId="{E1C2D2DB-DB2C-4A5B-8890-B2AF262F23E1}" srcOrd="0" destOrd="0" presId="urn:microsoft.com/office/officeart/2005/8/layout/vList2"/>
    <dgm:cxn modelId="{C35B10A4-16AE-41EB-85A1-02D03EE21A62}" type="presOf" srcId="{83900EBA-8E93-40BC-B363-DC4A0AF94D14}" destId="{58A40194-026B-4A4A-AAC2-E5A16B474BCC}" srcOrd="0" destOrd="0" presId="urn:microsoft.com/office/officeart/2005/8/layout/vList2"/>
    <dgm:cxn modelId="{48996779-E094-4AD7-A4A3-B7C022DCFECC}" srcId="{A3496442-490C-4E98-8D7B-D9301E28AD69}" destId="{0F82930E-37A3-418A-A810-27F5F0B3ED6E}" srcOrd="3" destOrd="0" parTransId="{B07220E6-25E0-4303-A064-24CFB69EC740}" sibTransId="{2DBA0E41-78A3-405D-954A-D4428F186E3A}"/>
    <dgm:cxn modelId="{D530FC1D-2419-4BFD-A434-03A8D59A6586}" type="presOf" srcId="{16044E02-890E-41C9-A8F5-EC43EB56F21E}" destId="{5EC19611-1B4E-44C9-AFAB-22D645129626}" srcOrd="0" destOrd="1" presId="urn:microsoft.com/office/officeart/2005/8/layout/vList2"/>
    <dgm:cxn modelId="{C2DEDE40-B485-4996-8930-FB9FD0848B9B}" type="presOf" srcId="{4CAFD922-5329-4C16-BF69-2E97832DF562}" destId="{40CD13ED-5007-4D1E-AE39-87342A6C7410}" srcOrd="0" destOrd="0" presId="urn:microsoft.com/office/officeart/2005/8/layout/vList2"/>
    <dgm:cxn modelId="{96352353-919A-40D7-BEC2-A5E2838853F2}" srcId="{4CAFD922-5329-4C16-BF69-2E97832DF562}" destId="{16044E02-890E-41C9-A8F5-EC43EB56F21E}" srcOrd="1" destOrd="0" parTransId="{3D4B6AAE-D309-4C33-96A6-AEBB81EC142D}" sibTransId="{748A994D-C1DA-4C48-824D-DA27C5985D59}"/>
    <dgm:cxn modelId="{9C557FCC-083E-49B9-AEB9-272535E33BF0}" type="presOf" srcId="{6765BF32-B0C6-415C-88D5-845B218F246C}" destId="{2B617455-FC4E-4511-AC9E-F0E3AEC3FC82}" srcOrd="0" destOrd="1" presId="urn:microsoft.com/office/officeart/2005/8/layout/vList2"/>
    <dgm:cxn modelId="{9351D066-2355-4508-AC6A-2D9ED0CC0ED2}" srcId="{A3496442-490C-4E98-8D7B-D9301E28AD69}" destId="{4173D4F6-604A-48F6-BF8A-C3A30FD9080E}" srcOrd="2" destOrd="0" parTransId="{A86A423C-A731-4F3D-B2B3-0F557346C82F}" sibTransId="{809B7537-64C1-4991-B23A-F942A4900E25}"/>
    <dgm:cxn modelId="{90222BF0-2099-48C8-B172-FE32DEC878AC}" type="presOf" srcId="{1D79C8E6-4E52-49C7-A9A6-F6864B72926D}" destId="{3C788100-4509-4652-85EA-3BC793C90429}" srcOrd="0" destOrd="0" presId="urn:microsoft.com/office/officeart/2005/8/layout/vList2"/>
    <dgm:cxn modelId="{760F12F9-D329-4549-886F-53CD236BDAF1}" srcId="{4CAFD922-5329-4C16-BF69-2E97832DF562}" destId="{E03DA435-6A58-4F0E-90F5-712ADE7236CF}" srcOrd="0" destOrd="0" parTransId="{C94B0CC1-3E52-4E70-A960-7139596D0B7F}" sibTransId="{114AB84B-C49D-48B0-80B5-4B93073177A2}"/>
    <dgm:cxn modelId="{AACB0A13-68E3-459A-9552-AA2CBC5831E9}" srcId="{83900EBA-8E93-40BC-B363-DC4A0AF94D14}" destId="{1D79C8E6-4E52-49C7-A9A6-F6864B72926D}" srcOrd="0" destOrd="0" parTransId="{BA7B0AAC-79DE-441F-B0CD-59C67BEA3EAD}" sibTransId="{A4E17C07-A477-4486-A4D2-5108B49CE834}"/>
    <dgm:cxn modelId="{C067487C-8B5C-466F-9C2B-4159B330B5C4}" srcId="{83900EBA-8E93-40BC-B363-DC4A0AF94D14}" destId="{4CAFD922-5329-4C16-BF69-2E97832DF562}" srcOrd="2" destOrd="0" parTransId="{2813B248-F485-4D0B-BF7E-87B525B2AE9C}" sibTransId="{C58DDD55-F158-4CE7-90A7-D1A5C6F5C439}"/>
    <dgm:cxn modelId="{14805CC6-6355-4A4D-9A5D-6F0C7EC17EA9}" srcId="{A3496442-490C-4E98-8D7B-D9301E28AD69}" destId="{4E0C1C85-9442-4C6C-A740-752B1D8A3FB3}" srcOrd="0" destOrd="0" parTransId="{E77519A8-AAD0-46C4-921A-55EAD9A2A150}" sibTransId="{646BA07B-C373-4832-91D2-56D4CE8A6390}"/>
    <dgm:cxn modelId="{DAB2C4EE-8EEA-483E-9698-C282DE194563}" srcId="{1D79C8E6-4E52-49C7-A9A6-F6864B72926D}" destId="{339AD58D-0613-41E9-9F75-05B1A1BFAFD7}" srcOrd="1" destOrd="0" parTransId="{1244F05E-C783-45FD-B3EA-8FE843CAEB95}" sibTransId="{5DDF330B-1FA7-434B-BBE8-F26D82A6244F}"/>
    <dgm:cxn modelId="{999B6267-A221-4C2D-94C6-DD145C4240E1}" type="presOf" srcId="{E03DA435-6A58-4F0E-90F5-712ADE7236CF}" destId="{5EC19611-1B4E-44C9-AFAB-22D645129626}" srcOrd="0" destOrd="0" presId="urn:microsoft.com/office/officeart/2005/8/layout/vList2"/>
    <dgm:cxn modelId="{94D95405-00CE-4761-99A1-1F1877F4F51E}" type="presOf" srcId="{0F82930E-37A3-418A-A810-27F5F0B3ED6E}" destId="{2B617455-FC4E-4511-AC9E-F0E3AEC3FC82}" srcOrd="0" destOrd="3" presId="urn:microsoft.com/office/officeart/2005/8/layout/vList2"/>
    <dgm:cxn modelId="{62FFC86D-D547-47F7-8107-027A08AB26F7}" type="presOf" srcId="{339AD58D-0613-41E9-9F75-05B1A1BFAFD7}" destId="{753DBB2A-619D-4FA4-8F7E-D595C31BFD53}" srcOrd="0" destOrd="1" presId="urn:microsoft.com/office/officeart/2005/8/layout/vList2"/>
    <dgm:cxn modelId="{08072AEC-39BC-43DF-8827-50040EAD758F}" type="presOf" srcId="{4173D4F6-604A-48F6-BF8A-C3A30FD9080E}" destId="{2B617455-FC4E-4511-AC9E-F0E3AEC3FC82}" srcOrd="0" destOrd="2" presId="urn:microsoft.com/office/officeart/2005/8/layout/vList2"/>
    <dgm:cxn modelId="{5FFEAB10-6F7C-4662-97E7-1EB401A4C21B}" type="presParOf" srcId="{58A40194-026B-4A4A-AAC2-E5A16B474BCC}" destId="{3C788100-4509-4652-85EA-3BC793C90429}" srcOrd="0" destOrd="0" presId="urn:microsoft.com/office/officeart/2005/8/layout/vList2"/>
    <dgm:cxn modelId="{A67A0412-89DD-4206-8EEE-C14D0FEEAFAD}" type="presParOf" srcId="{58A40194-026B-4A4A-AAC2-E5A16B474BCC}" destId="{753DBB2A-619D-4FA4-8F7E-D595C31BFD53}" srcOrd="1" destOrd="0" presId="urn:microsoft.com/office/officeart/2005/8/layout/vList2"/>
    <dgm:cxn modelId="{2EE6935A-7163-4206-8A8E-9E4870E0AD6E}" type="presParOf" srcId="{58A40194-026B-4A4A-AAC2-E5A16B474BCC}" destId="{E1C2D2DB-DB2C-4A5B-8890-B2AF262F23E1}" srcOrd="2" destOrd="0" presId="urn:microsoft.com/office/officeart/2005/8/layout/vList2"/>
    <dgm:cxn modelId="{322C068B-4B1F-460B-96ED-FF273E5EB305}" type="presParOf" srcId="{58A40194-026B-4A4A-AAC2-E5A16B474BCC}" destId="{2B617455-FC4E-4511-AC9E-F0E3AEC3FC82}" srcOrd="3" destOrd="0" presId="urn:microsoft.com/office/officeart/2005/8/layout/vList2"/>
    <dgm:cxn modelId="{2AADE40F-0B12-46EA-A974-D0F3F8CB321F}" type="presParOf" srcId="{58A40194-026B-4A4A-AAC2-E5A16B474BCC}" destId="{40CD13ED-5007-4D1E-AE39-87342A6C7410}" srcOrd="4" destOrd="0" presId="urn:microsoft.com/office/officeart/2005/8/layout/vList2"/>
    <dgm:cxn modelId="{D67A9967-7751-46BA-8EE7-949906023A11}" type="presParOf" srcId="{58A40194-026B-4A4A-AAC2-E5A16B474BCC}" destId="{5EC19611-1B4E-44C9-AFAB-22D645129626}"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18C2CB8-202D-4391-9612-F2183B2C544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E10CBEFC-1ADF-4E3C-BAD0-20523C5C0FD1}">
      <dgm:prSet/>
      <dgm:spPr/>
      <dgm:t>
        <a:bodyPr/>
        <a:lstStyle/>
        <a:p>
          <a:pPr rtl="0"/>
          <a:r>
            <a:rPr lang="en-US" b="1" smtClean="0"/>
            <a:t>Connect to Care Beyond the Clinical Setting</a:t>
          </a:r>
          <a:endParaRPr lang="en-US"/>
        </a:p>
      </dgm:t>
    </dgm:pt>
    <dgm:pt modelId="{0B185C1B-B528-45F6-8079-739D51627C53}" type="parTrans" cxnId="{1F236530-FB47-4EFC-8AA9-1BF2FB956971}">
      <dgm:prSet/>
      <dgm:spPr/>
      <dgm:t>
        <a:bodyPr/>
        <a:lstStyle/>
        <a:p>
          <a:endParaRPr lang="en-US"/>
        </a:p>
      </dgm:t>
    </dgm:pt>
    <dgm:pt modelId="{C1E3BEA9-E28F-47D0-BC42-1F5C6B2FF5D7}" type="sibTrans" cxnId="{1F236530-FB47-4EFC-8AA9-1BF2FB956971}">
      <dgm:prSet/>
      <dgm:spPr/>
      <dgm:t>
        <a:bodyPr/>
        <a:lstStyle/>
        <a:p>
          <a:endParaRPr lang="en-US"/>
        </a:p>
      </dgm:t>
    </dgm:pt>
    <dgm:pt modelId="{245E664D-C709-4156-90E6-DFA08A909D14}">
      <dgm:prSet/>
      <dgm:spPr/>
      <dgm:t>
        <a:bodyPr/>
        <a:lstStyle/>
        <a:p>
          <a:pPr rtl="0"/>
          <a:r>
            <a:rPr lang="en-US" smtClean="0"/>
            <a:t>Refer patients to community-based organizations (CBOs) to address wellness needs and the social determinants of health </a:t>
          </a:r>
          <a:endParaRPr lang="en-US"/>
        </a:p>
      </dgm:t>
    </dgm:pt>
    <dgm:pt modelId="{5127F1F5-1572-4952-979F-9A6A706C1BC2}" type="parTrans" cxnId="{76DC0C4A-EAD5-4C6B-85CC-42640C56DE21}">
      <dgm:prSet/>
      <dgm:spPr/>
      <dgm:t>
        <a:bodyPr/>
        <a:lstStyle/>
        <a:p>
          <a:endParaRPr lang="en-US"/>
        </a:p>
      </dgm:t>
    </dgm:pt>
    <dgm:pt modelId="{84DA617F-0CFF-4C9C-9C8A-798032275A20}" type="sibTrans" cxnId="{76DC0C4A-EAD5-4C6B-85CC-42640C56DE21}">
      <dgm:prSet/>
      <dgm:spPr/>
      <dgm:t>
        <a:bodyPr/>
        <a:lstStyle/>
        <a:p>
          <a:endParaRPr lang="en-US"/>
        </a:p>
      </dgm:t>
    </dgm:pt>
    <dgm:pt modelId="{B95B49AE-47A6-40FF-9528-535572AEB2B8}">
      <dgm:prSet/>
      <dgm:spPr/>
      <dgm:t>
        <a:bodyPr/>
        <a:lstStyle/>
        <a:p>
          <a:pPr rtl="0"/>
          <a:r>
            <a:rPr lang="en-US" dirty="0" smtClean="0"/>
            <a:t>	Track all referrals to completion of services (“closed loop referrals”)</a:t>
          </a:r>
          <a:endParaRPr lang="en-US" dirty="0"/>
        </a:p>
      </dgm:t>
    </dgm:pt>
    <dgm:pt modelId="{8B7D99A7-DC0D-46E5-8A07-675F140AFF13}" type="parTrans" cxnId="{52E02643-D085-4505-85BD-29BD7F9D3923}">
      <dgm:prSet/>
      <dgm:spPr/>
      <dgm:t>
        <a:bodyPr/>
        <a:lstStyle/>
        <a:p>
          <a:endParaRPr lang="en-US"/>
        </a:p>
      </dgm:t>
    </dgm:pt>
    <dgm:pt modelId="{F72CA830-C7FB-4C7F-82DF-B33DD9A380CD}" type="sibTrans" cxnId="{52E02643-D085-4505-85BD-29BD7F9D3923}">
      <dgm:prSet/>
      <dgm:spPr/>
      <dgm:t>
        <a:bodyPr/>
        <a:lstStyle/>
        <a:p>
          <a:endParaRPr lang="en-US"/>
        </a:p>
      </dgm:t>
    </dgm:pt>
    <dgm:pt modelId="{086452FE-043D-41F7-A41F-4DC55AF1833D}">
      <dgm:prSet/>
      <dgm:spPr/>
      <dgm:t>
        <a:bodyPr/>
        <a:lstStyle/>
        <a:p>
          <a:pPr rtl="0"/>
          <a:r>
            <a:rPr lang="en-US" smtClean="0"/>
            <a:t>Work with community health workers (CHWs), Health Home Care Managers and other care coordinators to reach the patient outside of medical appointments and through home visits, where appropriate</a:t>
          </a:r>
          <a:endParaRPr lang="en-US"/>
        </a:p>
      </dgm:t>
    </dgm:pt>
    <dgm:pt modelId="{80B425DB-DBB6-4431-AB1A-29AD9D1BD210}" type="parTrans" cxnId="{404513CC-96A6-4AA7-AF8A-E9AEE4B31F8A}">
      <dgm:prSet/>
      <dgm:spPr/>
      <dgm:t>
        <a:bodyPr/>
        <a:lstStyle/>
        <a:p>
          <a:endParaRPr lang="en-US"/>
        </a:p>
      </dgm:t>
    </dgm:pt>
    <dgm:pt modelId="{4C4EE502-404A-4D45-A185-8ABDB098B666}" type="sibTrans" cxnId="{404513CC-96A6-4AA7-AF8A-E9AEE4B31F8A}">
      <dgm:prSet/>
      <dgm:spPr/>
      <dgm:t>
        <a:bodyPr/>
        <a:lstStyle/>
        <a:p>
          <a:endParaRPr lang="en-US"/>
        </a:p>
      </dgm:t>
    </dgm:pt>
    <dgm:pt modelId="{768299E6-DA7B-45D3-AB63-D5B227144D80}">
      <dgm:prSet/>
      <dgm:spPr/>
      <dgm:t>
        <a:bodyPr/>
        <a:lstStyle/>
        <a:p>
          <a:pPr rtl="0"/>
          <a:r>
            <a:rPr lang="en-US" dirty="0" smtClean="0"/>
            <a:t>	This includes home-based asthma services</a:t>
          </a:r>
          <a:endParaRPr lang="en-US" dirty="0"/>
        </a:p>
      </dgm:t>
    </dgm:pt>
    <dgm:pt modelId="{DEFDF8B8-4F5E-4CBD-A27C-FA83F7D327C1}" type="parTrans" cxnId="{0F66D86E-66E9-4417-A5A8-9B14A4F500F5}">
      <dgm:prSet/>
      <dgm:spPr/>
      <dgm:t>
        <a:bodyPr/>
        <a:lstStyle/>
        <a:p>
          <a:endParaRPr lang="en-US"/>
        </a:p>
      </dgm:t>
    </dgm:pt>
    <dgm:pt modelId="{F301B088-C7E7-4A43-838E-DC2647490440}" type="sibTrans" cxnId="{0F66D86E-66E9-4417-A5A8-9B14A4F500F5}">
      <dgm:prSet/>
      <dgm:spPr/>
      <dgm:t>
        <a:bodyPr/>
        <a:lstStyle/>
        <a:p>
          <a:endParaRPr lang="en-US"/>
        </a:p>
      </dgm:t>
    </dgm:pt>
    <dgm:pt modelId="{A7A05D81-039B-45A8-8DA5-4803CEA1C3BB}">
      <dgm:prSet/>
      <dgm:spPr/>
      <dgm:t>
        <a:bodyPr/>
        <a:lstStyle/>
        <a:p>
          <a:pPr rtl="0"/>
          <a:r>
            <a:rPr lang="en-US" smtClean="0"/>
            <a:t>Provide access to self-care resources and increase emphasis on cultural competency, patient education and health literacy to help the Bronx’s diverse population understand and take greater responsibility of their own wellness and care</a:t>
          </a:r>
          <a:endParaRPr lang="en-US"/>
        </a:p>
      </dgm:t>
    </dgm:pt>
    <dgm:pt modelId="{7081033D-F190-4034-AD1C-B13B5BE373ED}" type="parTrans" cxnId="{3FED0D48-841D-4BC2-9755-1CD03269AF11}">
      <dgm:prSet/>
      <dgm:spPr/>
      <dgm:t>
        <a:bodyPr/>
        <a:lstStyle/>
        <a:p>
          <a:endParaRPr lang="en-US"/>
        </a:p>
      </dgm:t>
    </dgm:pt>
    <dgm:pt modelId="{87D7F236-2706-48A6-9A77-9E9B84A8B5BF}" type="sibTrans" cxnId="{3FED0D48-841D-4BC2-9755-1CD03269AF11}">
      <dgm:prSet/>
      <dgm:spPr/>
      <dgm:t>
        <a:bodyPr/>
        <a:lstStyle/>
        <a:p>
          <a:endParaRPr lang="en-US"/>
        </a:p>
      </dgm:t>
    </dgm:pt>
    <dgm:pt modelId="{A110D2C3-AA5C-458D-AC6D-DEAF1A299A3D}">
      <dgm:prSet/>
      <dgm:spPr/>
      <dgm:t>
        <a:bodyPr/>
        <a:lstStyle/>
        <a:p>
          <a:pPr rtl="0"/>
          <a:r>
            <a:rPr lang="en-US" dirty="0" smtClean="0"/>
            <a:t>	This includes diabetes and cardiovascular disease self-management 	interventions</a:t>
          </a:r>
          <a:endParaRPr lang="en-US" dirty="0"/>
        </a:p>
      </dgm:t>
    </dgm:pt>
    <dgm:pt modelId="{CB8C00E3-C05D-4ADE-846F-28CB5461F52D}" type="parTrans" cxnId="{8F87560A-CB7E-4A5B-848E-246367FCD078}">
      <dgm:prSet/>
      <dgm:spPr/>
      <dgm:t>
        <a:bodyPr/>
        <a:lstStyle/>
        <a:p>
          <a:endParaRPr lang="en-US"/>
        </a:p>
      </dgm:t>
    </dgm:pt>
    <dgm:pt modelId="{A9D0174C-F57E-46AB-8EDA-3497C3AB7C7D}" type="sibTrans" cxnId="{8F87560A-CB7E-4A5B-848E-246367FCD078}">
      <dgm:prSet/>
      <dgm:spPr/>
      <dgm:t>
        <a:bodyPr/>
        <a:lstStyle/>
        <a:p>
          <a:endParaRPr lang="en-US"/>
        </a:p>
      </dgm:t>
    </dgm:pt>
    <dgm:pt modelId="{61DF35F1-15A4-456C-965E-38DA7499DCA7}">
      <dgm:prSet/>
      <dgm:spPr/>
      <dgm:t>
        <a:bodyPr/>
        <a:lstStyle/>
        <a:p>
          <a:pPr rtl="0"/>
          <a:r>
            <a:rPr lang="en-US" smtClean="0"/>
            <a:t>Participate in city- and state-wide population health initiatives, via BPHC-coordinated efforts</a:t>
          </a:r>
          <a:endParaRPr lang="en-US"/>
        </a:p>
      </dgm:t>
    </dgm:pt>
    <dgm:pt modelId="{91E04F28-AB63-48FB-A055-C976A68E0BF7}" type="parTrans" cxnId="{C331622A-E457-413F-A9BA-CC39B1428507}">
      <dgm:prSet/>
      <dgm:spPr/>
      <dgm:t>
        <a:bodyPr/>
        <a:lstStyle/>
        <a:p>
          <a:endParaRPr lang="en-US"/>
        </a:p>
      </dgm:t>
    </dgm:pt>
    <dgm:pt modelId="{BD547AED-CF22-4508-A9B7-D11A99F83C6D}" type="sibTrans" cxnId="{C331622A-E457-413F-A9BA-CC39B1428507}">
      <dgm:prSet/>
      <dgm:spPr/>
      <dgm:t>
        <a:bodyPr/>
        <a:lstStyle/>
        <a:p>
          <a:endParaRPr lang="en-US"/>
        </a:p>
      </dgm:t>
    </dgm:pt>
    <dgm:pt modelId="{0573ADC9-635B-4777-902A-89B86E43EEF2}" type="pres">
      <dgm:prSet presAssocID="{D18C2CB8-202D-4391-9612-F2183B2C5442}" presName="linear" presStyleCnt="0">
        <dgm:presLayoutVars>
          <dgm:animLvl val="lvl"/>
          <dgm:resizeHandles val="exact"/>
        </dgm:presLayoutVars>
      </dgm:prSet>
      <dgm:spPr/>
      <dgm:t>
        <a:bodyPr/>
        <a:lstStyle/>
        <a:p>
          <a:endParaRPr lang="en-US"/>
        </a:p>
      </dgm:t>
    </dgm:pt>
    <dgm:pt modelId="{6B900AA6-5E17-4D75-96D1-FBB02E8ACB02}" type="pres">
      <dgm:prSet presAssocID="{E10CBEFC-1ADF-4E3C-BAD0-20523C5C0FD1}" presName="parentText" presStyleLbl="node1" presStyleIdx="0" presStyleCnt="1" custLinFactNeighborY="-3921">
        <dgm:presLayoutVars>
          <dgm:chMax val="0"/>
          <dgm:bulletEnabled val="1"/>
        </dgm:presLayoutVars>
      </dgm:prSet>
      <dgm:spPr/>
      <dgm:t>
        <a:bodyPr/>
        <a:lstStyle/>
        <a:p>
          <a:endParaRPr lang="en-US"/>
        </a:p>
      </dgm:t>
    </dgm:pt>
    <dgm:pt modelId="{753B0760-E2E7-4BA9-886C-3732AF6ED7EF}" type="pres">
      <dgm:prSet presAssocID="{E10CBEFC-1ADF-4E3C-BAD0-20523C5C0FD1}" presName="childText" presStyleLbl="revTx" presStyleIdx="0" presStyleCnt="1">
        <dgm:presLayoutVars>
          <dgm:bulletEnabled val="1"/>
        </dgm:presLayoutVars>
      </dgm:prSet>
      <dgm:spPr/>
      <dgm:t>
        <a:bodyPr/>
        <a:lstStyle/>
        <a:p>
          <a:endParaRPr lang="en-US"/>
        </a:p>
      </dgm:t>
    </dgm:pt>
  </dgm:ptLst>
  <dgm:cxnLst>
    <dgm:cxn modelId="{3858B71F-A2D2-4588-835A-76AE89D5256C}" type="presOf" srcId="{D18C2CB8-202D-4391-9612-F2183B2C5442}" destId="{0573ADC9-635B-4777-902A-89B86E43EEF2}" srcOrd="0" destOrd="0" presId="urn:microsoft.com/office/officeart/2005/8/layout/vList2"/>
    <dgm:cxn modelId="{3FED0D48-841D-4BC2-9755-1CD03269AF11}" srcId="{E10CBEFC-1ADF-4E3C-BAD0-20523C5C0FD1}" destId="{A7A05D81-039B-45A8-8DA5-4803CEA1C3BB}" srcOrd="2" destOrd="0" parTransId="{7081033D-F190-4034-AD1C-B13B5BE373ED}" sibTransId="{87D7F236-2706-48A6-9A77-9E9B84A8B5BF}"/>
    <dgm:cxn modelId="{4D84944D-0564-4EF2-BBE5-754E4694FBC2}" type="presOf" srcId="{086452FE-043D-41F7-A41F-4DC55AF1833D}" destId="{753B0760-E2E7-4BA9-886C-3732AF6ED7EF}" srcOrd="0" destOrd="2" presId="urn:microsoft.com/office/officeart/2005/8/layout/vList2"/>
    <dgm:cxn modelId="{7744C904-242C-4AD3-A62D-D113E53BECBC}" type="presOf" srcId="{E10CBEFC-1ADF-4E3C-BAD0-20523C5C0FD1}" destId="{6B900AA6-5E17-4D75-96D1-FBB02E8ACB02}" srcOrd="0" destOrd="0" presId="urn:microsoft.com/office/officeart/2005/8/layout/vList2"/>
    <dgm:cxn modelId="{1E69B2FC-7332-4095-9F3C-FF2AA4E82C0C}" type="presOf" srcId="{61DF35F1-15A4-456C-965E-38DA7499DCA7}" destId="{753B0760-E2E7-4BA9-886C-3732AF6ED7EF}" srcOrd="0" destOrd="6" presId="urn:microsoft.com/office/officeart/2005/8/layout/vList2"/>
    <dgm:cxn modelId="{DE08673B-66D9-4A7D-9A2F-507BFB800F22}" type="presOf" srcId="{245E664D-C709-4156-90E6-DFA08A909D14}" destId="{753B0760-E2E7-4BA9-886C-3732AF6ED7EF}" srcOrd="0" destOrd="0" presId="urn:microsoft.com/office/officeart/2005/8/layout/vList2"/>
    <dgm:cxn modelId="{C331622A-E457-413F-A9BA-CC39B1428507}" srcId="{E10CBEFC-1ADF-4E3C-BAD0-20523C5C0FD1}" destId="{61DF35F1-15A4-456C-965E-38DA7499DCA7}" srcOrd="3" destOrd="0" parTransId="{91E04F28-AB63-48FB-A055-C976A68E0BF7}" sibTransId="{BD547AED-CF22-4508-A9B7-D11A99F83C6D}"/>
    <dgm:cxn modelId="{404513CC-96A6-4AA7-AF8A-E9AEE4B31F8A}" srcId="{E10CBEFC-1ADF-4E3C-BAD0-20523C5C0FD1}" destId="{086452FE-043D-41F7-A41F-4DC55AF1833D}" srcOrd="1" destOrd="0" parTransId="{80B425DB-DBB6-4431-AB1A-29AD9D1BD210}" sibTransId="{4C4EE502-404A-4D45-A185-8ABDB098B666}"/>
    <dgm:cxn modelId="{52E02643-D085-4505-85BD-29BD7F9D3923}" srcId="{245E664D-C709-4156-90E6-DFA08A909D14}" destId="{B95B49AE-47A6-40FF-9528-535572AEB2B8}" srcOrd="0" destOrd="0" parTransId="{8B7D99A7-DC0D-46E5-8A07-675F140AFF13}" sibTransId="{F72CA830-C7FB-4C7F-82DF-B33DD9A380CD}"/>
    <dgm:cxn modelId="{B79E264A-15FE-4C23-8E69-4F1AE1569631}" type="presOf" srcId="{A110D2C3-AA5C-458D-AC6D-DEAF1A299A3D}" destId="{753B0760-E2E7-4BA9-886C-3732AF6ED7EF}" srcOrd="0" destOrd="5" presId="urn:microsoft.com/office/officeart/2005/8/layout/vList2"/>
    <dgm:cxn modelId="{38D90999-2338-4CA1-8F6F-8925CDFCDD49}" type="presOf" srcId="{A7A05D81-039B-45A8-8DA5-4803CEA1C3BB}" destId="{753B0760-E2E7-4BA9-886C-3732AF6ED7EF}" srcOrd="0" destOrd="4" presId="urn:microsoft.com/office/officeart/2005/8/layout/vList2"/>
    <dgm:cxn modelId="{76DC0C4A-EAD5-4C6B-85CC-42640C56DE21}" srcId="{E10CBEFC-1ADF-4E3C-BAD0-20523C5C0FD1}" destId="{245E664D-C709-4156-90E6-DFA08A909D14}" srcOrd="0" destOrd="0" parTransId="{5127F1F5-1572-4952-979F-9A6A706C1BC2}" sibTransId="{84DA617F-0CFF-4C9C-9C8A-798032275A20}"/>
    <dgm:cxn modelId="{8F87560A-CB7E-4A5B-848E-246367FCD078}" srcId="{A7A05D81-039B-45A8-8DA5-4803CEA1C3BB}" destId="{A110D2C3-AA5C-458D-AC6D-DEAF1A299A3D}" srcOrd="0" destOrd="0" parTransId="{CB8C00E3-C05D-4ADE-846F-28CB5461F52D}" sibTransId="{A9D0174C-F57E-46AB-8EDA-3497C3AB7C7D}"/>
    <dgm:cxn modelId="{B52A0254-CFBD-472E-AE34-A49DC30168A7}" type="presOf" srcId="{B95B49AE-47A6-40FF-9528-535572AEB2B8}" destId="{753B0760-E2E7-4BA9-886C-3732AF6ED7EF}" srcOrd="0" destOrd="1" presId="urn:microsoft.com/office/officeart/2005/8/layout/vList2"/>
    <dgm:cxn modelId="{BB167848-9826-4964-85B5-A2EAC2CEF103}" type="presOf" srcId="{768299E6-DA7B-45D3-AB63-D5B227144D80}" destId="{753B0760-E2E7-4BA9-886C-3732AF6ED7EF}" srcOrd="0" destOrd="3" presId="urn:microsoft.com/office/officeart/2005/8/layout/vList2"/>
    <dgm:cxn modelId="{1F236530-FB47-4EFC-8AA9-1BF2FB956971}" srcId="{D18C2CB8-202D-4391-9612-F2183B2C5442}" destId="{E10CBEFC-1ADF-4E3C-BAD0-20523C5C0FD1}" srcOrd="0" destOrd="0" parTransId="{0B185C1B-B528-45F6-8079-739D51627C53}" sibTransId="{C1E3BEA9-E28F-47D0-BC42-1F5C6B2FF5D7}"/>
    <dgm:cxn modelId="{0F66D86E-66E9-4417-A5A8-9B14A4F500F5}" srcId="{086452FE-043D-41F7-A41F-4DC55AF1833D}" destId="{768299E6-DA7B-45D3-AB63-D5B227144D80}" srcOrd="0" destOrd="0" parTransId="{DEFDF8B8-4F5E-4CBD-A27C-FA83F7D327C1}" sibTransId="{F301B088-C7E7-4A43-838E-DC2647490440}"/>
    <dgm:cxn modelId="{D1E43042-17D7-4036-B07F-89F999BEEFE8}" type="presParOf" srcId="{0573ADC9-635B-4777-902A-89B86E43EEF2}" destId="{6B900AA6-5E17-4D75-96D1-FBB02E8ACB02}" srcOrd="0" destOrd="0" presId="urn:microsoft.com/office/officeart/2005/8/layout/vList2"/>
    <dgm:cxn modelId="{BF14F414-EE6F-4B08-B9F9-20F50D1E6408}" type="presParOf" srcId="{0573ADC9-635B-4777-902A-89B86E43EEF2}" destId="{753B0760-E2E7-4BA9-886C-3732AF6ED7E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4999697-A44C-4D8A-BAF4-46ED6DBF642E}"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CEA69E25-ABD8-47CC-81D6-6065AD387528}">
      <dgm:prSet/>
      <dgm:spPr/>
      <dgm:t>
        <a:bodyPr/>
        <a:lstStyle/>
        <a:p>
          <a:pPr rtl="0"/>
          <a:r>
            <a:rPr lang="en-US" b="1" smtClean="0"/>
            <a:t>Participate in PCMH:</a:t>
          </a:r>
          <a:endParaRPr lang="en-US"/>
        </a:p>
      </dgm:t>
    </dgm:pt>
    <dgm:pt modelId="{4F76DC27-002E-436B-8D53-BEE95582DD09}" type="parTrans" cxnId="{87AE85FC-97D3-4133-8FF6-EDD3212BAC1D}">
      <dgm:prSet/>
      <dgm:spPr/>
      <dgm:t>
        <a:bodyPr/>
        <a:lstStyle/>
        <a:p>
          <a:endParaRPr lang="en-US"/>
        </a:p>
      </dgm:t>
    </dgm:pt>
    <dgm:pt modelId="{2718398D-36F6-49DF-8BBF-38798E6EB2A9}" type="sibTrans" cxnId="{87AE85FC-97D3-4133-8FF6-EDD3212BAC1D}">
      <dgm:prSet/>
      <dgm:spPr/>
      <dgm:t>
        <a:bodyPr/>
        <a:lstStyle/>
        <a:p>
          <a:endParaRPr lang="en-US"/>
        </a:p>
      </dgm:t>
    </dgm:pt>
    <dgm:pt modelId="{1848B090-86EA-4AA0-9675-C6BA5E00E421}">
      <dgm:prSet/>
      <dgm:spPr/>
      <dgm:t>
        <a:bodyPr/>
        <a:lstStyle/>
        <a:p>
          <a:pPr rtl="0"/>
          <a:r>
            <a:rPr lang="en-US" smtClean="0"/>
            <a:t>Provide patient-centered appointment access by expanding hours of operation and availability of appointments during those hours</a:t>
          </a:r>
          <a:endParaRPr lang="en-US"/>
        </a:p>
      </dgm:t>
    </dgm:pt>
    <dgm:pt modelId="{875D31DB-7F73-430D-9287-09C07F7AEF9D}" type="parTrans" cxnId="{C1E752B6-F2CD-4E4F-9760-AA87BEB35C75}">
      <dgm:prSet/>
      <dgm:spPr/>
      <dgm:t>
        <a:bodyPr/>
        <a:lstStyle/>
        <a:p>
          <a:endParaRPr lang="en-US"/>
        </a:p>
      </dgm:t>
    </dgm:pt>
    <dgm:pt modelId="{67B978F3-BB23-4EFE-960A-F2120C752CFA}" type="sibTrans" cxnId="{C1E752B6-F2CD-4E4F-9760-AA87BEB35C75}">
      <dgm:prSet/>
      <dgm:spPr/>
      <dgm:t>
        <a:bodyPr/>
        <a:lstStyle/>
        <a:p>
          <a:endParaRPr lang="en-US"/>
        </a:p>
      </dgm:t>
    </dgm:pt>
    <dgm:pt modelId="{7E61084D-02C9-49C1-AF48-0986E4A96246}">
      <dgm:prSet/>
      <dgm:spPr/>
      <dgm:t>
        <a:bodyPr/>
        <a:lstStyle/>
        <a:p>
          <a:pPr rtl="0"/>
          <a:r>
            <a:rPr lang="en-US" smtClean="0"/>
            <a:t>Monitor appointments and no-shows</a:t>
          </a:r>
          <a:endParaRPr lang="en-US"/>
        </a:p>
      </dgm:t>
    </dgm:pt>
    <dgm:pt modelId="{E828E050-2489-4D26-A7DF-C0C3DB9EB176}" type="parTrans" cxnId="{CCC270F9-7A50-4BBF-91DF-126B75CAD657}">
      <dgm:prSet/>
      <dgm:spPr/>
      <dgm:t>
        <a:bodyPr/>
        <a:lstStyle/>
        <a:p>
          <a:endParaRPr lang="en-US"/>
        </a:p>
      </dgm:t>
    </dgm:pt>
    <dgm:pt modelId="{F5BAC1B3-24C3-4838-8E62-80EBE1A2E209}" type="sibTrans" cxnId="{CCC270F9-7A50-4BBF-91DF-126B75CAD657}">
      <dgm:prSet/>
      <dgm:spPr/>
      <dgm:t>
        <a:bodyPr/>
        <a:lstStyle/>
        <a:p>
          <a:endParaRPr lang="en-US"/>
        </a:p>
      </dgm:t>
    </dgm:pt>
    <dgm:pt modelId="{8D4605E7-68F8-4FAE-A7CA-B36B7D7B768C}">
      <dgm:prSet/>
      <dgm:spPr/>
      <dgm:t>
        <a:bodyPr/>
        <a:lstStyle/>
        <a:p>
          <a:pPr rtl="0"/>
          <a:r>
            <a:rPr lang="en-US" smtClean="0"/>
            <a:t>Provide and document “team-based care”</a:t>
          </a:r>
          <a:endParaRPr lang="en-US"/>
        </a:p>
      </dgm:t>
    </dgm:pt>
    <dgm:pt modelId="{AD9E17C6-F459-4FA4-ABEB-819A2CAD891C}" type="parTrans" cxnId="{292134AB-4EC1-4C7A-8092-3EAC66AB5EC9}">
      <dgm:prSet/>
      <dgm:spPr/>
      <dgm:t>
        <a:bodyPr/>
        <a:lstStyle/>
        <a:p>
          <a:endParaRPr lang="en-US"/>
        </a:p>
      </dgm:t>
    </dgm:pt>
    <dgm:pt modelId="{6F18F12B-971B-4BB9-AC98-9306634429B7}" type="sibTrans" cxnId="{292134AB-4EC1-4C7A-8092-3EAC66AB5EC9}">
      <dgm:prSet/>
      <dgm:spPr/>
      <dgm:t>
        <a:bodyPr/>
        <a:lstStyle/>
        <a:p>
          <a:endParaRPr lang="en-US"/>
        </a:p>
      </dgm:t>
    </dgm:pt>
    <dgm:pt modelId="{36D9BEDD-F6B9-45F1-BABB-9A72FFD434F3}">
      <dgm:prSet/>
      <dgm:spPr/>
      <dgm:t>
        <a:bodyPr/>
        <a:lstStyle/>
        <a:p>
          <a:pPr rtl="0"/>
          <a:r>
            <a:rPr lang="en-US" dirty="0" smtClean="0"/>
            <a:t>	This includes shared goals, clear roles, mutual trust, effective communication, and measurable 	processes and outcomes.</a:t>
          </a:r>
          <a:endParaRPr lang="en-US" dirty="0"/>
        </a:p>
      </dgm:t>
    </dgm:pt>
    <dgm:pt modelId="{27BB242C-0C77-4532-95D0-333BEED65D76}" type="parTrans" cxnId="{B52297C2-078D-4CB8-B787-6C5990CB8E80}">
      <dgm:prSet/>
      <dgm:spPr/>
      <dgm:t>
        <a:bodyPr/>
        <a:lstStyle/>
        <a:p>
          <a:endParaRPr lang="en-US"/>
        </a:p>
      </dgm:t>
    </dgm:pt>
    <dgm:pt modelId="{8DE0DD19-383A-4EF2-9585-922ED375169F}" type="sibTrans" cxnId="{B52297C2-078D-4CB8-B787-6C5990CB8E80}">
      <dgm:prSet/>
      <dgm:spPr/>
      <dgm:t>
        <a:bodyPr/>
        <a:lstStyle/>
        <a:p>
          <a:endParaRPr lang="en-US"/>
        </a:p>
      </dgm:t>
    </dgm:pt>
    <dgm:pt modelId="{1ACD80D2-BCFF-4834-A66B-5B3706D421AA}">
      <dgm:prSet/>
      <dgm:spPr/>
      <dgm:t>
        <a:bodyPr/>
        <a:lstStyle/>
        <a:p>
          <a:pPr rtl="0"/>
          <a:r>
            <a:rPr lang="en-US" smtClean="0"/>
            <a:t>Conduct “population health management” activities</a:t>
          </a:r>
          <a:endParaRPr lang="en-US"/>
        </a:p>
      </dgm:t>
    </dgm:pt>
    <dgm:pt modelId="{285C857E-DFFD-42E1-BA6F-B2BC84721773}" type="parTrans" cxnId="{E44554E6-9EAB-4A58-B6C4-F71256BF852C}">
      <dgm:prSet/>
      <dgm:spPr/>
      <dgm:t>
        <a:bodyPr/>
        <a:lstStyle/>
        <a:p>
          <a:endParaRPr lang="en-US"/>
        </a:p>
      </dgm:t>
    </dgm:pt>
    <dgm:pt modelId="{21FF0417-2679-4C40-9180-63F9CAAD2731}" type="sibTrans" cxnId="{E44554E6-9EAB-4A58-B6C4-F71256BF852C}">
      <dgm:prSet/>
      <dgm:spPr/>
      <dgm:t>
        <a:bodyPr/>
        <a:lstStyle/>
        <a:p>
          <a:endParaRPr lang="en-US"/>
        </a:p>
      </dgm:t>
    </dgm:pt>
    <dgm:pt modelId="{82E87F44-E783-4598-8AF9-39346BA512AD}">
      <dgm:prSet/>
      <dgm:spPr/>
      <dgm:t>
        <a:bodyPr/>
        <a:lstStyle/>
        <a:p>
          <a:pPr rtl="0"/>
          <a:r>
            <a:rPr lang="en-US" dirty="0" smtClean="0"/>
            <a:t>	Create lists of patients needing services and reach out proactively to fill gaps in care, rather then 	waiting for the patient to come in on their own for an appointment. </a:t>
          </a:r>
          <a:endParaRPr lang="en-US" dirty="0"/>
        </a:p>
      </dgm:t>
    </dgm:pt>
    <dgm:pt modelId="{F0B8F58B-52B4-4BC7-BAFA-7A59EBBE3E7D}" type="parTrans" cxnId="{222706E3-306D-452E-8793-4FB066E31595}">
      <dgm:prSet/>
      <dgm:spPr/>
      <dgm:t>
        <a:bodyPr/>
        <a:lstStyle/>
        <a:p>
          <a:endParaRPr lang="en-US"/>
        </a:p>
      </dgm:t>
    </dgm:pt>
    <dgm:pt modelId="{2BEE45E1-E57C-4121-9938-5B8CB99EF286}" type="sibTrans" cxnId="{222706E3-306D-452E-8793-4FB066E31595}">
      <dgm:prSet/>
      <dgm:spPr/>
      <dgm:t>
        <a:bodyPr/>
        <a:lstStyle/>
        <a:p>
          <a:endParaRPr lang="en-US"/>
        </a:p>
      </dgm:t>
    </dgm:pt>
    <dgm:pt modelId="{EAA0BC3E-CEB0-4871-847B-EDB83880AD95}">
      <dgm:prSet/>
      <dgm:spPr/>
      <dgm:t>
        <a:bodyPr/>
        <a:lstStyle/>
        <a:p>
          <a:pPr rtl="0"/>
          <a:r>
            <a:rPr lang="en-US" smtClean="0"/>
            <a:t>Regularly update assessments of patient/family health and social factors </a:t>
          </a:r>
          <a:endParaRPr lang="en-US"/>
        </a:p>
      </dgm:t>
    </dgm:pt>
    <dgm:pt modelId="{3F4993C5-F695-46E4-9A39-E0410A8CCCBF}" type="parTrans" cxnId="{CAA2FBFE-A25A-4CFB-9493-8455A16011E8}">
      <dgm:prSet/>
      <dgm:spPr/>
      <dgm:t>
        <a:bodyPr/>
        <a:lstStyle/>
        <a:p>
          <a:endParaRPr lang="en-US"/>
        </a:p>
      </dgm:t>
    </dgm:pt>
    <dgm:pt modelId="{A7821620-BB38-4434-9D29-00CA1405D77A}" type="sibTrans" cxnId="{CAA2FBFE-A25A-4CFB-9493-8455A16011E8}">
      <dgm:prSet/>
      <dgm:spPr/>
      <dgm:t>
        <a:bodyPr/>
        <a:lstStyle/>
        <a:p>
          <a:endParaRPr lang="en-US"/>
        </a:p>
      </dgm:t>
    </dgm:pt>
    <dgm:pt modelId="{8F2D28F8-7475-417E-9E27-33C640E5EF5D}">
      <dgm:prSet/>
      <dgm:spPr/>
      <dgm:t>
        <a:bodyPr/>
        <a:lstStyle/>
        <a:p>
          <a:pPr rtl="0"/>
          <a:r>
            <a:rPr lang="en-US" smtClean="0"/>
            <a:t>Develop and provide a patient-facing care plan to the patient/family, describing self-management goals and plans for improving health and wellness</a:t>
          </a:r>
          <a:endParaRPr lang="en-US"/>
        </a:p>
      </dgm:t>
    </dgm:pt>
    <dgm:pt modelId="{29965DB6-1CC3-44E1-A38B-1E66EE1DF41C}" type="parTrans" cxnId="{1E872A68-79AC-49BF-8178-365856729DCF}">
      <dgm:prSet/>
      <dgm:spPr/>
      <dgm:t>
        <a:bodyPr/>
        <a:lstStyle/>
        <a:p>
          <a:endParaRPr lang="en-US"/>
        </a:p>
      </dgm:t>
    </dgm:pt>
    <dgm:pt modelId="{89F7890B-4989-416C-97E4-CA17CE25983F}" type="sibTrans" cxnId="{1E872A68-79AC-49BF-8178-365856729DCF}">
      <dgm:prSet/>
      <dgm:spPr/>
      <dgm:t>
        <a:bodyPr/>
        <a:lstStyle/>
        <a:p>
          <a:endParaRPr lang="en-US"/>
        </a:p>
      </dgm:t>
    </dgm:pt>
    <dgm:pt modelId="{EEE8C077-081D-458D-A217-22E4D3A24653}">
      <dgm:prSet/>
      <dgm:spPr/>
      <dgm:t>
        <a:bodyPr/>
        <a:lstStyle/>
        <a:p>
          <a:pPr rtl="0"/>
          <a:r>
            <a:rPr lang="en-US" smtClean="0"/>
            <a:t>Make and actively track patient referrals to specialists and other providers to ensure closed loop referrals where the PCP is notified of visit results and an action is taken where needed</a:t>
          </a:r>
          <a:endParaRPr lang="en-US"/>
        </a:p>
      </dgm:t>
    </dgm:pt>
    <dgm:pt modelId="{9DEFD9C6-5083-42C1-9A8E-1BEC4A901AB9}" type="parTrans" cxnId="{E0866476-7AB3-4C99-9E5E-48E2809CDC56}">
      <dgm:prSet/>
      <dgm:spPr/>
      <dgm:t>
        <a:bodyPr/>
        <a:lstStyle/>
        <a:p>
          <a:endParaRPr lang="en-US"/>
        </a:p>
      </dgm:t>
    </dgm:pt>
    <dgm:pt modelId="{E07124C1-6697-45C6-8452-36B0EDF10992}" type="sibTrans" cxnId="{E0866476-7AB3-4C99-9E5E-48E2809CDC56}">
      <dgm:prSet/>
      <dgm:spPr/>
      <dgm:t>
        <a:bodyPr/>
        <a:lstStyle/>
        <a:p>
          <a:endParaRPr lang="en-US"/>
        </a:p>
      </dgm:t>
    </dgm:pt>
    <dgm:pt modelId="{7D7FC3EC-AD5A-4D1D-9B19-87BB269A214D}">
      <dgm:prSet/>
      <dgm:spPr/>
      <dgm:t>
        <a:bodyPr/>
        <a:lstStyle/>
        <a:p>
          <a:pPr rtl="0"/>
          <a:r>
            <a:rPr lang="en-US" smtClean="0"/>
            <a:t>Use reminders to communicate with patients regarding mental health or substance use, chronic medical conditions, acute conditions, unhealthy behaviors, well care and healthcare service overuse/appropriateness issues</a:t>
          </a:r>
          <a:endParaRPr lang="en-US"/>
        </a:p>
      </dgm:t>
    </dgm:pt>
    <dgm:pt modelId="{F268AC59-044D-4074-97BA-5E3F412D2F28}" type="parTrans" cxnId="{395DBE8A-BB69-4498-85C9-01158C5F86DB}">
      <dgm:prSet/>
      <dgm:spPr/>
      <dgm:t>
        <a:bodyPr/>
        <a:lstStyle/>
        <a:p>
          <a:endParaRPr lang="en-US"/>
        </a:p>
      </dgm:t>
    </dgm:pt>
    <dgm:pt modelId="{561E5EA3-0237-4C5F-BAD9-5F5859A5787D}" type="sibTrans" cxnId="{395DBE8A-BB69-4498-85C9-01158C5F86DB}">
      <dgm:prSet/>
      <dgm:spPr/>
      <dgm:t>
        <a:bodyPr/>
        <a:lstStyle/>
        <a:p>
          <a:endParaRPr lang="en-US"/>
        </a:p>
      </dgm:t>
    </dgm:pt>
    <dgm:pt modelId="{3AA98828-AB8E-4472-9478-8D8BBA3640DA}">
      <dgm:prSet/>
      <dgm:spPr/>
      <dgm:t>
        <a:bodyPr/>
        <a:lstStyle/>
        <a:p>
          <a:pPr rtl="0"/>
          <a:r>
            <a:rPr lang="en-US" smtClean="0"/>
            <a:t>Provide adequate culturally (e.g. sensitivity to religion, traditions) and linguistically appropriate access </a:t>
          </a:r>
          <a:endParaRPr lang="en-US"/>
        </a:p>
      </dgm:t>
    </dgm:pt>
    <dgm:pt modelId="{72716ADF-FA5A-4A53-A44D-37642B4DCF63}" type="parTrans" cxnId="{609F5667-8AA9-4CDF-92CD-1AF1C3296CB3}">
      <dgm:prSet/>
      <dgm:spPr/>
      <dgm:t>
        <a:bodyPr/>
        <a:lstStyle/>
        <a:p>
          <a:endParaRPr lang="en-US"/>
        </a:p>
      </dgm:t>
    </dgm:pt>
    <dgm:pt modelId="{B2EAEC40-8DC1-40CE-BAD7-335E24921DBD}" type="sibTrans" cxnId="{609F5667-8AA9-4CDF-92CD-1AF1C3296CB3}">
      <dgm:prSet/>
      <dgm:spPr/>
      <dgm:t>
        <a:bodyPr/>
        <a:lstStyle/>
        <a:p>
          <a:endParaRPr lang="en-US"/>
        </a:p>
      </dgm:t>
    </dgm:pt>
    <dgm:pt modelId="{7B535E49-0E84-4605-975E-2C5BCCA47C6A}" type="pres">
      <dgm:prSet presAssocID="{94999697-A44C-4D8A-BAF4-46ED6DBF642E}" presName="linear" presStyleCnt="0">
        <dgm:presLayoutVars>
          <dgm:animLvl val="lvl"/>
          <dgm:resizeHandles val="exact"/>
        </dgm:presLayoutVars>
      </dgm:prSet>
      <dgm:spPr/>
      <dgm:t>
        <a:bodyPr/>
        <a:lstStyle/>
        <a:p>
          <a:endParaRPr lang="en-US"/>
        </a:p>
      </dgm:t>
    </dgm:pt>
    <dgm:pt modelId="{CBD00275-C415-44E0-B8C7-D938998E1820}" type="pres">
      <dgm:prSet presAssocID="{CEA69E25-ABD8-47CC-81D6-6065AD387528}" presName="parentText" presStyleLbl="node1" presStyleIdx="0" presStyleCnt="1" custLinFactNeighborY="-2704">
        <dgm:presLayoutVars>
          <dgm:chMax val="0"/>
          <dgm:bulletEnabled val="1"/>
        </dgm:presLayoutVars>
      </dgm:prSet>
      <dgm:spPr/>
      <dgm:t>
        <a:bodyPr/>
        <a:lstStyle/>
        <a:p>
          <a:endParaRPr lang="en-US"/>
        </a:p>
      </dgm:t>
    </dgm:pt>
    <dgm:pt modelId="{259D8600-C5EC-4766-AE17-BF7F1C80B08D}" type="pres">
      <dgm:prSet presAssocID="{CEA69E25-ABD8-47CC-81D6-6065AD387528}" presName="childText" presStyleLbl="revTx" presStyleIdx="0" presStyleCnt="1">
        <dgm:presLayoutVars>
          <dgm:bulletEnabled val="1"/>
        </dgm:presLayoutVars>
      </dgm:prSet>
      <dgm:spPr/>
      <dgm:t>
        <a:bodyPr/>
        <a:lstStyle/>
        <a:p>
          <a:endParaRPr lang="en-US"/>
        </a:p>
      </dgm:t>
    </dgm:pt>
  </dgm:ptLst>
  <dgm:cxnLst>
    <dgm:cxn modelId="{C1E752B6-F2CD-4E4F-9760-AA87BEB35C75}" srcId="{CEA69E25-ABD8-47CC-81D6-6065AD387528}" destId="{1848B090-86EA-4AA0-9675-C6BA5E00E421}" srcOrd="0" destOrd="0" parTransId="{875D31DB-7F73-430D-9287-09C07F7AEF9D}" sibTransId="{67B978F3-BB23-4EFE-960A-F2120C752CFA}"/>
    <dgm:cxn modelId="{292134AB-4EC1-4C7A-8092-3EAC66AB5EC9}" srcId="{CEA69E25-ABD8-47CC-81D6-6065AD387528}" destId="{8D4605E7-68F8-4FAE-A7CA-B36B7D7B768C}" srcOrd="2" destOrd="0" parTransId="{AD9E17C6-F459-4FA4-ABEB-819A2CAD891C}" sibTransId="{6F18F12B-971B-4BB9-AC98-9306634429B7}"/>
    <dgm:cxn modelId="{EA96BB63-0D64-48D6-AC92-47D090619C44}" type="presOf" srcId="{CEA69E25-ABD8-47CC-81D6-6065AD387528}" destId="{CBD00275-C415-44E0-B8C7-D938998E1820}" srcOrd="0" destOrd="0" presId="urn:microsoft.com/office/officeart/2005/8/layout/vList2"/>
    <dgm:cxn modelId="{D1A4628F-73C9-4404-9FFD-57733367969E}" type="presOf" srcId="{1ACD80D2-BCFF-4834-A66B-5B3706D421AA}" destId="{259D8600-C5EC-4766-AE17-BF7F1C80B08D}" srcOrd="0" destOrd="4" presId="urn:microsoft.com/office/officeart/2005/8/layout/vList2"/>
    <dgm:cxn modelId="{A3D7821A-B064-480D-9D7E-84CBD82EBB17}" type="presOf" srcId="{8D4605E7-68F8-4FAE-A7CA-B36B7D7B768C}" destId="{259D8600-C5EC-4766-AE17-BF7F1C80B08D}" srcOrd="0" destOrd="2" presId="urn:microsoft.com/office/officeart/2005/8/layout/vList2"/>
    <dgm:cxn modelId="{9D612CC2-596B-4F26-B545-6B05B334BF18}" type="presOf" srcId="{8F2D28F8-7475-417E-9E27-33C640E5EF5D}" destId="{259D8600-C5EC-4766-AE17-BF7F1C80B08D}" srcOrd="0" destOrd="7" presId="urn:microsoft.com/office/officeart/2005/8/layout/vList2"/>
    <dgm:cxn modelId="{222706E3-306D-452E-8793-4FB066E31595}" srcId="{1ACD80D2-BCFF-4834-A66B-5B3706D421AA}" destId="{82E87F44-E783-4598-8AF9-39346BA512AD}" srcOrd="0" destOrd="0" parTransId="{F0B8F58B-52B4-4BC7-BAFA-7A59EBBE3E7D}" sibTransId="{2BEE45E1-E57C-4121-9938-5B8CB99EF286}"/>
    <dgm:cxn modelId="{609F5667-8AA9-4CDF-92CD-1AF1C3296CB3}" srcId="{CEA69E25-ABD8-47CC-81D6-6065AD387528}" destId="{3AA98828-AB8E-4472-9478-8D8BBA3640DA}" srcOrd="8" destOrd="0" parTransId="{72716ADF-FA5A-4A53-A44D-37642B4DCF63}" sibTransId="{B2EAEC40-8DC1-40CE-BAD7-335E24921DBD}"/>
    <dgm:cxn modelId="{395DBE8A-BB69-4498-85C9-01158C5F86DB}" srcId="{CEA69E25-ABD8-47CC-81D6-6065AD387528}" destId="{7D7FC3EC-AD5A-4D1D-9B19-87BB269A214D}" srcOrd="7" destOrd="0" parTransId="{F268AC59-044D-4074-97BA-5E3F412D2F28}" sibTransId="{561E5EA3-0237-4C5F-BAD9-5F5859A5787D}"/>
    <dgm:cxn modelId="{E44554E6-9EAB-4A58-B6C4-F71256BF852C}" srcId="{CEA69E25-ABD8-47CC-81D6-6065AD387528}" destId="{1ACD80D2-BCFF-4834-A66B-5B3706D421AA}" srcOrd="3" destOrd="0" parTransId="{285C857E-DFFD-42E1-BA6F-B2BC84721773}" sibTransId="{21FF0417-2679-4C40-9180-63F9CAAD2731}"/>
    <dgm:cxn modelId="{1E872A68-79AC-49BF-8178-365856729DCF}" srcId="{CEA69E25-ABD8-47CC-81D6-6065AD387528}" destId="{8F2D28F8-7475-417E-9E27-33C640E5EF5D}" srcOrd="5" destOrd="0" parTransId="{29965DB6-1CC3-44E1-A38B-1E66EE1DF41C}" sibTransId="{89F7890B-4989-416C-97E4-CA17CE25983F}"/>
    <dgm:cxn modelId="{CA168C98-3887-42D7-9B66-FC37CA9D0551}" type="presOf" srcId="{7E61084D-02C9-49C1-AF48-0986E4A96246}" destId="{259D8600-C5EC-4766-AE17-BF7F1C80B08D}" srcOrd="0" destOrd="1" presId="urn:microsoft.com/office/officeart/2005/8/layout/vList2"/>
    <dgm:cxn modelId="{648BF2C1-E092-4CED-B076-903496466181}" type="presOf" srcId="{EEE8C077-081D-458D-A217-22E4D3A24653}" destId="{259D8600-C5EC-4766-AE17-BF7F1C80B08D}" srcOrd="0" destOrd="8" presId="urn:microsoft.com/office/officeart/2005/8/layout/vList2"/>
    <dgm:cxn modelId="{FCBBF89E-7FF6-4557-BF9B-B50CD1B4591F}" type="presOf" srcId="{82E87F44-E783-4598-8AF9-39346BA512AD}" destId="{259D8600-C5EC-4766-AE17-BF7F1C80B08D}" srcOrd="0" destOrd="5" presId="urn:microsoft.com/office/officeart/2005/8/layout/vList2"/>
    <dgm:cxn modelId="{CCC270F9-7A50-4BBF-91DF-126B75CAD657}" srcId="{CEA69E25-ABD8-47CC-81D6-6065AD387528}" destId="{7E61084D-02C9-49C1-AF48-0986E4A96246}" srcOrd="1" destOrd="0" parTransId="{E828E050-2489-4D26-A7DF-C0C3DB9EB176}" sibTransId="{F5BAC1B3-24C3-4838-8E62-80EBE1A2E209}"/>
    <dgm:cxn modelId="{CAA2FBFE-A25A-4CFB-9493-8455A16011E8}" srcId="{CEA69E25-ABD8-47CC-81D6-6065AD387528}" destId="{EAA0BC3E-CEB0-4871-847B-EDB83880AD95}" srcOrd="4" destOrd="0" parTransId="{3F4993C5-F695-46E4-9A39-E0410A8CCCBF}" sibTransId="{A7821620-BB38-4434-9D29-00CA1405D77A}"/>
    <dgm:cxn modelId="{E145DCBD-F067-4EEB-B84B-18D149372FF5}" type="presOf" srcId="{3AA98828-AB8E-4472-9478-8D8BBA3640DA}" destId="{259D8600-C5EC-4766-AE17-BF7F1C80B08D}" srcOrd="0" destOrd="10" presId="urn:microsoft.com/office/officeart/2005/8/layout/vList2"/>
    <dgm:cxn modelId="{87AE85FC-97D3-4133-8FF6-EDD3212BAC1D}" srcId="{94999697-A44C-4D8A-BAF4-46ED6DBF642E}" destId="{CEA69E25-ABD8-47CC-81D6-6065AD387528}" srcOrd="0" destOrd="0" parTransId="{4F76DC27-002E-436B-8D53-BEE95582DD09}" sibTransId="{2718398D-36F6-49DF-8BBF-38798E6EB2A9}"/>
    <dgm:cxn modelId="{2402DA3F-4043-427B-B2C0-32A08983E163}" type="presOf" srcId="{94999697-A44C-4D8A-BAF4-46ED6DBF642E}" destId="{7B535E49-0E84-4605-975E-2C5BCCA47C6A}" srcOrd="0" destOrd="0" presId="urn:microsoft.com/office/officeart/2005/8/layout/vList2"/>
    <dgm:cxn modelId="{830B1485-786E-429F-B1F6-DB2A3BD635A5}" type="presOf" srcId="{7D7FC3EC-AD5A-4D1D-9B19-87BB269A214D}" destId="{259D8600-C5EC-4766-AE17-BF7F1C80B08D}" srcOrd="0" destOrd="9" presId="urn:microsoft.com/office/officeart/2005/8/layout/vList2"/>
    <dgm:cxn modelId="{B0805296-4201-46BD-A41C-6C3AEA1E2657}" type="presOf" srcId="{EAA0BC3E-CEB0-4871-847B-EDB83880AD95}" destId="{259D8600-C5EC-4766-AE17-BF7F1C80B08D}" srcOrd="0" destOrd="6" presId="urn:microsoft.com/office/officeart/2005/8/layout/vList2"/>
    <dgm:cxn modelId="{E0866476-7AB3-4C99-9E5E-48E2809CDC56}" srcId="{CEA69E25-ABD8-47CC-81D6-6065AD387528}" destId="{EEE8C077-081D-458D-A217-22E4D3A24653}" srcOrd="6" destOrd="0" parTransId="{9DEFD9C6-5083-42C1-9A8E-1BEC4A901AB9}" sibTransId="{E07124C1-6697-45C6-8452-36B0EDF10992}"/>
    <dgm:cxn modelId="{E372B7DA-4B94-4D83-BA23-FF75FDA65A78}" type="presOf" srcId="{36D9BEDD-F6B9-45F1-BABB-9A72FFD434F3}" destId="{259D8600-C5EC-4766-AE17-BF7F1C80B08D}" srcOrd="0" destOrd="3" presId="urn:microsoft.com/office/officeart/2005/8/layout/vList2"/>
    <dgm:cxn modelId="{279A37EA-583B-4FF8-8060-4C4732B983B5}" type="presOf" srcId="{1848B090-86EA-4AA0-9675-C6BA5E00E421}" destId="{259D8600-C5EC-4766-AE17-BF7F1C80B08D}" srcOrd="0" destOrd="0" presId="urn:microsoft.com/office/officeart/2005/8/layout/vList2"/>
    <dgm:cxn modelId="{B52297C2-078D-4CB8-B787-6C5990CB8E80}" srcId="{8D4605E7-68F8-4FAE-A7CA-B36B7D7B768C}" destId="{36D9BEDD-F6B9-45F1-BABB-9A72FFD434F3}" srcOrd="0" destOrd="0" parTransId="{27BB242C-0C77-4532-95D0-333BEED65D76}" sibTransId="{8DE0DD19-383A-4EF2-9585-922ED375169F}"/>
    <dgm:cxn modelId="{8CF243D1-CFFC-4C07-8730-0E53C1CEDCF6}" type="presParOf" srcId="{7B535E49-0E84-4605-975E-2C5BCCA47C6A}" destId="{CBD00275-C415-44E0-B8C7-D938998E1820}" srcOrd="0" destOrd="0" presId="urn:microsoft.com/office/officeart/2005/8/layout/vList2"/>
    <dgm:cxn modelId="{EFE5AD82-AE45-416A-A879-FB6C49DAD2FE}" type="presParOf" srcId="{7B535E49-0E84-4605-975E-2C5BCCA47C6A}" destId="{259D8600-C5EC-4766-AE17-BF7F1C80B08D}"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07A0D4-3113-44E3-B76C-A54A862046F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7F02D52-0051-4067-834F-C3C6F95DD93B}">
      <dgm:prSet/>
      <dgm:spPr/>
      <dgm:t>
        <a:bodyPr/>
        <a:lstStyle/>
        <a:p>
          <a:pPr rtl="0"/>
          <a:r>
            <a:rPr lang="en-US" b="1" smtClean="0"/>
            <a:t>This program aims to:</a:t>
          </a:r>
          <a:endParaRPr lang="en-US"/>
        </a:p>
      </dgm:t>
    </dgm:pt>
    <dgm:pt modelId="{D52779E7-C62E-4C75-B5F9-CE1461CF823A}" type="parTrans" cxnId="{703392D7-91E5-40C0-A356-DC729C9E84FE}">
      <dgm:prSet/>
      <dgm:spPr/>
      <dgm:t>
        <a:bodyPr/>
        <a:lstStyle/>
        <a:p>
          <a:endParaRPr lang="en-US"/>
        </a:p>
      </dgm:t>
    </dgm:pt>
    <dgm:pt modelId="{00C770E3-632F-41EE-95B0-33335EC9BDC8}" type="sibTrans" cxnId="{703392D7-91E5-40C0-A356-DC729C9E84FE}">
      <dgm:prSet/>
      <dgm:spPr/>
      <dgm:t>
        <a:bodyPr/>
        <a:lstStyle/>
        <a:p>
          <a:endParaRPr lang="en-US"/>
        </a:p>
      </dgm:t>
    </dgm:pt>
    <dgm:pt modelId="{32DAC74D-BA01-45F0-9689-76FDB227CD68}">
      <dgm:prSet/>
      <dgm:spPr/>
      <dgm:t>
        <a:bodyPr/>
        <a:lstStyle/>
        <a:p>
          <a:pPr rtl="0"/>
          <a:r>
            <a:rPr lang="en-US" dirty="0" smtClean="0"/>
            <a:t>Deliver time-limited patient navigation and care coordination services for  patients considered “Health Home </a:t>
          </a:r>
          <a:r>
            <a:rPr lang="en-US" i="1" dirty="0" smtClean="0"/>
            <a:t>At-Risk</a:t>
          </a:r>
          <a:r>
            <a:rPr lang="en-US" dirty="0" smtClean="0"/>
            <a:t>” through  Care Coordinators embedded in primary care practices. </a:t>
          </a:r>
          <a:endParaRPr lang="en-US" dirty="0"/>
        </a:p>
      </dgm:t>
    </dgm:pt>
    <dgm:pt modelId="{102B46B1-98F1-444A-8FA4-9DDDF8B630AB}" type="parTrans" cxnId="{6C9F2143-0A29-4ECE-AE86-2EB81FB70D17}">
      <dgm:prSet/>
      <dgm:spPr/>
      <dgm:t>
        <a:bodyPr/>
        <a:lstStyle/>
        <a:p>
          <a:endParaRPr lang="en-US"/>
        </a:p>
      </dgm:t>
    </dgm:pt>
    <dgm:pt modelId="{171336A4-7E39-440A-BC65-64101C14ACEC}" type="sibTrans" cxnId="{6C9F2143-0A29-4ECE-AE86-2EB81FB70D17}">
      <dgm:prSet/>
      <dgm:spPr/>
      <dgm:t>
        <a:bodyPr/>
        <a:lstStyle/>
        <a:p>
          <a:endParaRPr lang="en-US"/>
        </a:p>
      </dgm:t>
    </dgm:pt>
    <dgm:pt modelId="{04E53EF3-80CB-44CA-9BB1-0FA30A2ABAC2}">
      <dgm:prSet/>
      <dgm:spPr/>
      <dgm:t>
        <a:bodyPr/>
        <a:lstStyle/>
        <a:p>
          <a:pPr rtl="0"/>
          <a:r>
            <a:rPr lang="en-US" dirty="0" smtClean="0"/>
            <a:t>	Health Home At-Risk patients are those who need more care navigation assistance than is regularly provided 	by the primary care team, but lacking the complexity of Health Home patients who are managing multiple 	uncontrolled chronic conditions.</a:t>
          </a:r>
          <a:endParaRPr lang="en-US" dirty="0"/>
        </a:p>
      </dgm:t>
    </dgm:pt>
    <dgm:pt modelId="{A78CB9C9-6875-4A2F-B34A-185E29ADD743}" type="parTrans" cxnId="{F0AC6313-762A-4DAE-BE6A-6F131CABDEE0}">
      <dgm:prSet/>
      <dgm:spPr/>
      <dgm:t>
        <a:bodyPr/>
        <a:lstStyle/>
        <a:p>
          <a:endParaRPr lang="en-US"/>
        </a:p>
      </dgm:t>
    </dgm:pt>
    <dgm:pt modelId="{F54CA938-E84A-4654-8455-15B83B607997}" type="sibTrans" cxnId="{F0AC6313-762A-4DAE-BE6A-6F131CABDEE0}">
      <dgm:prSet/>
      <dgm:spPr/>
      <dgm:t>
        <a:bodyPr/>
        <a:lstStyle/>
        <a:p>
          <a:endParaRPr lang="en-US"/>
        </a:p>
      </dgm:t>
    </dgm:pt>
    <dgm:pt modelId="{259A05D5-B13E-40D0-9362-E40894CC8D76}">
      <dgm:prSet/>
      <dgm:spPr/>
      <dgm:t>
        <a:bodyPr/>
        <a:lstStyle/>
        <a:p>
          <a:pPr rtl="0"/>
          <a:r>
            <a:rPr lang="en-US" dirty="0" smtClean="0"/>
            <a:t>Intervene early to stabilize patient health status and reduce health risks /avoidable service utilization.</a:t>
          </a:r>
          <a:endParaRPr lang="en-US" dirty="0"/>
        </a:p>
      </dgm:t>
    </dgm:pt>
    <dgm:pt modelId="{D6666B95-CC0C-41FD-9C70-6414880F636C}" type="parTrans" cxnId="{5D7422B2-E814-4DCA-BEA6-FCDFF5177E40}">
      <dgm:prSet/>
      <dgm:spPr/>
      <dgm:t>
        <a:bodyPr/>
        <a:lstStyle/>
        <a:p>
          <a:endParaRPr lang="en-US"/>
        </a:p>
      </dgm:t>
    </dgm:pt>
    <dgm:pt modelId="{1A73A706-F08E-4367-B911-ADBAFECCC10D}" type="sibTrans" cxnId="{5D7422B2-E814-4DCA-BEA6-FCDFF5177E40}">
      <dgm:prSet/>
      <dgm:spPr/>
      <dgm:t>
        <a:bodyPr/>
        <a:lstStyle/>
        <a:p>
          <a:endParaRPr lang="en-US"/>
        </a:p>
      </dgm:t>
    </dgm:pt>
    <dgm:pt modelId="{A2529AAF-A342-476C-9BB8-E117EEEB279E}">
      <dgm:prSet/>
      <dgm:spPr/>
      <dgm:t>
        <a:bodyPr/>
        <a:lstStyle/>
        <a:p>
          <a:pPr rtl="0"/>
          <a:r>
            <a:rPr lang="en-US" smtClean="0"/>
            <a:t>Increase referrals of eligible patients into Health Home care management services. </a:t>
          </a:r>
          <a:endParaRPr lang="en-US"/>
        </a:p>
      </dgm:t>
    </dgm:pt>
    <dgm:pt modelId="{F38A709E-C9B4-420D-8429-7BF496CECB53}" type="parTrans" cxnId="{A1CBCEB3-C0B7-401F-9010-6DD828CF36AE}">
      <dgm:prSet/>
      <dgm:spPr/>
      <dgm:t>
        <a:bodyPr/>
        <a:lstStyle/>
        <a:p>
          <a:endParaRPr lang="en-US"/>
        </a:p>
      </dgm:t>
    </dgm:pt>
    <dgm:pt modelId="{7D8FA74E-81AD-4611-A414-F056E05B2D6B}" type="sibTrans" cxnId="{A1CBCEB3-C0B7-401F-9010-6DD828CF36AE}">
      <dgm:prSet/>
      <dgm:spPr/>
      <dgm:t>
        <a:bodyPr/>
        <a:lstStyle/>
        <a:p>
          <a:endParaRPr lang="en-US"/>
        </a:p>
      </dgm:t>
    </dgm:pt>
    <dgm:pt modelId="{4D77FF9A-E351-4AE9-89DB-E8F91E58BF17}">
      <dgm:prSet/>
      <dgm:spPr/>
      <dgm:t>
        <a:bodyPr/>
        <a:lstStyle/>
        <a:p>
          <a:pPr rtl="0"/>
          <a:r>
            <a:rPr lang="en-US" dirty="0" smtClean="0"/>
            <a:t>Increase connections to community-based services to address social determinants of health.</a:t>
          </a:r>
          <a:endParaRPr lang="en-US" dirty="0"/>
        </a:p>
      </dgm:t>
    </dgm:pt>
    <dgm:pt modelId="{6B7182E1-D345-4E7A-9B76-7A93F6FC47E0}" type="parTrans" cxnId="{0C48CB36-7830-40AB-94E1-D279F071A3D9}">
      <dgm:prSet/>
      <dgm:spPr/>
      <dgm:t>
        <a:bodyPr/>
        <a:lstStyle/>
        <a:p>
          <a:endParaRPr lang="en-US"/>
        </a:p>
      </dgm:t>
    </dgm:pt>
    <dgm:pt modelId="{708D8979-84E1-4A31-852D-90EE3EA45623}" type="sibTrans" cxnId="{0C48CB36-7830-40AB-94E1-D279F071A3D9}">
      <dgm:prSet/>
      <dgm:spPr/>
      <dgm:t>
        <a:bodyPr/>
        <a:lstStyle/>
        <a:p>
          <a:endParaRPr lang="en-US"/>
        </a:p>
      </dgm:t>
    </dgm:pt>
    <dgm:pt modelId="{25539457-29B7-4079-B3F9-88055386D737}">
      <dgm:prSet/>
      <dgm:spPr/>
      <dgm:t>
        <a:bodyPr/>
        <a:lstStyle/>
        <a:p>
          <a:pPr rtl="0"/>
          <a:r>
            <a:rPr lang="en-US" b="1" dirty="0" smtClean="0"/>
            <a:t>Primary Care Team Roles and Responsibilities:</a:t>
          </a:r>
          <a:endParaRPr lang="en-US" dirty="0"/>
        </a:p>
      </dgm:t>
    </dgm:pt>
    <dgm:pt modelId="{5B702909-C362-4A04-A540-954212C947B9}" type="parTrans" cxnId="{AF9C05B4-C948-4192-AC63-BEBB4CD84116}">
      <dgm:prSet/>
      <dgm:spPr/>
      <dgm:t>
        <a:bodyPr/>
        <a:lstStyle/>
        <a:p>
          <a:endParaRPr lang="en-US"/>
        </a:p>
      </dgm:t>
    </dgm:pt>
    <dgm:pt modelId="{7048003D-913D-4044-A88C-B4D7439493E4}" type="sibTrans" cxnId="{AF9C05B4-C948-4192-AC63-BEBB4CD84116}">
      <dgm:prSet/>
      <dgm:spPr/>
      <dgm:t>
        <a:bodyPr/>
        <a:lstStyle/>
        <a:p>
          <a:endParaRPr lang="en-US"/>
        </a:p>
      </dgm:t>
    </dgm:pt>
    <dgm:pt modelId="{BD716EA4-3959-49FA-930C-C182DCC3D74D}">
      <dgm:prSet/>
      <dgm:spPr/>
      <dgm:t>
        <a:bodyPr/>
        <a:lstStyle/>
        <a:p>
          <a:pPr rtl="0"/>
          <a:r>
            <a:rPr lang="en-US" dirty="0" smtClean="0"/>
            <a:t>Assist with warm-handoff to Care Coordination Team for patients in need of care coordination services (Health Home or Health Home At-Risk).</a:t>
          </a:r>
          <a:endParaRPr lang="en-US" dirty="0"/>
        </a:p>
      </dgm:t>
    </dgm:pt>
    <dgm:pt modelId="{DF1A369A-0AB9-42CF-B09E-6AC29B9D406B}" type="parTrans" cxnId="{54E9FC4E-FA50-4985-B247-03EC7F948195}">
      <dgm:prSet/>
      <dgm:spPr/>
      <dgm:t>
        <a:bodyPr/>
        <a:lstStyle/>
        <a:p>
          <a:endParaRPr lang="en-US"/>
        </a:p>
      </dgm:t>
    </dgm:pt>
    <dgm:pt modelId="{9D4AD43E-FBB6-415C-8F89-0F3BDBB8145E}" type="sibTrans" cxnId="{54E9FC4E-FA50-4985-B247-03EC7F948195}">
      <dgm:prSet/>
      <dgm:spPr/>
      <dgm:t>
        <a:bodyPr/>
        <a:lstStyle/>
        <a:p>
          <a:endParaRPr lang="en-US"/>
        </a:p>
      </dgm:t>
    </dgm:pt>
    <dgm:pt modelId="{0AB6208F-B2BB-4170-A443-6146B2BA36C1}">
      <dgm:prSet/>
      <dgm:spPr/>
      <dgm:t>
        <a:bodyPr/>
        <a:lstStyle/>
        <a:p>
          <a:pPr rtl="0"/>
          <a:r>
            <a:rPr lang="en-US" smtClean="0"/>
            <a:t>PCP reviews and provides feedback on patient care plans.</a:t>
          </a:r>
          <a:endParaRPr lang="en-US"/>
        </a:p>
      </dgm:t>
    </dgm:pt>
    <dgm:pt modelId="{AACF432A-E93E-4FCF-9198-40E0451D2279}" type="parTrans" cxnId="{F0275262-285B-401F-9221-E1053A1B39CD}">
      <dgm:prSet/>
      <dgm:spPr/>
      <dgm:t>
        <a:bodyPr/>
        <a:lstStyle/>
        <a:p>
          <a:endParaRPr lang="en-US"/>
        </a:p>
      </dgm:t>
    </dgm:pt>
    <dgm:pt modelId="{9B1E00A4-6754-4EBB-9E75-99B8DB8DF2B4}" type="sibTrans" cxnId="{F0275262-285B-401F-9221-E1053A1B39CD}">
      <dgm:prSet/>
      <dgm:spPr/>
      <dgm:t>
        <a:bodyPr/>
        <a:lstStyle/>
        <a:p>
          <a:endParaRPr lang="en-US"/>
        </a:p>
      </dgm:t>
    </dgm:pt>
    <dgm:pt modelId="{485DD271-6DE9-4DC9-A353-5BBDE787A8A5}">
      <dgm:prSet/>
      <dgm:spPr/>
      <dgm:t>
        <a:bodyPr/>
        <a:lstStyle/>
        <a:p>
          <a:pPr rtl="0"/>
          <a:r>
            <a:rPr lang="en-US" smtClean="0"/>
            <a:t>PCP (and other designees, as relevant) participates in regular case conferences to assess patients’ progress towards their goals.</a:t>
          </a:r>
          <a:endParaRPr lang="en-US"/>
        </a:p>
      </dgm:t>
    </dgm:pt>
    <dgm:pt modelId="{35914C07-E0B8-4158-90A0-0FCDA0E784C5}" type="parTrans" cxnId="{3619720C-CA1F-4834-9879-D95A79F7011D}">
      <dgm:prSet/>
      <dgm:spPr/>
      <dgm:t>
        <a:bodyPr/>
        <a:lstStyle/>
        <a:p>
          <a:endParaRPr lang="en-US"/>
        </a:p>
      </dgm:t>
    </dgm:pt>
    <dgm:pt modelId="{60EC5986-3A5D-4D8A-9E83-D77660A4C42C}" type="sibTrans" cxnId="{3619720C-CA1F-4834-9879-D95A79F7011D}">
      <dgm:prSet/>
      <dgm:spPr/>
      <dgm:t>
        <a:bodyPr/>
        <a:lstStyle/>
        <a:p>
          <a:endParaRPr lang="en-US"/>
        </a:p>
      </dgm:t>
    </dgm:pt>
    <dgm:pt modelId="{F45B9B15-C9B3-42A3-ADFC-3845CF09FED3}">
      <dgm:prSet/>
      <dgm:spPr/>
      <dgm:t>
        <a:bodyPr/>
        <a:lstStyle/>
        <a:p>
          <a:pPr rtl="0"/>
          <a:r>
            <a:rPr lang="en-US" dirty="0" smtClean="0"/>
            <a:t>Involve Care Coordinators in care team huddles.</a:t>
          </a:r>
          <a:endParaRPr lang="en-US" dirty="0"/>
        </a:p>
      </dgm:t>
    </dgm:pt>
    <dgm:pt modelId="{668499E2-1857-481A-9FE3-3FB4C9BBCF00}" type="parTrans" cxnId="{CA1B857E-C4F1-4B8C-94E8-5273F0D6ECB6}">
      <dgm:prSet/>
      <dgm:spPr/>
      <dgm:t>
        <a:bodyPr/>
        <a:lstStyle/>
        <a:p>
          <a:endParaRPr lang="en-US"/>
        </a:p>
      </dgm:t>
    </dgm:pt>
    <dgm:pt modelId="{63E02739-653B-4331-B8B4-E2291EF602B6}" type="sibTrans" cxnId="{CA1B857E-C4F1-4B8C-94E8-5273F0D6ECB6}">
      <dgm:prSet/>
      <dgm:spPr/>
      <dgm:t>
        <a:bodyPr/>
        <a:lstStyle/>
        <a:p>
          <a:endParaRPr lang="en-US"/>
        </a:p>
      </dgm:t>
    </dgm:pt>
    <dgm:pt modelId="{17CEC2CC-68C2-4887-9DD3-76D0F78FB2C7}">
      <dgm:prSet/>
      <dgm:spPr/>
      <dgm:t>
        <a:bodyPr/>
        <a:lstStyle/>
        <a:p>
          <a:pPr rtl="0"/>
          <a:r>
            <a:rPr lang="en-US" smtClean="0"/>
            <a:t>Maintain communication, as needed, with Health Home Care Managers regarding Health Home enrolled patients. </a:t>
          </a:r>
          <a:endParaRPr lang="en-US"/>
        </a:p>
      </dgm:t>
    </dgm:pt>
    <dgm:pt modelId="{E9B25ECD-A6CE-4032-9712-5CCA2CBBD224}" type="parTrans" cxnId="{78EA5989-8704-4DE0-9C5A-838AA2CCFD00}">
      <dgm:prSet/>
      <dgm:spPr/>
      <dgm:t>
        <a:bodyPr/>
        <a:lstStyle/>
        <a:p>
          <a:endParaRPr lang="en-US"/>
        </a:p>
      </dgm:t>
    </dgm:pt>
    <dgm:pt modelId="{DA0AC5E1-F6AC-4BE3-A482-024E911AC9CB}" type="sibTrans" cxnId="{78EA5989-8704-4DE0-9C5A-838AA2CCFD00}">
      <dgm:prSet/>
      <dgm:spPr/>
      <dgm:t>
        <a:bodyPr/>
        <a:lstStyle/>
        <a:p>
          <a:endParaRPr lang="en-US"/>
        </a:p>
      </dgm:t>
    </dgm:pt>
    <dgm:pt modelId="{F5C43F54-E325-48AF-AE5A-2DF6DFCEFC12}">
      <dgm:prSet/>
      <dgm:spPr/>
      <dgm:t>
        <a:bodyPr/>
        <a:lstStyle/>
        <a:p>
          <a:pPr rtl="0"/>
          <a:endParaRPr lang="en-US" dirty="0"/>
        </a:p>
      </dgm:t>
    </dgm:pt>
    <dgm:pt modelId="{487B5EBF-C19A-4F30-BEEC-47CA0EF3BC18}" type="parTrans" cxnId="{BC04D670-A211-46C0-9FD6-2870E49DE62F}">
      <dgm:prSet/>
      <dgm:spPr/>
      <dgm:t>
        <a:bodyPr/>
        <a:lstStyle/>
        <a:p>
          <a:endParaRPr lang="en-US"/>
        </a:p>
      </dgm:t>
    </dgm:pt>
    <dgm:pt modelId="{3A5E39B7-5294-49FC-B86C-F580C3BDEDB0}" type="sibTrans" cxnId="{BC04D670-A211-46C0-9FD6-2870E49DE62F}">
      <dgm:prSet/>
      <dgm:spPr/>
      <dgm:t>
        <a:bodyPr/>
        <a:lstStyle/>
        <a:p>
          <a:endParaRPr lang="en-US"/>
        </a:p>
      </dgm:t>
    </dgm:pt>
    <dgm:pt modelId="{8965D3C4-9248-4BDC-89AB-3FE7B8DD689E}">
      <dgm:prSet/>
      <dgm:spPr/>
      <dgm:t>
        <a:bodyPr/>
        <a:lstStyle/>
        <a:p>
          <a:pPr rtl="0"/>
          <a:endParaRPr lang="en-US"/>
        </a:p>
      </dgm:t>
    </dgm:pt>
    <dgm:pt modelId="{8E722BEF-2EBC-4F1A-BC04-AEF3038A87F1}" type="parTrans" cxnId="{99A40E0D-1B72-45F3-A054-5B2F2A9CE814}">
      <dgm:prSet/>
      <dgm:spPr/>
      <dgm:t>
        <a:bodyPr/>
        <a:lstStyle/>
        <a:p>
          <a:endParaRPr lang="en-US"/>
        </a:p>
      </dgm:t>
    </dgm:pt>
    <dgm:pt modelId="{1F53A9B1-1526-48BA-A7CF-5D8448439C53}" type="sibTrans" cxnId="{99A40E0D-1B72-45F3-A054-5B2F2A9CE814}">
      <dgm:prSet/>
      <dgm:spPr/>
      <dgm:t>
        <a:bodyPr/>
        <a:lstStyle/>
        <a:p>
          <a:endParaRPr lang="en-US"/>
        </a:p>
      </dgm:t>
    </dgm:pt>
    <dgm:pt modelId="{B2086336-9E16-43F7-A84C-B821EFB1C545}">
      <dgm:prSet/>
      <dgm:spPr/>
      <dgm:t>
        <a:bodyPr/>
        <a:lstStyle/>
        <a:p>
          <a:pPr rtl="0"/>
          <a:endParaRPr lang="en-US" dirty="0"/>
        </a:p>
      </dgm:t>
    </dgm:pt>
    <dgm:pt modelId="{795B8BA1-22B6-47F7-8CE3-63F1C11DFC61}" type="parTrans" cxnId="{6FCE67B1-138C-4A44-A640-8D196A322159}">
      <dgm:prSet/>
      <dgm:spPr/>
      <dgm:t>
        <a:bodyPr/>
        <a:lstStyle/>
        <a:p>
          <a:endParaRPr lang="en-US"/>
        </a:p>
      </dgm:t>
    </dgm:pt>
    <dgm:pt modelId="{29574E57-DAEF-44FE-B6CA-BE29EE704B4E}" type="sibTrans" cxnId="{6FCE67B1-138C-4A44-A640-8D196A322159}">
      <dgm:prSet/>
      <dgm:spPr/>
      <dgm:t>
        <a:bodyPr/>
        <a:lstStyle/>
        <a:p>
          <a:endParaRPr lang="en-US"/>
        </a:p>
      </dgm:t>
    </dgm:pt>
    <dgm:pt modelId="{BA8B4A8C-CF51-4B56-90DE-D979EB465B09}" type="pres">
      <dgm:prSet presAssocID="{D807A0D4-3113-44E3-B76C-A54A862046F9}" presName="linear" presStyleCnt="0">
        <dgm:presLayoutVars>
          <dgm:animLvl val="lvl"/>
          <dgm:resizeHandles val="exact"/>
        </dgm:presLayoutVars>
      </dgm:prSet>
      <dgm:spPr/>
      <dgm:t>
        <a:bodyPr/>
        <a:lstStyle/>
        <a:p>
          <a:endParaRPr lang="en-US"/>
        </a:p>
      </dgm:t>
    </dgm:pt>
    <dgm:pt modelId="{25629038-F929-4C98-ABEB-CA5965EE7748}" type="pres">
      <dgm:prSet presAssocID="{F7F02D52-0051-4067-834F-C3C6F95DD93B}" presName="parentText" presStyleLbl="node1" presStyleIdx="0" presStyleCnt="2">
        <dgm:presLayoutVars>
          <dgm:chMax val="0"/>
          <dgm:bulletEnabled val="1"/>
        </dgm:presLayoutVars>
      </dgm:prSet>
      <dgm:spPr/>
      <dgm:t>
        <a:bodyPr/>
        <a:lstStyle/>
        <a:p>
          <a:endParaRPr lang="en-US"/>
        </a:p>
      </dgm:t>
    </dgm:pt>
    <dgm:pt modelId="{7C6D413A-E562-4537-85E0-46078A857CFD}" type="pres">
      <dgm:prSet presAssocID="{F7F02D52-0051-4067-834F-C3C6F95DD93B}" presName="childText" presStyleLbl="revTx" presStyleIdx="0" presStyleCnt="2">
        <dgm:presLayoutVars>
          <dgm:bulletEnabled val="1"/>
        </dgm:presLayoutVars>
      </dgm:prSet>
      <dgm:spPr/>
      <dgm:t>
        <a:bodyPr/>
        <a:lstStyle/>
        <a:p>
          <a:endParaRPr lang="en-US"/>
        </a:p>
      </dgm:t>
    </dgm:pt>
    <dgm:pt modelId="{4F4CD722-CBA2-4867-81E7-430EE3B6391C}" type="pres">
      <dgm:prSet presAssocID="{25539457-29B7-4079-B3F9-88055386D737}" presName="parentText" presStyleLbl="node1" presStyleIdx="1" presStyleCnt="2">
        <dgm:presLayoutVars>
          <dgm:chMax val="0"/>
          <dgm:bulletEnabled val="1"/>
        </dgm:presLayoutVars>
      </dgm:prSet>
      <dgm:spPr/>
      <dgm:t>
        <a:bodyPr/>
        <a:lstStyle/>
        <a:p>
          <a:endParaRPr lang="en-US"/>
        </a:p>
      </dgm:t>
    </dgm:pt>
    <dgm:pt modelId="{F6F13318-CAC7-4FAE-95A4-75E4576E4640}" type="pres">
      <dgm:prSet presAssocID="{25539457-29B7-4079-B3F9-88055386D737}" presName="childText" presStyleLbl="revTx" presStyleIdx="1" presStyleCnt="2">
        <dgm:presLayoutVars>
          <dgm:bulletEnabled val="1"/>
        </dgm:presLayoutVars>
      </dgm:prSet>
      <dgm:spPr/>
      <dgm:t>
        <a:bodyPr/>
        <a:lstStyle/>
        <a:p>
          <a:endParaRPr lang="en-US"/>
        </a:p>
      </dgm:t>
    </dgm:pt>
  </dgm:ptLst>
  <dgm:cxnLst>
    <dgm:cxn modelId="{BC04D670-A211-46C0-9FD6-2870E49DE62F}" srcId="{F7F02D52-0051-4067-834F-C3C6F95DD93B}" destId="{F5C43F54-E325-48AF-AE5A-2DF6DFCEFC12}" srcOrd="5" destOrd="0" parTransId="{487B5EBF-C19A-4F30-BEEC-47CA0EF3BC18}" sibTransId="{3A5E39B7-5294-49FC-B86C-F580C3BDEDB0}"/>
    <dgm:cxn modelId="{5D7422B2-E814-4DCA-BEA6-FCDFF5177E40}" srcId="{F7F02D52-0051-4067-834F-C3C6F95DD93B}" destId="{259A05D5-B13E-40D0-9362-E40894CC8D76}" srcOrd="2" destOrd="0" parTransId="{D6666B95-CC0C-41FD-9C70-6414880F636C}" sibTransId="{1A73A706-F08E-4367-B911-ADBAFECCC10D}"/>
    <dgm:cxn modelId="{9E63A529-E6AD-4C7F-A816-28E712925AB5}" type="presOf" srcId="{D807A0D4-3113-44E3-B76C-A54A862046F9}" destId="{BA8B4A8C-CF51-4B56-90DE-D979EB465B09}" srcOrd="0" destOrd="0" presId="urn:microsoft.com/office/officeart/2005/8/layout/vList2"/>
    <dgm:cxn modelId="{950952A4-CEB8-4537-A56D-F58C14811A92}" type="presOf" srcId="{0AB6208F-B2BB-4170-A443-6146B2BA36C1}" destId="{F6F13318-CAC7-4FAE-95A4-75E4576E4640}" srcOrd="0" destOrd="2" presId="urn:microsoft.com/office/officeart/2005/8/layout/vList2"/>
    <dgm:cxn modelId="{703392D7-91E5-40C0-A356-DC729C9E84FE}" srcId="{D807A0D4-3113-44E3-B76C-A54A862046F9}" destId="{F7F02D52-0051-4067-834F-C3C6F95DD93B}" srcOrd="0" destOrd="0" parTransId="{D52779E7-C62E-4C75-B5F9-CE1461CF823A}" sibTransId="{00C770E3-632F-41EE-95B0-33335EC9BDC8}"/>
    <dgm:cxn modelId="{54E9FC4E-FA50-4985-B247-03EC7F948195}" srcId="{25539457-29B7-4079-B3F9-88055386D737}" destId="{BD716EA4-3959-49FA-930C-C182DCC3D74D}" srcOrd="1" destOrd="0" parTransId="{DF1A369A-0AB9-42CF-B09E-6AC29B9D406B}" sibTransId="{9D4AD43E-FBB6-415C-8F89-0F3BDBB8145E}"/>
    <dgm:cxn modelId="{08A61B69-A438-4E60-B7C0-B7F94AB0D8D5}" type="presOf" srcId="{17CEC2CC-68C2-4887-9DD3-76D0F78FB2C7}" destId="{F6F13318-CAC7-4FAE-95A4-75E4576E4640}" srcOrd="0" destOrd="5" presId="urn:microsoft.com/office/officeart/2005/8/layout/vList2"/>
    <dgm:cxn modelId="{F0AC6313-762A-4DAE-BE6A-6F131CABDEE0}" srcId="{32DAC74D-BA01-45F0-9689-76FDB227CD68}" destId="{04E53EF3-80CB-44CA-9BB1-0FA30A2ABAC2}" srcOrd="0" destOrd="0" parTransId="{A78CB9C9-6875-4A2F-B34A-185E29ADD743}" sibTransId="{F54CA938-E84A-4654-8455-15B83B607997}"/>
    <dgm:cxn modelId="{DF897CF6-8C97-4026-8D18-52CB47CB4F72}" type="presOf" srcId="{F45B9B15-C9B3-42A3-ADFC-3845CF09FED3}" destId="{F6F13318-CAC7-4FAE-95A4-75E4576E4640}" srcOrd="0" destOrd="4" presId="urn:microsoft.com/office/officeart/2005/8/layout/vList2"/>
    <dgm:cxn modelId="{3619720C-CA1F-4834-9879-D95A79F7011D}" srcId="{25539457-29B7-4079-B3F9-88055386D737}" destId="{485DD271-6DE9-4DC9-A353-5BBDE787A8A5}" srcOrd="3" destOrd="0" parTransId="{35914C07-E0B8-4158-90A0-0FCDA0E784C5}" sibTransId="{60EC5986-3A5D-4D8A-9E83-D77660A4C42C}"/>
    <dgm:cxn modelId="{0C48CB36-7830-40AB-94E1-D279F071A3D9}" srcId="{F7F02D52-0051-4067-834F-C3C6F95DD93B}" destId="{4D77FF9A-E351-4AE9-89DB-E8F91E58BF17}" srcOrd="4" destOrd="0" parTransId="{6B7182E1-D345-4E7A-9B76-7A93F6FC47E0}" sibTransId="{708D8979-84E1-4A31-852D-90EE3EA45623}"/>
    <dgm:cxn modelId="{F042F3DC-5CF2-40FC-8B3A-4933FAC32193}" type="presOf" srcId="{04E53EF3-80CB-44CA-9BB1-0FA30A2ABAC2}" destId="{7C6D413A-E562-4537-85E0-46078A857CFD}" srcOrd="0" destOrd="2" presId="urn:microsoft.com/office/officeart/2005/8/layout/vList2"/>
    <dgm:cxn modelId="{95EBE54E-C18D-408A-9700-F4295C51D97F}" type="presOf" srcId="{485DD271-6DE9-4DC9-A353-5BBDE787A8A5}" destId="{F6F13318-CAC7-4FAE-95A4-75E4576E4640}" srcOrd="0" destOrd="3" presId="urn:microsoft.com/office/officeart/2005/8/layout/vList2"/>
    <dgm:cxn modelId="{D50FA6B7-78C5-4A13-A47D-EA4B76423EBA}" type="presOf" srcId="{32DAC74D-BA01-45F0-9689-76FDB227CD68}" destId="{7C6D413A-E562-4537-85E0-46078A857CFD}" srcOrd="0" destOrd="1" presId="urn:microsoft.com/office/officeart/2005/8/layout/vList2"/>
    <dgm:cxn modelId="{F3E995D2-BE4D-4ED2-BC43-2D8E54FD3087}" type="presOf" srcId="{8965D3C4-9248-4BDC-89AB-3FE7B8DD689E}" destId="{F6F13318-CAC7-4FAE-95A4-75E4576E4640}" srcOrd="0" destOrd="0" presId="urn:microsoft.com/office/officeart/2005/8/layout/vList2"/>
    <dgm:cxn modelId="{EBDE09FE-A820-4B59-84DB-74646C039935}" type="presOf" srcId="{259A05D5-B13E-40D0-9362-E40894CC8D76}" destId="{7C6D413A-E562-4537-85E0-46078A857CFD}" srcOrd="0" destOrd="3" presId="urn:microsoft.com/office/officeart/2005/8/layout/vList2"/>
    <dgm:cxn modelId="{F0275262-285B-401F-9221-E1053A1B39CD}" srcId="{25539457-29B7-4079-B3F9-88055386D737}" destId="{0AB6208F-B2BB-4170-A443-6146B2BA36C1}" srcOrd="2" destOrd="0" parTransId="{AACF432A-E93E-4FCF-9198-40E0451D2279}" sibTransId="{9B1E00A4-6754-4EBB-9E75-99B8DB8DF2B4}"/>
    <dgm:cxn modelId="{99A40E0D-1B72-45F3-A054-5B2F2A9CE814}" srcId="{25539457-29B7-4079-B3F9-88055386D737}" destId="{8965D3C4-9248-4BDC-89AB-3FE7B8DD689E}" srcOrd="0" destOrd="0" parTransId="{8E722BEF-2EBC-4F1A-BC04-AEF3038A87F1}" sibTransId="{1F53A9B1-1526-48BA-A7CF-5D8448439C53}"/>
    <dgm:cxn modelId="{E04E5A84-49C8-4DE3-BCAB-D3E816C546B9}" type="presOf" srcId="{A2529AAF-A342-476C-9BB8-E117EEEB279E}" destId="{7C6D413A-E562-4537-85E0-46078A857CFD}" srcOrd="0" destOrd="4" presId="urn:microsoft.com/office/officeart/2005/8/layout/vList2"/>
    <dgm:cxn modelId="{78EA5989-8704-4DE0-9C5A-838AA2CCFD00}" srcId="{25539457-29B7-4079-B3F9-88055386D737}" destId="{17CEC2CC-68C2-4887-9DD3-76D0F78FB2C7}" srcOrd="5" destOrd="0" parTransId="{E9B25ECD-A6CE-4032-9712-5CCA2CBBD224}" sibTransId="{DA0AC5E1-F6AC-4BE3-A482-024E911AC9CB}"/>
    <dgm:cxn modelId="{A8FC6CE6-07F4-4B7A-8C68-A974E03B4B26}" type="presOf" srcId="{25539457-29B7-4079-B3F9-88055386D737}" destId="{4F4CD722-CBA2-4867-81E7-430EE3B6391C}" srcOrd="0" destOrd="0" presId="urn:microsoft.com/office/officeart/2005/8/layout/vList2"/>
    <dgm:cxn modelId="{A1CBCEB3-C0B7-401F-9010-6DD828CF36AE}" srcId="{F7F02D52-0051-4067-834F-C3C6F95DD93B}" destId="{A2529AAF-A342-476C-9BB8-E117EEEB279E}" srcOrd="3" destOrd="0" parTransId="{F38A709E-C9B4-420D-8429-7BF496CECB53}" sibTransId="{7D8FA74E-81AD-4611-A414-F056E05B2D6B}"/>
    <dgm:cxn modelId="{047648F6-84EE-4EFD-8892-138EC6E5EA34}" type="presOf" srcId="{B2086336-9E16-43F7-A84C-B821EFB1C545}" destId="{7C6D413A-E562-4537-85E0-46078A857CFD}" srcOrd="0" destOrd="0" presId="urn:microsoft.com/office/officeart/2005/8/layout/vList2"/>
    <dgm:cxn modelId="{6326F2A2-10E1-40E3-BBE4-70939087D042}" type="presOf" srcId="{4D77FF9A-E351-4AE9-89DB-E8F91E58BF17}" destId="{7C6D413A-E562-4537-85E0-46078A857CFD}" srcOrd="0" destOrd="5" presId="urn:microsoft.com/office/officeart/2005/8/layout/vList2"/>
    <dgm:cxn modelId="{B4AB0136-5B90-4F83-BF01-3330B94DF239}" type="presOf" srcId="{BD716EA4-3959-49FA-930C-C182DCC3D74D}" destId="{F6F13318-CAC7-4FAE-95A4-75E4576E4640}" srcOrd="0" destOrd="1" presId="urn:microsoft.com/office/officeart/2005/8/layout/vList2"/>
    <dgm:cxn modelId="{CA1B857E-C4F1-4B8C-94E8-5273F0D6ECB6}" srcId="{25539457-29B7-4079-B3F9-88055386D737}" destId="{F45B9B15-C9B3-42A3-ADFC-3845CF09FED3}" srcOrd="4" destOrd="0" parTransId="{668499E2-1857-481A-9FE3-3FB4C9BBCF00}" sibTransId="{63E02739-653B-4331-B8B4-E2291EF602B6}"/>
    <dgm:cxn modelId="{2926BF72-40CA-44AE-8FE4-65DA682C4B3E}" type="presOf" srcId="{F5C43F54-E325-48AF-AE5A-2DF6DFCEFC12}" destId="{7C6D413A-E562-4537-85E0-46078A857CFD}" srcOrd="0" destOrd="6" presId="urn:microsoft.com/office/officeart/2005/8/layout/vList2"/>
    <dgm:cxn modelId="{6C9F2143-0A29-4ECE-AE86-2EB81FB70D17}" srcId="{F7F02D52-0051-4067-834F-C3C6F95DD93B}" destId="{32DAC74D-BA01-45F0-9689-76FDB227CD68}" srcOrd="1" destOrd="0" parTransId="{102B46B1-98F1-444A-8FA4-9DDDF8B630AB}" sibTransId="{171336A4-7E39-440A-BC65-64101C14ACEC}"/>
    <dgm:cxn modelId="{6FCE67B1-138C-4A44-A640-8D196A322159}" srcId="{F7F02D52-0051-4067-834F-C3C6F95DD93B}" destId="{B2086336-9E16-43F7-A84C-B821EFB1C545}" srcOrd="0" destOrd="0" parTransId="{795B8BA1-22B6-47F7-8CE3-63F1C11DFC61}" sibTransId="{29574E57-DAEF-44FE-B6CA-BE29EE704B4E}"/>
    <dgm:cxn modelId="{AF9C05B4-C948-4192-AC63-BEBB4CD84116}" srcId="{D807A0D4-3113-44E3-B76C-A54A862046F9}" destId="{25539457-29B7-4079-B3F9-88055386D737}" srcOrd="1" destOrd="0" parTransId="{5B702909-C362-4A04-A540-954212C947B9}" sibTransId="{7048003D-913D-4044-A88C-B4D7439493E4}"/>
    <dgm:cxn modelId="{B972358B-9A1D-4E79-9D74-265509F7E82B}" type="presOf" srcId="{F7F02D52-0051-4067-834F-C3C6F95DD93B}" destId="{25629038-F929-4C98-ABEB-CA5965EE7748}" srcOrd="0" destOrd="0" presId="urn:microsoft.com/office/officeart/2005/8/layout/vList2"/>
    <dgm:cxn modelId="{6329D684-D834-4645-B130-97F425B2DD6C}" type="presParOf" srcId="{BA8B4A8C-CF51-4B56-90DE-D979EB465B09}" destId="{25629038-F929-4C98-ABEB-CA5965EE7748}" srcOrd="0" destOrd="0" presId="urn:microsoft.com/office/officeart/2005/8/layout/vList2"/>
    <dgm:cxn modelId="{DCF43D4A-31DD-45DE-9A1C-6743D95D9A67}" type="presParOf" srcId="{BA8B4A8C-CF51-4B56-90DE-D979EB465B09}" destId="{7C6D413A-E562-4537-85E0-46078A857CFD}" srcOrd="1" destOrd="0" presId="urn:microsoft.com/office/officeart/2005/8/layout/vList2"/>
    <dgm:cxn modelId="{B57612BA-426A-4F02-B752-B06895229A06}" type="presParOf" srcId="{BA8B4A8C-CF51-4B56-90DE-D979EB465B09}" destId="{4F4CD722-CBA2-4867-81E7-430EE3B6391C}" srcOrd="2" destOrd="0" presId="urn:microsoft.com/office/officeart/2005/8/layout/vList2"/>
    <dgm:cxn modelId="{79BB34F4-83AD-421C-9681-98A1870A0BC2}" type="presParOf" srcId="{BA8B4A8C-CF51-4B56-90DE-D979EB465B09}" destId="{F6F13318-CAC7-4FAE-95A4-75E4576E464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AFAC048-646F-45A5-A060-A8E75A693E94}"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C5AF39CC-4876-4281-8C36-C5980A06E522}">
      <dgm:prSet/>
      <dgm:spPr/>
      <dgm:t>
        <a:bodyPr/>
        <a:lstStyle/>
        <a:p>
          <a:pPr rtl="0"/>
          <a:r>
            <a:rPr lang="en-US" b="1" smtClean="0"/>
            <a:t>This program aims to:</a:t>
          </a:r>
          <a:endParaRPr lang="en-US"/>
        </a:p>
      </dgm:t>
    </dgm:pt>
    <dgm:pt modelId="{A6B8F8F2-AECB-4631-A948-C24335DC6DA6}" type="parTrans" cxnId="{40FB860A-3C11-461C-964B-0B5CFE59169D}">
      <dgm:prSet/>
      <dgm:spPr/>
      <dgm:t>
        <a:bodyPr/>
        <a:lstStyle/>
        <a:p>
          <a:endParaRPr lang="en-US"/>
        </a:p>
      </dgm:t>
    </dgm:pt>
    <dgm:pt modelId="{E37EB403-653A-44BC-A1E6-43D3138F23B2}" type="sibTrans" cxnId="{40FB860A-3C11-461C-964B-0B5CFE59169D}">
      <dgm:prSet/>
      <dgm:spPr/>
      <dgm:t>
        <a:bodyPr/>
        <a:lstStyle/>
        <a:p>
          <a:endParaRPr lang="en-US"/>
        </a:p>
      </dgm:t>
    </dgm:pt>
    <dgm:pt modelId="{8C8CFF58-05A2-45FA-B5B0-C0F2F5531A28}">
      <dgm:prSet/>
      <dgm:spPr/>
      <dgm:t>
        <a:bodyPr/>
        <a:lstStyle/>
        <a:p>
          <a:pPr rtl="0"/>
          <a:r>
            <a:rPr lang="en-US" dirty="0" smtClean="0"/>
            <a:t>Support and develop a robust and well-trained workforce, rooted in the diverse communities of the Bronx, and engaged in the transformative change required to successfully implement DSRIP </a:t>
          </a:r>
          <a:endParaRPr lang="en-US" dirty="0"/>
        </a:p>
      </dgm:t>
    </dgm:pt>
    <dgm:pt modelId="{AF1CB902-8BE9-4337-9224-D1B395834E20}" type="parTrans" cxnId="{791F9897-66E0-44F2-AB8F-576030368881}">
      <dgm:prSet/>
      <dgm:spPr/>
      <dgm:t>
        <a:bodyPr/>
        <a:lstStyle/>
        <a:p>
          <a:endParaRPr lang="en-US"/>
        </a:p>
      </dgm:t>
    </dgm:pt>
    <dgm:pt modelId="{95B392B4-60A7-4BB6-9D25-4AB73BE99C83}" type="sibTrans" cxnId="{791F9897-66E0-44F2-AB8F-576030368881}">
      <dgm:prSet/>
      <dgm:spPr/>
      <dgm:t>
        <a:bodyPr/>
        <a:lstStyle/>
        <a:p>
          <a:endParaRPr lang="en-US"/>
        </a:p>
      </dgm:t>
    </dgm:pt>
    <dgm:pt modelId="{C2C46353-8F00-4916-843E-43C989ADECBF}">
      <dgm:prSet/>
      <dgm:spPr/>
      <dgm:t>
        <a:bodyPr/>
        <a:lstStyle/>
        <a:p>
          <a:pPr rtl="0"/>
          <a:r>
            <a:rPr lang="en-US" smtClean="0"/>
            <a:t>Prepare the BPHC workforce for new jobs being created as a result of DSRIP projects, particularly in primary care, care coordination, and community-based settings </a:t>
          </a:r>
          <a:endParaRPr lang="en-US"/>
        </a:p>
      </dgm:t>
    </dgm:pt>
    <dgm:pt modelId="{E6E1E7D2-FB25-4DB1-B2F5-BDB8B674A266}" type="parTrans" cxnId="{6D297609-6B50-4187-A183-B098180E2492}">
      <dgm:prSet/>
      <dgm:spPr/>
      <dgm:t>
        <a:bodyPr/>
        <a:lstStyle/>
        <a:p>
          <a:endParaRPr lang="en-US"/>
        </a:p>
      </dgm:t>
    </dgm:pt>
    <dgm:pt modelId="{9DEC24D7-8765-4FB4-96E1-8637AE3EBC49}" type="sibTrans" cxnId="{6D297609-6B50-4187-A183-B098180E2492}">
      <dgm:prSet/>
      <dgm:spPr/>
      <dgm:t>
        <a:bodyPr/>
        <a:lstStyle/>
        <a:p>
          <a:endParaRPr lang="en-US"/>
        </a:p>
      </dgm:t>
    </dgm:pt>
    <dgm:pt modelId="{25DA5BCE-525E-4629-8E82-64EE4D7B7D4E}">
      <dgm:prSet/>
      <dgm:spPr/>
      <dgm:t>
        <a:bodyPr/>
        <a:lstStyle/>
        <a:p>
          <a:pPr rtl="0"/>
          <a:r>
            <a:rPr lang="en-US" smtClean="0"/>
            <a:t>Provide training opportunities to prepare the BPHC workforce to meet the needs of the future transformed health care delivery system</a:t>
          </a:r>
          <a:endParaRPr lang="en-US"/>
        </a:p>
      </dgm:t>
    </dgm:pt>
    <dgm:pt modelId="{1808C82F-15A4-4EB7-AC81-00339BEAF675}" type="parTrans" cxnId="{E5E36030-A227-4166-AF0A-5001E31FBCEA}">
      <dgm:prSet/>
      <dgm:spPr/>
      <dgm:t>
        <a:bodyPr/>
        <a:lstStyle/>
        <a:p>
          <a:endParaRPr lang="en-US"/>
        </a:p>
      </dgm:t>
    </dgm:pt>
    <dgm:pt modelId="{A5A6FDFF-5CE6-4486-8AF1-47BF723600C4}" type="sibTrans" cxnId="{E5E36030-A227-4166-AF0A-5001E31FBCEA}">
      <dgm:prSet/>
      <dgm:spPr/>
      <dgm:t>
        <a:bodyPr/>
        <a:lstStyle/>
        <a:p>
          <a:endParaRPr lang="en-US"/>
        </a:p>
      </dgm:t>
    </dgm:pt>
    <dgm:pt modelId="{BAF74880-94EB-45B1-80B7-049654396846}">
      <dgm:prSet/>
      <dgm:spPr/>
      <dgm:t>
        <a:bodyPr/>
        <a:lstStyle/>
        <a:p>
          <a:pPr rtl="0"/>
          <a:r>
            <a:rPr lang="en-US" dirty="0" smtClean="0"/>
            <a:t>	Training in new methods, approaches, and technology is being made available for existing 	and newly hired employees</a:t>
          </a:r>
          <a:endParaRPr lang="en-US" dirty="0"/>
        </a:p>
      </dgm:t>
    </dgm:pt>
    <dgm:pt modelId="{878570BF-E24C-431B-8D26-AF20547F6422}" type="parTrans" cxnId="{A85F17A0-7CE5-4A9C-A168-6EC3C3D39CA6}">
      <dgm:prSet/>
      <dgm:spPr/>
      <dgm:t>
        <a:bodyPr/>
        <a:lstStyle/>
        <a:p>
          <a:endParaRPr lang="en-US"/>
        </a:p>
      </dgm:t>
    </dgm:pt>
    <dgm:pt modelId="{1FD8B7EA-D6D6-4AFB-A4CE-350664856A81}" type="sibTrans" cxnId="{A85F17A0-7CE5-4A9C-A168-6EC3C3D39CA6}">
      <dgm:prSet/>
      <dgm:spPr/>
      <dgm:t>
        <a:bodyPr/>
        <a:lstStyle/>
        <a:p>
          <a:endParaRPr lang="en-US"/>
        </a:p>
      </dgm:t>
    </dgm:pt>
    <dgm:pt modelId="{08AF3865-03F3-4531-8620-38455C34F916}">
      <dgm:prSet/>
      <dgm:spPr/>
      <dgm:t>
        <a:bodyPr/>
        <a:lstStyle/>
        <a:p>
          <a:pPr rtl="0"/>
          <a:r>
            <a:rPr lang="en-US" dirty="0" smtClean="0"/>
            <a:t>	Some training will result in certification/licensing</a:t>
          </a:r>
          <a:endParaRPr lang="en-US" dirty="0"/>
        </a:p>
      </dgm:t>
    </dgm:pt>
    <dgm:pt modelId="{7DC695C6-820C-4A50-8785-7BAB86E377F9}" type="parTrans" cxnId="{684CDB11-C088-4344-AF53-2E9874E5D4D7}">
      <dgm:prSet/>
      <dgm:spPr/>
      <dgm:t>
        <a:bodyPr/>
        <a:lstStyle/>
        <a:p>
          <a:endParaRPr lang="en-US"/>
        </a:p>
      </dgm:t>
    </dgm:pt>
    <dgm:pt modelId="{54F90B3D-2EBA-4D52-A24D-6F5CA4A80EA2}" type="sibTrans" cxnId="{684CDB11-C088-4344-AF53-2E9874E5D4D7}">
      <dgm:prSet/>
      <dgm:spPr/>
      <dgm:t>
        <a:bodyPr/>
        <a:lstStyle/>
        <a:p>
          <a:endParaRPr lang="en-US"/>
        </a:p>
      </dgm:t>
    </dgm:pt>
    <dgm:pt modelId="{5DD6AD66-CB0E-4AC5-ABC6-CC9D9C84A5DF}">
      <dgm:prSet/>
      <dgm:spPr/>
      <dgm:t>
        <a:bodyPr/>
        <a:lstStyle/>
        <a:p>
          <a:pPr rtl="0"/>
          <a:r>
            <a:rPr lang="en-US" smtClean="0"/>
            <a:t>Facilitate the hiring of new employees and the redeployment (internal transfer or promotion) of existing employees at BPHC partner organizations </a:t>
          </a:r>
          <a:endParaRPr lang="en-US"/>
        </a:p>
      </dgm:t>
    </dgm:pt>
    <dgm:pt modelId="{F220D4A8-1B3B-42F3-8965-E4392E844FC1}" type="parTrans" cxnId="{D649AF23-01E6-4D08-93FA-F2B3353E51F2}">
      <dgm:prSet/>
      <dgm:spPr/>
      <dgm:t>
        <a:bodyPr/>
        <a:lstStyle/>
        <a:p>
          <a:endParaRPr lang="en-US"/>
        </a:p>
      </dgm:t>
    </dgm:pt>
    <dgm:pt modelId="{D7379C1C-AD7C-4B17-97D0-B53B62ADED1F}" type="sibTrans" cxnId="{D649AF23-01E6-4D08-93FA-F2B3353E51F2}">
      <dgm:prSet/>
      <dgm:spPr/>
      <dgm:t>
        <a:bodyPr/>
        <a:lstStyle/>
        <a:p>
          <a:endParaRPr lang="en-US"/>
        </a:p>
      </dgm:t>
    </dgm:pt>
    <dgm:pt modelId="{2EF623E8-6193-461F-A72C-EA3882480044}">
      <dgm:prSet/>
      <dgm:spPr/>
      <dgm:t>
        <a:bodyPr/>
        <a:lstStyle/>
        <a:p>
          <a:pPr rtl="0"/>
          <a:r>
            <a:rPr lang="en-US" smtClean="0"/>
            <a:t>Engage the BPHC workforce to take full advantage of the opportunities being created as a result of DSRIP, including:</a:t>
          </a:r>
          <a:endParaRPr lang="en-US"/>
        </a:p>
      </dgm:t>
    </dgm:pt>
    <dgm:pt modelId="{DFDD8983-92BD-4299-947B-6B17DBEC4E3D}" type="parTrans" cxnId="{0A0C6878-94E2-4582-893E-6166A579F497}">
      <dgm:prSet/>
      <dgm:spPr/>
      <dgm:t>
        <a:bodyPr/>
        <a:lstStyle/>
        <a:p>
          <a:endParaRPr lang="en-US"/>
        </a:p>
      </dgm:t>
    </dgm:pt>
    <dgm:pt modelId="{2687CC05-C436-42CE-85F7-5926B5F7B8AB}" type="sibTrans" cxnId="{0A0C6878-94E2-4582-893E-6166A579F497}">
      <dgm:prSet/>
      <dgm:spPr/>
      <dgm:t>
        <a:bodyPr/>
        <a:lstStyle/>
        <a:p>
          <a:endParaRPr lang="en-US"/>
        </a:p>
      </dgm:t>
    </dgm:pt>
    <dgm:pt modelId="{50576BDF-536B-43B2-8154-D694C747F546}">
      <dgm:prSet/>
      <dgm:spPr/>
      <dgm:t>
        <a:bodyPr/>
        <a:lstStyle/>
        <a:p>
          <a:pPr rtl="0"/>
          <a:r>
            <a:rPr lang="en-US" dirty="0" smtClean="0"/>
            <a:t>	Increased demand for workers rooted in the community</a:t>
          </a:r>
          <a:endParaRPr lang="en-US" dirty="0"/>
        </a:p>
      </dgm:t>
    </dgm:pt>
    <dgm:pt modelId="{7A5FD813-2348-4A8A-83F5-62FB289E9EB6}" type="parTrans" cxnId="{4BC7DC8C-FF62-4514-BD64-D9BBF87F2623}">
      <dgm:prSet/>
      <dgm:spPr/>
      <dgm:t>
        <a:bodyPr/>
        <a:lstStyle/>
        <a:p>
          <a:endParaRPr lang="en-US"/>
        </a:p>
      </dgm:t>
    </dgm:pt>
    <dgm:pt modelId="{5C3634D0-F8D0-4AB6-BF42-E225693667ED}" type="sibTrans" cxnId="{4BC7DC8C-FF62-4514-BD64-D9BBF87F2623}">
      <dgm:prSet/>
      <dgm:spPr/>
      <dgm:t>
        <a:bodyPr/>
        <a:lstStyle/>
        <a:p>
          <a:endParaRPr lang="en-US"/>
        </a:p>
      </dgm:t>
    </dgm:pt>
    <dgm:pt modelId="{E7C5C1DE-4831-4D09-B20E-B42CCD7F414C}">
      <dgm:prSet/>
      <dgm:spPr/>
      <dgm:t>
        <a:bodyPr/>
        <a:lstStyle/>
        <a:p>
          <a:pPr rtl="0"/>
          <a:r>
            <a:rPr lang="en-US" dirty="0" smtClean="0"/>
            <a:t>	New education and training opportunities</a:t>
          </a:r>
          <a:endParaRPr lang="en-US" dirty="0"/>
        </a:p>
      </dgm:t>
    </dgm:pt>
    <dgm:pt modelId="{423FA981-1580-4E74-8396-F3F34AC9855D}" type="parTrans" cxnId="{44E02951-2AB7-4094-B522-0A061265546E}">
      <dgm:prSet/>
      <dgm:spPr/>
      <dgm:t>
        <a:bodyPr/>
        <a:lstStyle/>
        <a:p>
          <a:endParaRPr lang="en-US"/>
        </a:p>
      </dgm:t>
    </dgm:pt>
    <dgm:pt modelId="{B38F5080-1F9C-4CCB-8207-CCBFEF32A831}" type="sibTrans" cxnId="{44E02951-2AB7-4094-B522-0A061265546E}">
      <dgm:prSet/>
      <dgm:spPr/>
      <dgm:t>
        <a:bodyPr/>
        <a:lstStyle/>
        <a:p>
          <a:endParaRPr lang="en-US"/>
        </a:p>
      </dgm:t>
    </dgm:pt>
    <dgm:pt modelId="{2A4BB07F-E7E5-4B50-B1E2-D4050BAAE33B}">
      <dgm:prSet/>
      <dgm:spPr/>
      <dgm:t>
        <a:bodyPr/>
        <a:lstStyle/>
        <a:p>
          <a:pPr rtl="0"/>
          <a:r>
            <a:rPr lang="en-US" dirty="0" smtClean="0"/>
            <a:t>	Expanded and more clearly defined care roles and career ladders</a:t>
          </a:r>
          <a:endParaRPr lang="en-US" dirty="0"/>
        </a:p>
      </dgm:t>
    </dgm:pt>
    <dgm:pt modelId="{982177F5-419D-4049-9E6B-E6AF073DDD4E}" type="parTrans" cxnId="{BF5DD6DB-352F-448D-ACDE-DA797F86BEA6}">
      <dgm:prSet/>
      <dgm:spPr/>
      <dgm:t>
        <a:bodyPr/>
        <a:lstStyle/>
        <a:p>
          <a:endParaRPr lang="en-US"/>
        </a:p>
      </dgm:t>
    </dgm:pt>
    <dgm:pt modelId="{5BE7C29C-B8B2-488E-82B2-0A146B4FCF6A}" type="sibTrans" cxnId="{BF5DD6DB-352F-448D-ACDE-DA797F86BEA6}">
      <dgm:prSet/>
      <dgm:spPr/>
      <dgm:t>
        <a:bodyPr/>
        <a:lstStyle/>
        <a:p>
          <a:endParaRPr lang="en-US"/>
        </a:p>
      </dgm:t>
    </dgm:pt>
    <dgm:pt modelId="{CAB9E648-6829-4C8C-9B79-24ACFA532A0F}" type="pres">
      <dgm:prSet presAssocID="{EAFAC048-646F-45A5-A060-A8E75A693E94}" presName="linear" presStyleCnt="0">
        <dgm:presLayoutVars>
          <dgm:animLvl val="lvl"/>
          <dgm:resizeHandles val="exact"/>
        </dgm:presLayoutVars>
      </dgm:prSet>
      <dgm:spPr/>
      <dgm:t>
        <a:bodyPr/>
        <a:lstStyle/>
        <a:p>
          <a:endParaRPr lang="en-US"/>
        </a:p>
      </dgm:t>
    </dgm:pt>
    <dgm:pt modelId="{7D01027F-4500-4E85-8E78-F567F40089B5}" type="pres">
      <dgm:prSet presAssocID="{C5AF39CC-4876-4281-8C36-C5980A06E522}" presName="parentText" presStyleLbl="node1" presStyleIdx="0" presStyleCnt="1" custLinFactNeighborY="-3398">
        <dgm:presLayoutVars>
          <dgm:chMax val="0"/>
          <dgm:bulletEnabled val="1"/>
        </dgm:presLayoutVars>
      </dgm:prSet>
      <dgm:spPr/>
      <dgm:t>
        <a:bodyPr/>
        <a:lstStyle/>
        <a:p>
          <a:endParaRPr lang="en-US"/>
        </a:p>
      </dgm:t>
    </dgm:pt>
    <dgm:pt modelId="{E34B9BEF-39C3-4CB5-A7AC-993C68105D26}" type="pres">
      <dgm:prSet presAssocID="{C5AF39CC-4876-4281-8C36-C5980A06E522}" presName="childText" presStyleLbl="revTx" presStyleIdx="0" presStyleCnt="1">
        <dgm:presLayoutVars>
          <dgm:bulletEnabled val="1"/>
        </dgm:presLayoutVars>
      </dgm:prSet>
      <dgm:spPr/>
      <dgm:t>
        <a:bodyPr/>
        <a:lstStyle/>
        <a:p>
          <a:endParaRPr lang="en-US"/>
        </a:p>
      </dgm:t>
    </dgm:pt>
  </dgm:ptLst>
  <dgm:cxnLst>
    <dgm:cxn modelId="{5BA41DB0-FDAA-4708-B733-EDD716B787A1}" type="presOf" srcId="{C2C46353-8F00-4916-843E-43C989ADECBF}" destId="{E34B9BEF-39C3-4CB5-A7AC-993C68105D26}" srcOrd="0" destOrd="1" presId="urn:microsoft.com/office/officeart/2005/8/layout/vList2"/>
    <dgm:cxn modelId="{E5E36030-A227-4166-AF0A-5001E31FBCEA}" srcId="{C5AF39CC-4876-4281-8C36-C5980A06E522}" destId="{25DA5BCE-525E-4629-8E82-64EE4D7B7D4E}" srcOrd="2" destOrd="0" parTransId="{1808C82F-15A4-4EB7-AC81-00339BEAF675}" sibTransId="{A5A6FDFF-5CE6-4486-8AF1-47BF723600C4}"/>
    <dgm:cxn modelId="{44E02951-2AB7-4094-B522-0A061265546E}" srcId="{2EF623E8-6193-461F-A72C-EA3882480044}" destId="{E7C5C1DE-4831-4D09-B20E-B42CCD7F414C}" srcOrd="1" destOrd="0" parTransId="{423FA981-1580-4E74-8396-F3F34AC9855D}" sibTransId="{B38F5080-1F9C-4CCB-8207-CCBFEF32A831}"/>
    <dgm:cxn modelId="{16C426FB-2B47-4747-AB82-522A22508890}" type="presOf" srcId="{2A4BB07F-E7E5-4B50-B1E2-D4050BAAE33B}" destId="{E34B9BEF-39C3-4CB5-A7AC-993C68105D26}" srcOrd="0" destOrd="9" presId="urn:microsoft.com/office/officeart/2005/8/layout/vList2"/>
    <dgm:cxn modelId="{0A0C6878-94E2-4582-893E-6166A579F497}" srcId="{C5AF39CC-4876-4281-8C36-C5980A06E522}" destId="{2EF623E8-6193-461F-A72C-EA3882480044}" srcOrd="4" destOrd="0" parTransId="{DFDD8983-92BD-4299-947B-6B17DBEC4E3D}" sibTransId="{2687CC05-C436-42CE-85F7-5926B5F7B8AB}"/>
    <dgm:cxn modelId="{A85F17A0-7CE5-4A9C-A168-6EC3C3D39CA6}" srcId="{25DA5BCE-525E-4629-8E82-64EE4D7B7D4E}" destId="{BAF74880-94EB-45B1-80B7-049654396846}" srcOrd="0" destOrd="0" parTransId="{878570BF-E24C-431B-8D26-AF20547F6422}" sibTransId="{1FD8B7EA-D6D6-4AFB-A4CE-350664856A81}"/>
    <dgm:cxn modelId="{6D297609-6B50-4187-A183-B098180E2492}" srcId="{C5AF39CC-4876-4281-8C36-C5980A06E522}" destId="{C2C46353-8F00-4916-843E-43C989ADECBF}" srcOrd="1" destOrd="0" parTransId="{E6E1E7D2-FB25-4DB1-B2F5-BDB8B674A266}" sibTransId="{9DEC24D7-8765-4FB4-96E1-8637AE3EBC49}"/>
    <dgm:cxn modelId="{BF5DD6DB-352F-448D-ACDE-DA797F86BEA6}" srcId="{2EF623E8-6193-461F-A72C-EA3882480044}" destId="{2A4BB07F-E7E5-4B50-B1E2-D4050BAAE33B}" srcOrd="2" destOrd="0" parTransId="{982177F5-419D-4049-9E6B-E6AF073DDD4E}" sibTransId="{5BE7C29C-B8B2-488E-82B2-0A146B4FCF6A}"/>
    <dgm:cxn modelId="{943406E2-0A19-4A44-BF4F-222663710C6B}" type="presOf" srcId="{E7C5C1DE-4831-4D09-B20E-B42CCD7F414C}" destId="{E34B9BEF-39C3-4CB5-A7AC-993C68105D26}" srcOrd="0" destOrd="8" presId="urn:microsoft.com/office/officeart/2005/8/layout/vList2"/>
    <dgm:cxn modelId="{05926EF7-8CF1-4A5C-B31D-880BA2152DB3}" type="presOf" srcId="{EAFAC048-646F-45A5-A060-A8E75A693E94}" destId="{CAB9E648-6829-4C8C-9B79-24ACFA532A0F}" srcOrd="0" destOrd="0" presId="urn:microsoft.com/office/officeart/2005/8/layout/vList2"/>
    <dgm:cxn modelId="{10494777-6355-4D6C-81D6-F71EF688F427}" type="presOf" srcId="{8C8CFF58-05A2-45FA-B5B0-C0F2F5531A28}" destId="{E34B9BEF-39C3-4CB5-A7AC-993C68105D26}" srcOrd="0" destOrd="0" presId="urn:microsoft.com/office/officeart/2005/8/layout/vList2"/>
    <dgm:cxn modelId="{A007FE8B-7255-452E-BD44-4B07EACB1E69}" type="presOf" srcId="{BAF74880-94EB-45B1-80B7-049654396846}" destId="{E34B9BEF-39C3-4CB5-A7AC-993C68105D26}" srcOrd="0" destOrd="3" presId="urn:microsoft.com/office/officeart/2005/8/layout/vList2"/>
    <dgm:cxn modelId="{8709CB01-8508-47C2-94BD-484E2F33C020}" type="presOf" srcId="{2EF623E8-6193-461F-A72C-EA3882480044}" destId="{E34B9BEF-39C3-4CB5-A7AC-993C68105D26}" srcOrd="0" destOrd="6" presId="urn:microsoft.com/office/officeart/2005/8/layout/vList2"/>
    <dgm:cxn modelId="{4E28E199-950F-4CDA-B887-960D3787F045}" type="presOf" srcId="{50576BDF-536B-43B2-8154-D694C747F546}" destId="{E34B9BEF-39C3-4CB5-A7AC-993C68105D26}" srcOrd="0" destOrd="7" presId="urn:microsoft.com/office/officeart/2005/8/layout/vList2"/>
    <dgm:cxn modelId="{8B513C95-321A-4EE6-9DB0-E4B513B52D9E}" type="presOf" srcId="{25DA5BCE-525E-4629-8E82-64EE4D7B7D4E}" destId="{E34B9BEF-39C3-4CB5-A7AC-993C68105D26}" srcOrd="0" destOrd="2" presId="urn:microsoft.com/office/officeart/2005/8/layout/vList2"/>
    <dgm:cxn modelId="{C7F5EDF1-FFAD-469B-A971-21015009AF03}" type="presOf" srcId="{5DD6AD66-CB0E-4AC5-ABC6-CC9D9C84A5DF}" destId="{E34B9BEF-39C3-4CB5-A7AC-993C68105D26}" srcOrd="0" destOrd="5" presId="urn:microsoft.com/office/officeart/2005/8/layout/vList2"/>
    <dgm:cxn modelId="{76EE1101-5EE9-4B80-A5CB-48A611D65A84}" type="presOf" srcId="{08AF3865-03F3-4531-8620-38455C34F916}" destId="{E34B9BEF-39C3-4CB5-A7AC-993C68105D26}" srcOrd="0" destOrd="4" presId="urn:microsoft.com/office/officeart/2005/8/layout/vList2"/>
    <dgm:cxn modelId="{40FB860A-3C11-461C-964B-0B5CFE59169D}" srcId="{EAFAC048-646F-45A5-A060-A8E75A693E94}" destId="{C5AF39CC-4876-4281-8C36-C5980A06E522}" srcOrd="0" destOrd="0" parTransId="{A6B8F8F2-AECB-4631-A948-C24335DC6DA6}" sibTransId="{E37EB403-653A-44BC-A1E6-43D3138F23B2}"/>
    <dgm:cxn modelId="{4BC7DC8C-FF62-4514-BD64-D9BBF87F2623}" srcId="{2EF623E8-6193-461F-A72C-EA3882480044}" destId="{50576BDF-536B-43B2-8154-D694C747F546}" srcOrd="0" destOrd="0" parTransId="{7A5FD813-2348-4A8A-83F5-62FB289E9EB6}" sibTransId="{5C3634D0-F8D0-4AB6-BF42-E225693667ED}"/>
    <dgm:cxn modelId="{D649AF23-01E6-4D08-93FA-F2B3353E51F2}" srcId="{C5AF39CC-4876-4281-8C36-C5980A06E522}" destId="{5DD6AD66-CB0E-4AC5-ABC6-CC9D9C84A5DF}" srcOrd="3" destOrd="0" parTransId="{F220D4A8-1B3B-42F3-8965-E4392E844FC1}" sibTransId="{D7379C1C-AD7C-4B17-97D0-B53B62ADED1F}"/>
    <dgm:cxn modelId="{791F9897-66E0-44F2-AB8F-576030368881}" srcId="{C5AF39CC-4876-4281-8C36-C5980A06E522}" destId="{8C8CFF58-05A2-45FA-B5B0-C0F2F5531A28}" srcOrd="0" destOrd="0" parTransId="{AF1CB902-8BE9-4337-9224-D1B395834E20}" sibTransId="{95B392B4-60A7-4BB6-9D25-4AB73BE99C83}"/>
    <dgm:cxn modelId="{00278FFE-2FA2-4BBB-B0AA-B90D9D4A6BC0}" type="presOf" srcId="{C5AF39CC-4876-4281-8C36-C5980A06E522}" destId="{7D01027F-4500-4E85-8E78-F567F40089B5}" srcOrd="0" destOrd="0" presId="urn:microsoft.com/office/officeart/2005/8/layout/vList2"/>
    <dgm:cxn modelId="{684CDB11-C088-4344-AF53-2E9874E5D4D7}" srcId="{25DA5BCE-525E-4629-8E82-64EE4D7B7D4E}" destId="{08AF3865-03F3-4531-8620-38455C34F916}" srcOrd="1" destOrd="0" parTransId="{7DC695C6-820C-4A50-8785-7BAB86E377F9}" sibTransId="{54F90B3D-2EBA-4D52-A24D-6F5CA4A80EA2}"/>
    <dgm:cxn modelId="{C45BF525-CB30-4141-BA67-6FAD42557041}" type="presParOf" srcId="{CAB9E648-6829-4C8C-9B79-24ACFA532A0F}" destId="{7D01027F-4500-4E85-8E78-F567F40089B5}" srcOrd="0" destOrd="0" presId="urn:microsoft.com/office/officeart/2005/8/layout/vList2"/>
    <dgm:cxn modelId="{3B51D6E9-0B31-4C1A-B815-79C8EE2B3EFF}" type="presParOf" srcId="{CAB9E648-6829-4C8C-9B79-24ACFA532A0F}" destId="{E34B9BEF-39C3-4CB5-A7AC-993C68105D26}"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C9D6611-E002-47F7-B653-257458C35E5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9826D598-F454-4981-83FC-465EEA70E597}">
      <dgm:prSet/>
      <dgm:spPr/>
      <dgm:t>
        <a:bodyPr/>
        <a:lstStyle/>
        <a:p>
          <a:pPr rtl="0"/>
          <a:r>
            <a:rPr lang="en-US" b="1" smtClean="0"/>
            <a:t>What DSRIP means for the workforce overall:</a:t>
          </a:r>
          <a:endParaRPr lang="en-US"/>
        </a:p>
      </dgm:t>
    </dgm:pt>
    <dgm:pt modelId="{69E7447A-F236-47F0-89EE-54475AD5A027}" type="parTrans" cxnId="{96687150-234E-4E28-8259-59F43785A2A3}">
      <dgm:prSet/>
      <dgm:spPr/>
      <dgm:t>
        <a:bodyPr/>
        <a:lstStyle/>
        <a:p>
          <a:endParaRPr lang="en-US"/>
        </a:p>
      </dgm:t>
    </dgm:pt>
    <dgm:pt modelId="{2839F67C-033B-4168-9683-C77AACB99AEB}" type="sibTrans" cxnId="{96687150-234E-4E28-8259-59F43785A2A3}">
      <dgm:prSet/>
      <dgm:spPr/>
      <dgm:t>
        <a:bodyPr/>
        <a:lstStyle/>
        <a:p>
          <a:endParaRPr lang="en-US"/>
        </a:p>
      </dgm:t>
    </dgm:pt>
    <dgm:pt modelId="{08DCD6EA-6D62-486C-99E4-EBCA91CB867C}">
      <dgm:prSet/>
      <dgm:spPr/>
      <dgm:t>
        <a:bodyPr/>
        <a:lstStyle/>
        <a:p>
          <a:pPr rtl="0"/>
          <a:r>
            <a:rPr lang="en-US" dirty="0" smtClean="0"/>
            <a:t>DSRIP and other Medicaid Redesign programs are changing the healthcare delivery system in the Bronx and all over New York State</a:t>
          </a:r>
          <a:endParaRPr lang="en-US" dirty="0"/>
        </a:p>
      </dgm:t>
    </dgm:pt>
    <dgm:pt modelId="{9BB17716-5868-4475-8933-BBD40988B546}" type="parTrans" cxnId="{C4D374D1-9933-4806-99DC-E5AE9A8230B1}">
      <dgm:prSet/>
      <dgm:spPr/>
      <dgm:t>
        <a:bodyPr/>
        <a:lstStyle/>
        <a:p>
          <a:endParaRPr lang="en-US"/>
        </a:p>
      </dgm:t>
    </dgm:pt>
    <dgm:pt modelId="{84880DBB-8E6F-4DE0-AADD-777B88A77DF8}" type="sibTrans" cxnId="{C4D374D1-9933-4806-99DC-E5AE9A8230B1}">
      <dgm:prSet/>
      <dgm:spPr/>
      <dgm:t>
        <a:bodyPr/>
        <a:lstStyle/>
        <a:p>
          <a:endParaRPr lang="en-US"/>
        </a:p>
      </dgm:t>
    </dgm:pt>
    <dgm:pt modelId="{FE48C403-8297-4D04-9676-D3AA311B81A1}">
      <dgm:prSet/>
      <dgm:spPr/>
      <dgm:t>
        <a:bodyPr/>
        <a:lstStyle/>
        <a:p>
          <a:pPr rtl="0"/>
          <a:r>
            <a:rPr lang="en-US" dirty="0" smtClean="0"/>
            <a:t>New models of care are being introduced through the implementation of several DSRIP clinical projects (such as Health Home  At-Risk, ED Care Triage, Care Transitions, Integration of Primary Care and Behavioral Health, Disease Management Projects)</a:t>
          </a:r>
          <a:endParaRPr lang="en-US" dirty="0"/>
        </a:p>
      </dgm:t>
    </dgm:pt>
    <dgm:pt modelId="{744CD130-DA18-46A7-BA53-5966E9ED1DCB}" type="parTrans" cxnId="{C5071FEF-E6EE-41BC-B834-7E4B6A1A64C2}">
      <dgm:prSet/>
      <dgm:spPr/>
      <dgm:t>
        <a:bodyPr/>
        <a:lstStyle/>
        <a:p>
          <a:endParaRPr lang="en-US"/>
        </a:p>
      </dgm:t>
    </dgm:pt>
    <dgm:pt modelId="{4312EA7D-1DA3-40BE-906A-7D50D9E99536}" type="sibTrans" cxnId="{C5071FEF-E6EE-41BC-B834-7E4B6A1A64C2}">
      <dgm:prSet/>
      <dgm:spPr/>
      <dgm:t>
        <a:bodyPr/>
        <a:lstStyle/>
        <a:p>
          <a:endParaRPr lang="en-US"/>
        </a:p>
      </dgm:t>
    </dgm:pt>
    <dgm:pt modelId="{FEC71DB6-5EE1-4DA5-A364-F82A941AAD65}">
      <dgm:prSet/>
      <dgm:spPr/>
      <dgm:t>
        <a:bodyPr/>
        <a:lstStyle/>
        <a:p>
          <a:pPr rtl="0"/>
          <a:r>
            <a:rPr lang="en-US" smtClean="0"/>
            <a:t>DSRIP aims to improve health for patients in the Bronx and promotes a shift from inpatient care to primary care and community-based services. </a:t>
          </a:r>
          <a:endParaRPr lang="en-US"/>
        </a:p>
      </dgm:t>
    </dgm:pt>
    <dgm:pt modelId="{10A3C903-ADA7-47B4-828E-CD72725D1E3F}" type="parTrans" cxnId="{13FF73FA-44ED-476D-BCDC-FDC21C0BD2BD}">
      <dgm:prSet/>
      <dgm:spPr/>
      <dgm:t>
        <a:bodyPr/>
        <a:lstStyle/>
        <a:p>
          <a:endParaRPr lang="en-US"/>
        </a:p>
      </dgm:t>
    </dgm:pt>
    <dgm:pt modelId="{6289CB1A-718F-478F-82B4-3F411B0C97F7}" type="sibTrans" cxnId="{13FF73FA-44ED-476D-BCDC-FDC21C0BD2BD}">
      <dgm:prSet/>
      <dgm:spPr/>
      <dgm:t>
        <a:bodyPr/>
        <a:lstStyle/>
        <a:p>
          <a:endParaRPr lang="en-US"/>
        </a:p>
      </dgm:t>
    </dgm:pt>
    <dgm:pt modelId="{D806658A-410A-4603-9CAF-0D36BC2D068B}">
      <dgm:prSet/>
      <dgm:spPr/>
      <dgm:t>
        <a:bodyPr/>
        <a:lstStyle/>
        <a:p>
          <a:pPr rtl="0"/>
          <a:r>
            <a:rPr lang="en-US" dirty="0" smtClean="0"/>
            <a:t>	A reduction in hospital admissions and beds means fewer hospital staff may be 	required. However, this also means increased demand for primary care providers, care 	coordinators, community health workers means more outpatient staff. </a:t>
          </a:r>
          <a:endParaRPr lang="en-US" dirty="0"/>
        </a:p>
      </dgm:t>
    </dgm:pt>
    <dgm:pt modelId="{54AD52B3-8114-4DBB-A57E-8C66BF416EAD}" type="parTrans" cxnId="{D51ECD0F-D64D-466D-8CE9-3D0813BD7855}">
      <dgm:prSet/>
      <dgm:spPr/>
      <dgm:t>
        <a:bodyPr/>
        <a:lstStyle/>
        <a:p>
          <a:endParaRPr lang="en-US"/>
        </a:p>
      </dgm:t>
    </dgm:pt>
    <dgm:pt modelId="{274818E5-34BD-4FCF-AC9E-2CEDF089E05B}" type="sibTrans" cxnId="{D51ECD0F-D64D-466D-8CE9-3D0813BD7855}">
      <dgm:prSet/>
      <dgm:spPr/>
      <dgm:t>
        <a:bodyPr/>
        <a:lstStyle/>
        <a:p>
          <a:endParaRPr lang="en-US"/>
        </a:p>
      </dgm:t>
    </dgm:pt>
    <dgm:pt modelId="{E0387A91-3A6B-4105-B436-C11A1102D6E9}">
      <dgm:prSet/>
      <dgm:spPr/>
      <dgm:t>
        <a:bodyPr/>
        <a:lstStyle/>
        <a:p>
          <a:pPr rtl="0"/>
          <a:r>
            <a:rPr lang="en-US" smtClean="0"/>
            <a:t>These changes bring opportunities for the workforce as new jobs are being created, particularly in primary care and community-based settings</a:t>
          </a:r>
          <a:endParaRPr lang="en-US"/>
        </a:p>
      </dgm:t>
    </dgm:pt>
    <dgm:pt modelId="{0120D088-4187-4537-B7C0-F95A199449F0}" type="parTrans" cxnId="{B9A4C6A2-3A85-45EE-863D-8128D8D650F7}">
      <dgm:prSet/>
      <dgm:spPr/>
      <dgm:t>
        <a:bodyPr/>
        <a:lstStyle/>
        <a:p>
          <a:endParaRPr lang="en-US"/>
        </a:p>
      </dgm:t>
    </dgm:pt>
    <dgm:pt modelId="{DD1CAEF9-53C9-4F95-A1FB-92D191A1A375}" type="sibTrans" cxnId="{B9A4C6A2-3A85-45EE-863D-8128D8D650F7}">
      <dgm:prSet/>
      <dgm:spPr/>
      <dgm:t>
        <a:bodyPr/>
        <a:lstStyle/>
        <a:p>
          <a:endParaRPr lang="en-US"/>
        </a:p>
      </dgm:t>
    </dgm:pt>
    <dgm:pt modelId="{BAAEF8B5-EE6B-45E0-9A19-BB47DEC1BB9E}">
      <dgm:prSet/>
      <dgm:spPr/>
      <dgm:t>
        <a:bodyPr/>
        <a:lstStyle/>
        <a:p>
          <a:pPr rtl="0"/>
          <a:r>
            <a:rPr lang="en-US" smtClean="0"/>
            <a:t>BPHC is committed to working closely with our partners in labor and member organizations to ensure our existing workers are prepared to take full advantage of this opportunity. </a:t>
          </a:r>
          <a:endParaRPr lang="en-US"/>
        </a:p>
      </dgm:t>
    </dgm:pt>
    <dgm:pt modelId="{CB20F2B1-ACB5-4556-8946-45CC1B2D2A5C}" type="parTrans" cxnId="{4754A7EC-F731-4B45-B600-D15D915C1A97}">
      <dgm:prSet/>
      <dgm:spPr/>
      <dgm:t>
        <a:bodyPr/>
        <a:lstStyle/>
        <a:p>
          <a:endParaRPr lang="en-US"/>
        </a:p>
      </dgm:t>
    </dgm:pt>
    <dgm:pt modelId="{5E6E43D6-C02C-4E2A-9C33-9773FEA6C303}" type="sibTrans" cxnId="{4754A7EC-F731-4B45-B600-D15D915C1A97}">
      <dgm:prSet/>
      <dgm:spPr/>
      <dgm:t>
        <a:bodyPr/>
        <a:lstStyle/>
        <a:p>
          <a:endParaRPr lang="en-US"/>
        </a:p>
      </dgm:t>
    </dgm:pt>
    <dgm:pt modelId="{29524D1D-4488-4187-8BAD-0D3360ED45EF}">
      <dgm:prSet/>
      <dgm:spPr/>
      <dgm:t>
        <a:bodyPr/>
        <a:lstStyle/>
        <a:p>
          <a:pPr rtl="0"/>
          <a:endParaRPr lang="en-US" dirty="0"/>
        </a:p>
      </dgm:t>
    </dgm:pt>
    <dgm:pt modelId="{049B122B-E1CC-4F4A-83CB-B52A2ECE6215}" type="parTrans" cxnId="{078E6C65-E18C-4A90-9A8D-51F774ED46D9}">
      <dgm:prSet/>
      <dgm:spPr/>
      <dgm:t>
        <a:bodyPr/>
        <a:lstStyle/>
        <a:p>
          <a:endParaRPr lang="en-US"/>
        </a:p>
      </dgm:t>
    </dgm:pt>
    <dgm:pt modelId="{4ABB7102-4F63-4CAF-B05A-26EAC0B7E69E}" type="sibTrans" cxnId="{078E6C65-E18C-4A90-9A8D-51F774ED46D9}">
      <dgm:prSet/>
      <dgm:spPr/>
      <dgm:t>
        <a:bodyPr/>
        <a:lstStyle/>
        <a:p>
          <a:endParaRPr lang="en-US"/>
        </a:p>
      </dgm:t>
    </dgm:pt>
    <dgm:pt modelId="{55EEF86F-0563-45FC-A43A-FB153F693F71}" type="pres">
      <dgm:prSet presAssocID="{7C9D6611-E002-47F7-B653-257458C35E55}" presName="linear" presStyleCnt="0">
        <dgm:presLayoutVars>
          <dgm:animLvl val="lvl"/>
          <dgm:resizeHandles val="exact"/>
        </dgm:presLayoutVars>
      </dgm:prSet>
      <dgm:spPr/>
      <dgm:t>
        <a:bodyPr/>
        <a:lstStyle/>
        <a:p>
          <a:endParaRPr lang="en-US"/>
        </a:p>
      </dgm:t>
    </dgm:pt>
    <dgm:pt modelId="{67B94B3A-1A16-4EC6-B998-BFBF29461B50}" type="pres">
      <dgm:prSet presAssocID="{9826D598-F454-4981-83FC-465EEA70E597}" presName="parentText" presStyleLbl="node1" presStyleIdx="0" presStyleCnt="1">
        <dgm:presLayoutVars>
          <dgm:chMax val="0"/>
          <dgm:bulletEnabled val="1"/>
        </dgm:presLayoutVars>
      </dgm:prSet>
      <dgm:spPr/>
      <dgm:t>
        <a:bodyPr/>
        <a:lstStyle/>
        <a:p>
          <a:endParaRPr lang="en-US"/>
        </a:p>
      </dgm:t>
    </dgm:pt>
    <dgm:pt modelId="{0281A4C9-C949-4DDB-BA69-4B4B16B7BF80}" type="pres">
      <dgm:prSet presAssocID="{9826D598-F454-4981-83FC-465EEA70E597}" presName="childText" presStyleLbl="revTx" presStyleIdx="0" presStyleCnt="1" custLinFactNeighborY="-36228">
        <dgm:presLayoutVars>
          <dgm:bulletEnabled val="1"/>
        </dgm:presLayoutVars>
      </dgm:prSet>
      <dgm:spPr/>
      <dgm:t>
        <a:bodyPr/>
        <a:lstStyle/>
        <a:p>
          <a:endParaRPr lang="en-US"/>
        </a:p>
      </dgm:t>
    </dgm:pt>
  </dgm:ptLst>
  <dgm:cxnLst>
    <dgm:cxn modelId="{078E6C65-E18C-4A90-9A8D-51F774ED46D9}" srcId="{9826D598-F454-4981-83FC-465EEA70E597}" destId="{29524D1D-4488-4187-8BAD-0D3360ED45EF}" srcOrd="0" destOrd="0" parTransId="{049B122B-E1CC-4F4A-83CB-B52A2ECE6215}" sibTransId="{4ABB7102-4F63-4CAF-B05A-26EAC0B7E69E}"/>
    <dgm:cxn modelId="{C4D374D1-9933-4806-99DC-E5AE9A8230B1}" srcId="{9826D598-F454-4981-83FC-465EEA70E597}" destId="{08DCD6EA-6D62-486C-99E4-EBCA91CB867C}" srcOrd="1" destOrd="0" parTransId="{9BB17716-5868-4475-8933-BBD40988B546}" sibTransId="{84880DBB-8E6F-4DE0-AADD-777B88A77DF8}"/>
    <dgm:cxn modelId="{55049A34-9BE9-4E6A-AD07-AB0F78EFF53A}" type="presOf" srcId="{7C9D6611-E002-47F7-B653-257458C35E55}" destId="{55EEF86F-0563-45FC-A43A-FB153F693F71}" srcOrd="0" destOrd="0" presId="urn:microsoft.com/office/officeart/2005/8/layout/vList2"/>
    <dgm:cxn modelId="{96687150-234E-4E28-8259-59F43785A2A3}" srcId="{7C9D6611-E002-47F7-B653-257458C35E55}" destId="{9826D598-F454-4981-83FC-465EEA70E597}" srcOrd="0" destOrd="0" parTransId="{69E7447A-F236-47F0-89EE-54475AD5A027}" sibTransId="{2839F67C-033B-4168-9683-C77AACB99AEB}"/>
    <dgm:cxn modelId="{BBBDE9DE-6C5F-4A4D-A874-9B24FDF2F730}" type="presOf" srcId="{9826D598-F454-4981-83FC-465EEA70E597}" destId="{67B94B3A-1A16-4EC6-B998-BFBF29461B50}" srcOrd="0" destOrd="0" presId="urn:microsoft.com/office/officeart/2005/8/layout/vList2"/>
    <dgm:cxn modelId="{B9A4C6A2-3A85-45EE-863D-8128D8D650F7}" srcId="{9826D598-F454-4981-83FC-465EEA70E597}" destId="{E0387A91-3A6B-4105-B436-C11A1102D6E9}" srcOrd="4" destOrd="0" parTransId="{0120D088-4187-4537-B7C0-F95A199449F0}" sibTransId="{DD1CAEF9-53C9-4F95-A1FB-92D191A1A375}"/>
    <dgm:cxn modelId="{4205768F-A936-48F4-B5EB-4C57F9104698}" type="presOf" srcId="{FE48C403-8297-4D04-9676-D3AA311B81A1}" destId="{0281A4C9-C949-4DDB-BA69-4B4B16B7BF80}" srcOrd="0" destOrd="2" presId="urn:microsoft.com/office/officeart/2005/8/layout/vList2"/>
    <dgm:cxn modelId="{100E59DF-3B2E-41DF-9C2D-17EA544748DB}" type="presOf" srcId="{D806658A-410A-4603-9CAF-0D36BC2D068B}" destId="{0281A4C9-C949-4DDB-BA69-4B4B16B7BF80}" srcOrd="0" destOrd="4" presId="urn:microsoft.com/office/officeart/2005/8/layout/vList2"/>
    <dgm:cxn modelId="{9A072C6E-EBC3-46FF-9B49-E08C8E61C185}" type="presOf" srcId="{29524D1D-4488-4187-8BAD-0D3360ED45EF}" destId="{0281A4C9-C949-4DDB-BA69-4B4B16B7BF80}" srcOrd="0" destOrd="0" presId="urn:microsoft.com/office/officeart/2005/8/layout/vList2"/>
    <dgm:cxn modelId="{AD9D322F-417F-4DE9-BD5F-4079AC4F8BD7}" type="presOf" srcId="{BAAEF8B5-EE6B-45E0-9A19-BB47DEC1BB9E}" destId="{0281A4C9-C949-4DDB-BA69-4B4B16B7BF80}" srcOrd="0" destOrd="6" presId="urn:microsoft.com/office/officeart/2005/8/layout/vList2"/>
    <dgm:cxn modelId="{13FF73FA-44ED-476D-BCDC-FDC21C0BD2BD}" srcId="{9826D598-F454-4981-83FC-465EEA70E597}" destId="{FEC71DB6-5EE1-4DA5-A364-F82A941AAD65}" srcOrd="3" destOrd="0" parTransId="{10A3C903-ADA7-47B4-828E-CD72725D1E3F}" sibTransId="{6289CB1A-718F-478F-82B4-3F411B0C97F7}"/>
    <dgm:cxn modelId="{4754A7EC-F731-4B45-B600-D15D915C1A97}" srcId="{9826D598-F454-4981-83FC-465EEA70E597}" destId="{BAAEF8B5-EE6B-45E0-9A19-BB47DEC1BB9E}" srcOrd="5" destOrd="0" parTransId="{CB20F2B1-ACB5-4556-8946-45CC1B2D2A5C}" sibTransId="{5E6E43D6-C02C-4E2A-9C33-9773FEA6C303}"/>
    <dgm:cxn modelId="{C5071FEF-E6EE-41BC-B834-7E4B6A1A64C2}" srcId="{9826D598-F454-4981-83FC-465EEA70E597}" destId="{FE48C403-8297-4D04-9676-D3AA311B81A1}" srcOrd="2" destOrd="0" parTransId="{744CD130-DA18-46A7-BA53-5966E9ED1DCB}" sibTransId="{4312EA7D-1DA3-40BE-906A-7D50D9E99536}"/>
    <dgm:cxn modelId="{3377C3A5-10B0-42B2-B237-383AB1869F02}" type="presOf" srcId="{E0387A91-3A6B-4105-B436-C11A1102D6E9}" destId="{0281A4C9-C949-4DDB-BA69-4B4B16B7BF80}" srcOrd="0" destOrd="5" presId="urn:microsoft.com/office/officeart/2005/8/layout/vList2"/>
    <dgm:cxn modelId="{DBFB0EAA-C60B-4E67-9213-D229AFD4F838}" type="presOf" srcId="{08DCD6EA-6D62-486C-99E4-EBCA91CB867C}" destId="{0281A4C9-C949-4DDB-BA69-4B4B16B7BF80}" srcOrd="0" destOrd="1" presId="urn:microsoft.com/office/officeart/2005/8/layout/vList2"/>
    <dgm:cxn modelId="{D51ECD0F-D64D-466D-8CE9-3D0813BD7855}" srcId="{FEC71DB6-5EE1-4DA5-A364-F82A941AAD65}" destId="{D806658A-410A-4603-9CAF-0D36BC2D068B}" srcOrd="0" destOrd="0" parTransId="{54AD52B3-8114-4DBB-A57E-8C66BF416EAD}" sibTransId="{274818E5-34BD-4FCF-AC9E-2CEDF089E05B}"/>
    <dgm:cxn modelId="{243E1509-471F-4004-B5F0-1DCD1C1ED816}" type="presOf" srcId="{FEC71DB6-5EE1-4DA5-A364-F82A941AAD65}" destId="{0281A4C9-C949-4DDB-BA69-4B4B16B7BF80}" srcOrd="0" destOrd="3" presId="urn:microsoft.com/office/officeart/2005/8/layout/vList2"/>
    <dgm:cxn modelId="{D935BB53-CEE6-409F-A67F-326532DFFCBF}" type="presParOf" srcId="{55EEF86F-0563-45FC-A43A-FB153F693F71}" destId="{67B94B3A-1A16-4EC6-B998-BFBF29461B50}" srcOrd="0" destOrd="0" presId="urn:microsoft.com/office/officeart/2005/8/layout/vList2"/>
    <dgm:cxn modelId="{3F3FD08D-9720-4CC8-B163-B52917066985}" type="presParOf" srcId="{55EEF86F-0563-45FC-A43A-FB153F693F71}" destId="{0281A4C9-C949-4DDB-BA69-4B4B16B7BF8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D5CD46-E3FA-4E7B-A6AC-700969329D3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86DDF66-E33F-4FBF-83A8-00D0459CA8AF}">
      <dgm:prSet/>
      <dgm:spPr/>
      <dgm:t>
        <a:bodyPr/>
        <a:lstStyle/>
        <a:p>
          <a:pPr rtl="0"/>
          <a:r>
            <a:rPr lang="en-US" b="1" dirty="0" smtClean="0"/>
            <a:t>Care Coordination Team Roles and Responsibilities:</a:t>
          </a:r>
          <a:endParaRPr lang="en-US" dirty="0"/>
        </a:p>
      </dgm:t>
    </dgm:pt>
    <dgm:pt modelId="{B9C20441-3AEE-44C4-812E-32BE6B74E5CC}" type="parTrans" cxnId="{8F23989D-787F-40BB-AC44-B32A9CFEF039}">
      <dgm:prSet/>
      <dgm:spPr/>
      <dgm:t>
        <a:bodyPr/>
        <a:lstStyle/>
        <a:p>
          <a:endParaRPr lang="en-US"/>
        </a:p>
      </dgm:t>
    </dgm:pt>
    <dgm:pt modelId="{8ABE38A9-7234-424A-8F2B-702AAE7C235A}" type="sibTrans" cxnId="{8F23989D-787F-40BB-AC44-B32A9CFEF039}">
      <dgm:prSet/>
      <dgm:spPr/>
      <dgm:t>
        <a:bodyPr/>
        <a:lstStyle/>
        <a:p>
          <a:endParaRPr lang="en-US"/>
        </a:p>
      </dgm:t>
    </dgm:pt>
    <dgm:pt modelId="{0B3BE4B3-64C9-4246-8142-25AFE8DCCF2D}">
      <dgm:prSet/>
      <dgm:spPr/>
      <dgm:t>
        <a:bodyPr/>
        <a:lstStyle/>
        <a:p>
          <a:pPr rtl="0"/>
          <a:r>
            <a:rPr lang="en-US" dirty="0" smtClean="0"/>
            <a:t>Conduct assessment to determine care coordination needs (clinical care navigation, as well as housing, entitlements, legal representation and other social services).</a:t>
          </a:r>
          <a:endParaRPr lang="en-US" dirty="0"/>
        </a:p>
      </dgm:t>
    </dgm:pt>
    <dgm:pt modelId="{3C4E4F79-4C94-4874-86FF-FC6883EC7AAA}" type="parTrans" cxnId="{EC041D68-8262-4A93-B847-C30F1CFDC7FA}">
      <dgm:prSet/>
      <dgm:spPr/>
      <dgm:t>
        <a:bodyPr/>
        <a:lstStyle/>
        <a:p>
          <a:endParaRPr lang="en-US"/>
        </a:p>
      </dgm:t>
    </dgm:pt>
    <dgm:pt modelId="{1CFA38CB-3422-43C4-AA3B-67C31CB9F0C7}" type="sibTrans" cxnId="{EC041D68-8262-4A93-B847-C30F1CFDC7FA}">
      <dgm:prSet/>
      <dgm:spPr/>
      <dgm:t>
        <a:bodyPr/>
        <a:lstStyle/>
        <a:p>
          <a:endParaRPr lang="en-US"/>
        </a:p>
      </dgm:t>
    </dgm:pt>
    <dgm:pt modelId="{6E4A8CFF-F538-45D0-B14E-96C95D61CE4A}">
      <dgm:prSet/>
      <dgm:spPr/>
      <dgm:t>
        <a:bodyPr/>
        <a:lstStyle/>
        <a:p>
          <a:pPr rtl="0"/>
          <a:r>
            <a:rPr lang="en-US" smtClean="0"/>
            <a:t>Work with patient and Primary Care Team to create a comprehensive care plan that includes problems, goals (especially patient self-management goals) and interventions/referrals. Provide a copy of the care plan to the patient.</a:t>
          </a:r>
          <a:endParaRPr lang="en-US"/>
        </a:p>
      </dgm:t>
    </dgm:pt>
    <dgm:pt modelId="{BE275161-A900-41A9-8937-77A852771991}" type="parTrans" cxnId="{8369DF9E-E188-4C60-A65E-D12C1D7850C8}">
      <dgm:prSet/>
      <dgm:spPr/>
      <dgm:t>
        <a:bodyPr/>
        <a:lstStyle/>
        <a:p>
          <a:endParaRPr lang="en-US"/>
        </a:p>
      </dgm:t>
    </dgm:pt>
    <dgm:pt modelId="{E47C22A5-53E5-4856-A377-5201F75F6FD4}" type="sibTrans" cxnId="{8369DF9E-E188-4C60-A65E-D12C1D7850C8}">
      <dgm:prSet/>
      <dgm:spPr/>
      <dgm:t>
        <a:bodyPr/>
        <a:lstStyle/>
        <a:p>
          <a:endParaRPr lang="en-US"/>
        </a:p>
      </dgm:t>
    </dgm:pt>
    <dgm:pt modelId="{9C000B6F-C245-4BD2-BD24-3878206B1292}">
      <dgm:prSet/>
      <dgm:spPr/>
      <dgm:t>
        <a:bodyPr/>
        <a:lstStyle/>
        <a:p>
          <a:pPr rtl="0"/>
          <a:r>
            <a:rPr lang="en-US" smtClean="0"/>
            <a:t>Participate in regular case conferences and huddles with the primary care team to assess patient progress towards their goals and prepare for patient visits.</a:t>
          </a:r>
          <a:endParaRPr lang="en-US"/>
        </a:p>
      </dgm:t>
    </dgm:pt>
    <dgm:pt modelId="{DB3DD80D-D688-40BC-AFDE-6950CC8A3AC2}" type="parTrans" cxnId="{44216035-2B73-410D-A034-E5531C760E9D}">
      <dgm:prSet/>
      <dgm:spPr/>
      <dgm:t>
        <a:bodyPr/>
        <a:lstStyle/>
        <a:p>
          <a:endParaRPr lang="en-US"/>
        </a:p>
      </dgm:t>
    </dgm:pt>
    <dgm:pt modelId="{947A49DD-FAD0-49AB-BAD9-559036BC3A59}" type="sibTrans" cxnId="{44216035-2B73-410D-A034-E5531C760E9D}">
      <dgm:prSet/>
      <dgm:spPr/>
      <dgm:t>
        <a:bodyPr/>
        <a:lstStyle/>
        <a:p>
          <a:endParaRPr lang="en-US"/>
        </a:p>
      </dgm:t>
    </dgm:pt>
    <dgm:pt modelId="{5A87E6AA-3CC2-4C64-BA8E-4388C4E8D88E}">
      <dgm:prSet/>
      <dgm:spPr/>
      <dgm:t>
        <a:bodyPr/>
        <a:lstStyle/>
        <a:p>
          <a:pPr rtl="0"/>
          <a:r>
            <a:rPr lang="en-US" smtClean="0"/>
            <a:t>Coordinate with hospital-based staff to ensure follow-up appointments and support are in place following an emergency room visit or in-patient stay.</a:t>
          </a:r>
          <a:endParaRPr lang="en-US"/>
        </a:p>
      </dgm:t>
    </dgm:pt>
    <dgm:pt modelId="{837DB351-F4D4-4821-9A9E-D0B2273D50F7}" type="parTrans" cxnId="{65A79547-D957-422B-AAF9-F9F3CB4FB560}">
      <dgm:prSet/>
      <dgm:spPr/>
      <dgm:t>
        <a:bodyPr/>
        <a:lstStyle/>
        <a:p>
          <a:endParaRPr lang="en-US"/>
        </a:p>
      </dgm:t>
    </dgm:pt>
    <dgm:pt modelId="{A591D44E-8A4C-4644-8699-B9A7D4C79532}" type="sibTrans" cxnId="{65A79547-D957-422B-AAF9-F9F3CB4FB560}">
      <dgm:prSet/>
      <dgm:spPr/>
      <dgm:t>
        <a:bodyPr/>
        <a:lstStyle/>
        <a:p>
          <a:endParaRPr lang="en-US"/>
        </a:p>
      </dgm:t>
    </dgm:pt>
    <dgm:pt modelId="{580B9EC1-C800-470A-84DA-209D6B2DFD2F}">
      <dgm:prSet/>
      <dgm:spPr/>
      <dgm:t>
        <a:bodyPr/>
        <a:lstStyle/>
        <a:p>
          <a:pPr rtl="0"/>
          <a:r>
            <a:rPr lang="en-US" smtClean="0"/>
            <a:t>Refer patient to needed services (medical, behavioral health, social service, Health Home, etc.).</a:t>
          </a:r>
          <a:endParaRPr lang="en-US"/>
        </a:p>
      </dgm:t>
    </dgm:pt>
    <dgm:pt modelId="{02D322C1-26CA-4CF8-BF79-828D3EC6E08D}" type="parTrans" cxnId="{4282D2F9-AFAD-4AA9-89D3-1A9E3AB3CB33}">
      <dgm:prSet/>
      <dgm:spPr/>
      <dgm:t>
        <a:bodyPr/>
        <a:lstStyle/>
        <a:p>
          <a:endParaRPr lang="en-US"/>
        </a:p>
      </dgm:t>
    </dgm:pt>
    <dgm:pt modelId="{7D78FB07-38F4-405F-B0AD-9C4FFB81AC28}" type="sibTrans" cxnId="{4282D2F9-AFAD-4AA9-89D3-1A9E3AB3CB33}">
      <dgm:prSet/>
      <dgm:spPr/>
      <dgm:t>
        <a:bodyPr/>
        <a:lstStyle/>
        <a:p>
          <a:endParaRPr lang="en-US"/>
        </a:p>
      </dgm:t>
    </dgm:pt>
    <dgm:pt modelId="{22AC7A0C-49C6-4BD5-A0DE-95CC5ED5486C}">
      <dgm:prSet/>
      <dgm:spPr/>
      <dgm:t>
        <a:bodyPr/>
        <a:lstStyle/>
        <a:p>
          <a:pPr rtl="0"/>
          <a:r>
            <a:rPr lang="en-US" smtClean="0"/>
            <a:t>Close the loop on referrals: follow up with patient and provider post-referral to ensure that the patient has connected to and received necessary services.</a:t>
          </a:r>
          <a:endParaRPr lang="en-US"/>
        </a:p>
      </dgm:t>
    </dgm:pt>
    <dgm:pt modelId="{2F95928A-815A-451D-8932-78E92C918CD0}" type="parTrans" cxnId="{40D2B329-45B6-4A49-9935-D08C8779F2C9}">
      <dgm:prSet/>
      <dgm:spPr/>
      <dgm:t>
        <a:bodyPr/>
        <a:lstStyle/>
        <a:p>
          <a:endParaRPr lang="en-US"/>
        </a:p>
      </dgm:t>
    </dgm:pt>
    <dgm:pt modelId="{ADF8C8EA-4FF8-45D8-85B3-1F910D7E7AF7}" type="sibTrans" cxnId="{40D2B329-45B6-4A49-9935-D08C8779F2C9}">
      <dgm:prSet/>
      <dgm:spPr/>
      <dgm:t>
        <a:bodyPr/>
        <a:lstStyle/>
        <a:p>
          <a:endParaRPr lang="en-US"/>
        </a:p>
      </dgm:t>
    </dgm:pt>
    <dgm:pt modelId="{AFA459E2-241E-46BD-B3F1-267E6AB196BF}">
      <dgm:prSet/>
      <dgm:spPr/>
      <dgm:t>
        <a:bodyPr/>
        <a:lstStyle/>
        <a:p>
          <a:pPr rtl="0"/>
          <a:r>
            <a:rPr lang="en-US" smtClean="0"/>
            <a:t>Where available, use a Care Coordination Management System (CCMS) IT platform to document and track patients’ care planning and progress towards goals. </a:t>
          </a:r>
          <a:endParaRPr lang="en-US"/>
        </a:p>
      </dgm:t>
    </dgm:pt>
    <dgm:pt modelId="{31D3A0FA-ABDE-418B-AE20-7B1191F91781}" type="parTrans" cxnId="{93DED9A6-584F-4B80-8131-63FA2A23D387}">
      <dgm:prSet/>
      <dgm:spPr/>
      <dgm:t>
        <a:bodyPr/>
        <a:lstStyle/>
        <a:p>
          <a:endParaRPr lang="en-US"/>
        </a:p>
      </dgm:t>
    </dgm:pt>
    <dgm:pt modelId="{EBC9025E-B3C3-48FE-98C6-7315368DE316}" type="sibTrans" cxnId="{93DED9A6-584F-4B80-8131-63FA2A23D387}">
      <dgm:prSet/>
      <dgm:spPr/>
      <dgm:t>
        <a:bodyPr/>
        <a:lstStyle/>
        <a:p>
          <a:endParaRPr lang="en-US"/>
        </a:p>
      </dgm:t>
    </dgm:pt>
    <dgm:pt modelId="{7F2707E5-EA40-46E9-AF8A-B46C5D9AD925}">
      <dgm:prSet/>
      <dgm:spPr/>
      <dgm:t>
        <a:bodyPr/>
        <a:lstStyle/>
        <a:p>
          <a:pPr rtl="0"/>
          <a:endParaRPr lang="en-US"/>
        </a:p>
      </dgm:t>
    </dgm:pt>
    <dgm:pt modelId="{A50A36B1-E1A7-4B3E-BB64-5A3F12406F35}" type="parTrans" cxnId="{9D0F081F-D37B-41EE-AF23-D11F5EEBC82D}">
      <dgm:prSet/>
      <dgm:spPr/>
      <dgm:t>
        <a:bodyPr/>
        <a:lstStyle/>
        <a:p>
          <a:endParaRPr lang="en-US"/>
        </a:p>
      </dgm:t>
    </dgm:pt>
    <dgm:pt modelId="{CB4B13C9-4570-4818-A2E4-0877322624FF}" type="sibTrans" cxnId="{9D0F081F-D37B-41EE-AF23-D11F5EEBC82D}">
      <dgm:prSet/>
      <dgm:spPr/>
      <dgm:t>
        <a:bodyPr/>
        <a:lstStyle/>
        <a:p>
          <a:endParaRPr lang="en-US"/>
        </a:p>
      </dgm:t>
    </dgm:pt>
    <dgm:pt modelId="{4C89824F-62C3-45CD-87EA-06FD0E41B360}" type="pres">
      <dgm:prSet presAssocID="{08D5CD46-E3FA-4E7B-A6AC-700969329D3B}" presName="linear" presStyleCnt="0">
        <dgm:presLayoutVars>
          <dgm:animLvl val="lvl"/>
          <dgm:resizeHandles val="exact"/>
        </dgm:presLayoutVars>
      </dgm:prSet>
      <dgm:spPr/>
      <dgm:t>
        <a:bodyPr/>
        <a:lstStyle/>
        <a:p>
          <a:endParaRPr lang="en-US"/>
        </a:p>
      </dgm:t>
    </dgm:pt>
    <dgm:pt modelId="{C2B882B5-2193-42CF-AC4B-65CEBDCDE0D0}" type="pres">
      <dgm:prSet presAssocID="{B86DDF66-E33F-4FBF-83A8-00D0459CA8AF}" presName="parentText" presStyleLbl="node1" presStyleIdx="0" presStyleCnt="1" custLinFactNeighborY="4750">
        <dgm:presLayoutVars>
          <dgm:chMax val="0"/>
          <dgm:bulletEnabled val="1"/>
        </dgm:presLayoutVars>
      </dgm:prSet>
      <dgm:spPr/>
      <dgm:t>
        <a:bodyPr/>
        <a:lstStyle/>
        <a:p>
          <a:endParaRPr lang="en-US"/>
        </a:p>
      </dgm:t>
    </dgm:pt>
    <dgm:pt modelId="{0AB24119-C57C-410A-B49E-B0E1369A1724}" type="pres">
      <dgm:prSet presAssocID="{B86DDF66-E33F-4FBF-83A8-00D0459CA8AF}" presName="childText" presStyleLbl="revTx" presStyleIdx="0" presStyleCnt="1">
        <dgm:presLayoutVars>
          <dgm:bulletEnabled val="1"/>
        </dgm:presLayoutVars>
      </dgm:prSet>
      <dgm:spPr/>
      <dgm:t>
        <a:bodyPr/>
        <a:lstStyle/>
        <a:p>
          <a:endParaRPr lang="en-US"/>
        </a:p>
      </dgm:t>
    </dgm:pt>
  </dgm:ptLst>
  <dgm:cxnLst>
    <dgm:cxn modelId="{93DED9A6-584F-4B80-8131-63FA2A23D387}" srcId="{B86DDF66-E33F-4FBF-83A8-00D0459CA8AF}" destId="{AFA459E2-241E-46BD-B3F1-267E6AB196BF}" srcOrd="7" destOrd="0" parTransId="{31D3A0FA-ABDE-418B-AE20-7B1191F91781}" sibTransId="{EBC9025E-B3C3-48FE-98C6-7315368DE316}"/>
    <dgm:cxn modelId="{F14003B3-D2BC-4856-AA63-5FDB355C4119}" type="presOf" srcId="{7F2707E5-EA40-46E9-AF8A-B46C5D9AD925}" destId="{0AB24119-C57C-410A-B49E-B0E1369A1724}" srcOrd="0" destOrd="0" presId="urn:microsoft.com/office/officeart/2005/8/layout/vList2"/>
    <dgm:cxn modelId="{60E1BCA6-86E6-41CC-AA6F-053F54A7FEDB}" type="presOf" srcId="{22AC7A0C-49C6-4BD5-A0DE-95CC5ED5486C}" destId="{0AB24119-C57C-410A-B49E-B0E1369A1724}" srcOrd="0" destOrd="6" presId="urn:microsoft.com/office/officeart/2005/8/layout/vList2"/>
    <dgm:cxn modelId="{44216035-2B73-410D-A034-E5531C760E9D}" srcId="{B86DDF66-E33F-4FBF-83A8-00D0459CA8AF}" destId="{9C000B6F-C245-4BD2-BD24-3878206B1292}" srcOrd="3" destOrd="0" parTransId="{DB3DD80D-D688-40BC-AFDE-6950CC8A3AC2}" sibTransId="{947A49DD-FAD0-49AB-BAD9-559036BC3A59}"/>
    <dgm:cxn modelId="{6016A51E-FF8A-4432-980C-4DFD487DF481}" type="presOf" srcId="{B86DDF66-E33F-4FBF-83A8-00D0459CA8AF}" destId="{C2B882B5-2193-42CF-AC4B-65CEBDCDE0D0}" srcOrd="0" destOrd="0" presId="urn:microsoft.com/office/officeart/2005/8/layout/vList2"/>
    <dgm:cxn modelId="{8F23989D-787F-40BB-AC44-B32A9CFEF039}" srcId="{08D5CD46-E3FA-4E7B-A6AC-700969329D3B}" destId="{B86DDF66-E33F-4FBF-83A8-00D0459CA8AF}" srcOrd="0" destOrd="0" parTransId="{B9C20441-3AEE-44C4-812E-32BE6B74E5CC}" sibTransId="{8ABE38A9-7234-424A-8F2B-702AAE7C235A}"/>
    <dgm:cxn modelId="{40D2B329-45B6-4A49-9935-D08C8779F2C9}" srcId="{B86DDF66-E33F-4FBF-83A8-00D0459CA8AF}" destId="{22AC7A0C-49C6-4BD5-A0DE-95CC5ED5486C}" srcOrd="6" destOrd="0" parTransId="{2F95928A-815A-451D-8932-78E92C918CD0}" sibTransId="{ADF8C8EA-4FF8-45D8-85B3-1F910D7E7AF7}"/>
    <dgm:cxn modelId="{8493E1C7-1826-4FCD-ACEF-329EEEF785FB}" type="presOf" srcId="{08D5CD46-E3FA-4E7B-A6AC-700969329D3B}" destId="{4C89824F-62C3-45CD-87EA-06FD0E41B360}" srcOrd="0" destOrd="0" presId="urn:microsoft.com/office/officeart/2005/8/layout/vList2"/>
    <dgm:cxn modelId="{D6E9966B-2848-43D5-8C7F-50DDBFA4592A}" type="presOf" srcId="{0B3BE4B3-64C9-4246-8142-25AFE8DCCF2D}" destId="{0AB24119-C57C-410A-B49E-B0E1369A1724}" srcOrd="0" destOrd="1" presId="urn:microsoft.com/office/officeart/2005/8/layout/vList2"/>
    <dgm:cxn modelId="{65A79547-D957-422B-AAF9-F9F3CB4FB560}" srcId="{B86DDF66-E33F-4FBF-83A8-00D0459CA8AF}" destId="{5A87E6AA-3CC2-4C64-BA8E-4388C4E8D88E}" srcOrd="4" destOrd="0" parTransId="{837DB351-F4D4-4821-9A9E-D0B2273D50F7}" sibTransId="{A591D44E-8A4C-4644-8699-B9A7D4C79532}"/>
    <dgm:cxn modelId="{EC041D68-8262-4A93-B847-C30F1CFDC7FA}" srcId="{B86DDF66-E33F-4FBF-83A8-00D0459CA8AF}" destId="{0B3BE4B3-64C9-4246-8142-25AFE8DCCF2D}" srcOrd="1" destOrd="0" parTransId="{3C4E4F79-4C94-4874-86FF-FC6883EC7AAA}" sibTransId="{1CFA38CB-3422-43C4-AA3B-67C31CB9F0C7}"/>
    <dgm:cxn modelId="{9D0F081F-D37B-41EE-AF23-D11F5EEBC82D}" srcId="{B86DDF66-E33F-4FBF-83A8-00D0459CA8AF}" destId="{7F2707E5-EA40-46E9-AF8A-B46C5D9AD925}" srcOrd="0" destOrd="0" parTransId="{A50A36B1-E1A7-4B3E-BB64-5A3F12406F35}" sibTransId="{CB4B13C9-4570-4818-A2E4-0877322624FF}"/>
    <dgm:cxn modelId="{93D1A484-4027-4145-B13F-008CF302A457}" type="presOf" srcId="{580B9EC1-C800-470A-84DA-209D6B2DFD2F}" destId="{0AB24119-C57C-410A-B49E-B0E1369A1724}" srcOrd="0" destOrd="5" presId="urn:microsoft.com/office/officeart/2005/8/layout/vList2"/>
    <dgm:cxn modelId="{8369DF9E-E188-4C60-A65E-D12C1D7850C8}" srcId="{B86DDF66-E33F-4FBF-83A8-00D0459CA8AF}" destId="{6E4A8CFF-F538-45D0-B14E-96C95D61CE4A}" srcOrd="2" destOrd="0" parTransId="{BE275161-A900-41A9-8937-77A852771991}" sibTransId="{E47C22A5-53E5-4856-A377-5201F75F6FD4}"/>
    <dgm:cxn modelId="{BF49EF71-07B9-4220-9128-F8409EFA2C99}" type="presOf" srcId="{9C000B6F-C245-4BD2-BD24-3878206B1292}" destId="{0AB24119-C57C-410A-B49E-B0E1369A1724}" srcOrd="0" destOrd="3" presId="urn:microsoft.com/office/officeart/2005/8/layout/vList2"/>
    <dgm:cxn modelId="{4282D2F9-AFAD-4AA9-89D3-1A9E3AB3CB33}" srcId="{B86DDF66-E33F-4FBF-83A8-00D0459CA8AF}" destId="{580B9EC1-C800-470A-84DA-209D6B2DFD2F}" srcOrd="5" destOrd="0" parTransId="{02D322C1-26CA-4CF8-BF79-828D3EC6E08D}" sibTransId="{7D78FB07-38F4-405F-B0AD-9C4FFB81AC28}"/>
    <dgm:cxn modelId="{BC2C5824-D3F4-45EB-B6E1-C9CBB91400F8}" type="presOf" srcId="{6E4A8CFF-F538-45D0-B14E-96C95D61CE4A}" destId="{0AB24119-C57C-410A-B49E-B0E1369A1724}" srcOrd="0" destOrd="2" presId="urn:microsoft.com/office/officeart/2005/8/layout/vList2"/>
    <dgm:cxn modelId="{2DD2442A-28CC-4503-A996-82C30333DB0D}" type="presOf" srcId="{AFA459E2-241E-46BD-B3F1-267E6AB196BF}" destId="{0AB24119-C57C-410A-B49E-B0E1369A1724}" srcOrd="0" destOrd="7" presId="urn:microsoft.com/office/officeart/2005/8/layout/vList2"/>
    <dgm:cxn modelId="{C91F7176-34D6-45D7-8024-BE6B7B76372B}" type="presOf" srcId="{5A87E6AA-3CC2-4C64-BA8E-4388C4E8D88E}" destId="{0AB24119-C57C-410A-B49E-B0E1369A1724}" srcOrd="0" destOrd="4" presId="urn:microsoft.com/office/officeart/2005/8/layout/vList2"/>
    <dgm:cxn modelId="{6714DDB3-B5B3-4D44-AAB5-BD873FFB7470}" type="presParOf" srcId="{4C89824F-62C3-45CD-87EA-06FD0E41B360}" destId="{C2B882B5-2193-42CF-AC4B-65CEBDCDE0D0}" srcOrd="0" destOrd="0" presId="urn:microsoft.com/office/officeart/2005/8/layout/vList2"/>
    <dgm:cxn modelId="{8EAEBD95-555E-415A-B79D-03D2AD95C120}" type="presParOf" srcId="{4C89824F-62C3-45CD-87EA-06FD0E41B360}" destId="{0AB24119-C57C-410A-B49E-B0E1369A1724}"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A8EC9A-5CDA-4CF3-9177-2A3808A0E56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5DD2B87-93AC-46E9-91F3-A4665DFDE810}">
      <dgm:prSet custT="1"/>
      <dgm:spPr/>
      <dgm:t>
        <a:bodyPr/>
        <a:lstStyle/>
        <a:p>
          <a:pPr rtl="0"/>
          <a:r>
            <a:rPr lang="en-US" sz="1600" b="1" dirty="0" smtClean="0"/>
            <a:t>This program aims to:</a:t>
          </a:r>
          <a:endParaRPr lang="en-US" sz="1600" dirty="0"/>
        </a:p>
      </dgm:t>
    </dgm:pt>
    <dgm:pt modelId="{7FC6470D-A252-4119-B952-05DD11A7A614}" type="parTrans" cxnId="{5597A003-CE29-4822-879F-8D7AD2FFC1B8}">
      <dgm:prSet/>
      <dgm:spPr/>
      <dgm:t>
        <a:bodyPr/>
        <a:lstStyle/>
        <a:p>
          <a:endParaRPr lang="en-US"/>
        </a:p>
      </dgm:t>
    </dgm:pt>
    <dgm:pt modelId="{10AE2814-FFF3-4DFA-A57E-573FC49A69C8}" type="sibTrans" cxnId="{5597A003-CE29-4822-879F-8D7AD2FFC1B8}">
      <dgm:prSet/>
      <dgm:spPr/>
      <dgm:t>
        <a:bodyPr/>
        <a:lstStyle/>
        <a:p>
          <a:endParaRPr lang="en-US"/>
        </a:p>
      </dgm:t>
    </dgm:pt>
    <dgm:pt modelId="{F5871522-3B9A-4762-8151-29BB7CD78C38}">
      <dgm:prSet custT="1"/>
      <dgm:spPr/>
      <dgm:t>
        <a:bodyPr/>
        <a:lstStyle/>
        <a:p>
          <a:pPr rtl="0"/>
          <a:r>
            <a:rPr lang="en-US" sz="1400" dirty="0" smtClean="0"/>
            <a:t>Reduce avoidable ED use by patients with non-emergent needs that could be addressed by their community PCP or behavioral health provider. </a:t>
          </a:r>
          <a:endParaRPr lang="en-US" sz="1400" dirty="0"/>
        </a:p>
      </dgm:t>
    </dgm:pt>
    <dgm:pt modelId="{605989B3-AC80-4976-B671-196931CB453C}" type="parTrans" cxnId="{8644F778-2376-4FD5-93B9-7DC105E233EE}">
      <dgm:prSet/>
      <dgm:spPr/>
      <dgm:t>
        <a:bodyPr/>
        <a:lstStyle/>
        <a:p>
          <a:endParaRPr lang="en-US"/>
        </a:p>
      </dgm:t>
    </dgm:pt>
    <dgm:pt modelId="{E5127C42-839B-4D5C-A672-2EDB36A5BEFE}" type="sibTrans" cxnId="{8644F778-2376-4FD5-93B9-7DC105E233EE}">
      <dgm:prSet/>
      <dgm:spPr/>
      <dgm:t>
        <a:bodyPr/>
        <a:lstStyle/>
        <a:p>
          <a:endParaRPr lang="en-US"/>
        </a:p>
      </dgm:t>
    </dgm:pt>
    <dgm:pt modelId="{3588FA7D-EB00-4806-95A9-BB110EDDD78E}">
      <dgm:prSet custT="1"/>
      <dgm:spPr/>
      <dgm:t>
        <a:bodyPr/>
        <a:lstStyle/>
        <a:p>
          <a:pPr rtl="0"/>
          <a:r>
            <a:rPr lang="en-US" sz="1400" dirty="0" smtClean="0"/>
            <a:t>Connect patients to their primary care provider and/or Health Home Care Manager with an appointment. </a:t>
          </a:r>
          <a:endParaRPr lang="en-US" sz="1400" dirty="0"/>
        </a:p>
      </dgm:t>
    </dgm:pt>
    <dgm:pt modelId="{E951A5BB-4852-438A-B8D2-07FBAD54B6AF}" type="parTrans" cxnId="{F7B4473D-27A5-4613-A8DC-27083C54E133}">
      <dgm:prSet/>
      <dgm:spPr/>
      <dgm:t>
        <a:bodyPr/>
        <a:lstStyle/>
        <a:p>
          <a:endParaRPr lang="en-US"/>
        </a:p>
      </dgm:t>
    </dgm:pt>
    <dgm:pt modelId="{7D547C81-CB46-48AF-BE2C-9C01A2007724}" type="sibTrans" cxnId="{F7B4473D-27A5-4613-A8DC-27083C54E133}">
      <dgm:prSet/>
      <dgm:spPr/>
      <dgm:t>
        <a:bodyPr/>
        <a:lstStyle/>
        <a:p>
          <a:endParaRPr lang="en-US"/>
        </a:p>
      </dgm:t>
    </dgm:pt>
    <dgm:pt modelId="{8ADE93E7-D3DF-4426-9142-2EFE9E6B38C1}">
      <dgm:prSet custT="1"/>
      <dgm:spPr/>
      <dgm:t>
        <a:bodyPr/>
        <a:lstStyle/>
        <a:p>
          <a:pPr rtl="0"/>
          <a:r>
            <a:rPr lang="en-US" sz="1400" dirty="0" smtClean="0"/>
            <a:t>Improve communications between ED and primary care teams. </a:t>
          </a:r>
          <a:endParaRPr lang="en-US" sz="1400" dirty="0"/>
        </a:p>
      </dgm:t>
    </dgm:pt>
    <dgm:pt modelId="{0A111D1B-BEC0-4718-A305-AD9B32824805}" type="parTrans" cxnId="{686AF98D-1037-4DB3-A3FA-324C5607364B}">
      <dgm:prSet/>
      <dgm:spPr/>
      <dgm:t>
        <a:bodyPr/>
        <a:lstStyle/>
        <a:p>
          <a:endParaRPr lang="en-US"/>
        </a:p>
      </dgm:t>
    </dgm:pt>
    <dgm:pt modelId="{A9E53B57-760E-4EDE-8CF5-DDDF578FFA50}" type="sibTrans" cxnId="{686AF98D-1037-4DB3-A3FA-324C5607364B}">
      <dgm:prSet/>
      <dgm:spPr/>
      <dgm:t>
        <a:bodyPr/>
        <a:lstStyle/>
        <a:p>
          <a:endParaRPr lang="en-US"/>
        </a:p>
      </dgm:t>
    </dgm:pt>
    <dgm:pt modelId="{AB1D5D7F-E057-451E-BEDB-5C382FFE07A3}">
      <dgm:prSet custT="1"/>
      <dgm:spPr/>
      <dgm:t>
        <a:bodyPr/>
        <a:lstStyle/>
        <a:p>
          <a:pPr rtl="0"/>
          <a:r>
            <a:rPr lang="en-US" sz="1600" b="1" dirty="0" smtClean="0"/>
            <a:t>Hospital-Based Roles and Responsibilities: </a:t>
          </a:r>
        </a:p>
        <a:p>
          <a:pPr rtl="0"/>
          <a:r>
            <a:rPr lang="en-US" sz="1600" i="1" dirty="0" smtClean="0"/>
            <a:t>ED Navigator</a:t>
          </a:r>
          <a:r>
            <a:rPr lang="en-US" sz="1600" b="1" dirty="0" smtClean="0"/>
            <a:t> </a:t>
          </a:r>
          <a:endParaRPr lang="en-US" sz="1600" dirty="0"/>
        </a:p>
      </dgm:t>
    </dgm:pt>
    <dgm:pt modelId="{955FA15A-0219-4943-8DB2-6155DA10D2C7}" type="parTrans" cxnId="{E74D25DF-9757-4FA2-BE33-E6BA1E41BBA7}">
      <dgm:prSet/>
      <dgm:spPr/>
      <dgm:t>
        <a:bodyPr/>
        <a:lstStyle/>
        <a:p>
          <a:endParaRPr lang="en-US"/>
        </a:p>
      </dgm:t>
    </dgm:pt>
    <dgm:pt modelId="{CEB869E5-B7F3-4AB0-8528-ADD86E5F2950}" type="sibTrans" cxnId="{E74D25DF-9757-4FA2-BE33-E6BA1E41BBA7}">
      <dgm:prSet/>
      <dgm:spPr/>
      <dgm:t>
        <a:bodyPr/>
        <a:lstStyle/>
        <a:p>
          <a:endParaRPr lang="en-US"/>
        </a:p>
      </dgm:t>
    </dgm:pt>
    <dgm:pt modelId="{B55D2B07-0E91-4687-8775-4C0CFE10FB85}">
      <dgm:prSet custT="1"/>
      <dgm:spPr/>
      <dgm:t>
        <a:bodyPr/>
        <a:lstStyle/>
        <a:p>
          <a:pPr rtl="0"/>
          <a:r>
            <a:rPr lang="en-US" sz="1400" dirty="0" smtClean="0"/>
            <a:t>Receive patients from work list of eligible patients; perform assessment to identify clinical and social supports to reduce avoidable ED visits</a:t>
          </a:r>
          <a:endParaRPr lang="en-US" sz="1400" dirty="0"/>
        </a:p>
      </dgm:t>
    </dgm:pt>
    <dgm:pt modelId="{F6132E78-1F86-4026-A7FD-3ECF7793AB50}" type="parTrans" cxnId="{C55BEDFE-CDEF-471A-B3F1-B15B1B068E8F}">
      <dgm:prSet/>
      <dgm:spPr/>
      <dgm:t>
        <a:bodyPr/>
        <a:lstStyle/>
        <a:p>
          <a:endParaRPr lang="en-US"/>
        </a:p>
      </dgm:t>
    </dgm:pt>
    <dgm:pt modelId="{32F9C4ED-D410-4F4B-879A-EEA34C8073CF}" type="sibTrans" cxnId="{C55BEDFE-CDEF-471A-B3F1-B15B1B068E8F}">
      <dgm:prSet/>
      <dgm:spPr/>
      <dgm:t>
        <a:bodyPr/>
        <a:lstStyle/>
        <a:p>
          <a:endParaRPr lang="en-US"/>
        </a:p>
      </dgm:t>
    </dgm:pt>
    <dgm:pt modelId="{5DE7C261-237B-4412-93B9-A44A1FE30F93}">
      <dgm:prSet custT="1"/>
      <dgm:spPr/>
      <dgm:t>
        <a:bodyPr/>
        <a:lstStyle/>
        <a:p>
          <a:pPr rtl="0"/>
          <a:r>
            <a:rPr lang="en-US" sz="1400" dirty="0" smtClean="0"/>
            <a:t>Make an appointment with PCP or Health Home Care Manager; share information with provider, as relevant. </a:t>
          </a:r>
          <a:endParaRPr lang="en-US" sz="1400" dirty="0"/>
        </a:p>
      </dgm:t>
    </dgm:pt>
    <dgm:pt modelId="{C3546411-7D4B-4EFD-87D4-BEDFD6E7E1FF}" type="parTrans" cxnId="{F49CC271-8355-48F8-A014-F75F70416FAF}">
      <dgm:prSet/>
      <dgm:spPr/>
      <dgm:t>
        <a:bodyPr/>
        <a:lstStyle/>
        <a:p>
          <a:endParaRPr lang="en-US"/>
        </a:p>
      </dgm:t>
    </dgm:pt>
    <dgm:pt modelId="{158C887A-31F2-4242-AB61-C36F48927944}" type="sibTrans" cxnId="{F49CC271-8355-48F8-A014-F75F70416FAF}">
      <dgm:prSet/>
      <dgm:spPr/>
      <dgm:t>
        <a:bodyPr/>
        <a:lstStyle/>
        <a:p>
          <a:endParaRPr lang="en-US"/>
        </a:p>
      </dgm:t>
    </dgm:pt>
    <dgm:pt modelId="{E81F3F2B-740D-4C95-8D7C-5918670758F8}">
      <dgm:prSet custT="1"/>
      <dgm:spPr/>
      <dgm:t>
        <a:bodyPr/>
        <a:lstStyle/>
        <a:p>
          <a:pPr rtl="0"/>
          <a:r>
            <a:rPr lang="en-US" sz="1400" dirty="0" smtClean="0"/>
            <a:t>Make referrals as appropriate to community-based organizations (CBOs) and/or Behavioral Health (BH) providers including the Parachute NYC program, a provider of BH crisis respite services. Provide warm handoff to receiving clinician/organization.</a:t>
          </a:r>
          <a:endParaRPr lang="en-US" sz="1400" dirty="0"/>
        </a:p>
      </dgm:t>
    </dgm:pt>
    <dgm:pt modelId="{942E0506-AAA5-49C5-9C7E-126E37A2460B}" type="parTrans" cxnId="{79C71418-D111-4038-AE7D-B6459AACB529}">
      <dgm:prSet/>
      <dgm:spPr/>
      <dgm:t>
        <a:bodyPr/>
        <a:lstStyle/>
        <a:p>
          <a:endParaRPr lang="en-US"/>
        </a:p>
      </dgm:t>
    </dgm:pt>
    <dgm:pt modelId="{B3EE1E61-38F9-4259-984C-E1AEFF4C4AF0}" type="sibTrans" cxnId="{79C71418-D111-4038-AE7D-B6459AACB529}">
      <dgm:prSet/>
      <dgm:spPr/>
      <dgm:t>
        <a:bodyPr/>
        <a:lstStyle/>
        <a:p>
          <a:endParaRPr lang="en-US"/>
        </a:p>
      </dgm:t>
    </dgm:pt>
    <dgm:pt modelId="{590D24EC-3B49-4E61-AE21-42B53D31FE33}">
      <dgm:prSet custT="1"/>
      <dgm:spPr/>
      <dgm:t>
        <a:bodyPr/>
        <a:lstStyle/>
        <a:p>
          <a:pPr rtl="0"/>
          <a:r>
            <a:rPr lang="en-US" sz="1400" dirty="0" smtClean="0"/>
            <a:t>Perform (or handoff to support team to perform) closed-loop referral tracking to ensure patient went to appointment(s).</a:t>
          </a:r>
          <a:endParaRPr lang="en-US" sz="1400" dirty="0"/>
        </a:p>
      </dgm:t>
    </dgm:pt>
    <dgm:pt modelId="{00754D3A-FC86-4A7D-8AAC-0AFF5B98C927}" type="parTrans" cxnId="{A6C80524-B897-42FB-85EB-3A1E7F5C5845}">
      <dgm:prSet/>
      <dgm:spPr/>
      <dgm:t>
        <a:bodyPr/>
        <a:lstStyle/>
        <a:p>
          <a:endParaRPr lang="en-US"/>
        </a:p>
      </dgm:t>
    </dgm:pt>
    <dgm:pt modelId="{E2D39F9A-7945-43F9-97BD-D07C930FF720}" type="sibTrans" cxnId="{A6C80524-B897-42FB-85EB-3A1E7F5C5845}">
      <dgm:prSet/>
      <dgm:spPr/>
      <dgm:t>
        <a:bodyPr/>
        <a:lstStyle/>
        <a:p>
          <a:endParaRPr lang="en-US"/>
        </a:p>
      </dgm:t>
    </dgm:pt>
    <dgm:pt modelId="{F27CDE57-2337-4529-A178-A828C48CA6EA}">
      <dgm:prSet custT="1"/>
      <dgm:spPr/>
      <dgm:t>
        <a:bodyPr/>
        <a:lstStyle/>
        <a:p>
          <a:pPr rtl="0"/>
          <a:endParaRPr lang="en-US" sz="1400" dirty="0"/>
        </a:p>
      </dgm:t>
    </dgm:pt>
    <dgm:pt modelId="{CC6A2F83-CBBA-4583-A26F-2C4923B777F1}" type="parTrans" cxnId="{5A9928AB-0EC9-491F-B499-3C1EEAD9B5A1}">
      <dgm:prSet/>
      <dgm:spPr/>
      <dgm:t>
        <a:bodyPr/>
        <a:lstStyle/>
        <a:p>
          <a:endParaRPr lang="en-US"/>
        </a:p>
      </dgm:t>
    </dgm:pt>
    <dgm:pt modelId="{BF8BAF7B-2360-4214-AD3D-987D74D2D5E8}" type="sibTrans" cxnId="{5A9928AB-0EC9-491F-B499-3C1EEAD9B5A1}">
      <dgm:prSet/>
      <dgm:spPr/>
      <dgm:t>
        <a:bodyPr/>
        <a:lstStyle/>
        <a:p>
          <a:endParaRPr lang="en-US"/>
        </a:p>
      </dgm:t>
    </dgm:pt>
    <dgm:pt modelId="{F9DC7D92-D289-4F3A-A2E5-BEF591756123}">
      <dgm:prSet custT="1"/>
      <dgm:spPr/>
      <dgm:t>
        <a:bodyPr/>
        <a:lstStyle/>
        <a:p>
          <a:pPr rtl="0"/>
          <a:endParaRPr lang="en-US" sz="1400"/>
        </a:p>
      </dgm:t>
    </dgm:pt>
    <dgm:pt modelId="{8BA73B58-D9DB-4DA4-946A-EBDBEB72F8EF}" type="parTrans" cxnId="{BBCF4AC8-E331-4222-A928-7B54D2D5B415}">
      <dgm:prSet/>
      <dgm:spPr/>
      <dgm:t>
        <a:bodyPr/>
        <a:lstStyle/>
        <a:p>
          <a:endParaRPr lang="en-US"/>
        </a:p>
      </dgm:t>
    </dgm:pt>
    <dgm:pt modelId="{6530152C-BF01-4BBC-A146-ADF36F703298}" type="sibTrans" cxnId="{BBCF4AC8-E331-4222-A928-7B54D2D5B415}">
      <dgm:prSet/>
      <dgm:spPr/>
      <dgm:t>
        <a:bodyPr/>
        <a:lstStyle/>
        <a:p>
          <a:endParaRPr lang="en-US"/>
        </a:p>
      </dgm:t>
    </dgm:pt>
    <dgm:pt modelId="{6585D242-0A4F-4A88-B603-21A6C244E992}">
      <dgm:prSet custT="1"/>
      <dgm:spPr/>
      <dgm:t>
        <a:bodyPr/>
        <a:lstStyle/>
        <a:p>
          <a:pPr rtl="0"/>
          <a:endParaRPr lang="en-US" sz="1400" dirty="0"/>
        </a:p>
      </dgm:t>
    </dgm:pt>
    <dgm:pt modelId="{3FE67B6B-6023-4DA7-AC63-19FA6DC2131B}" type="parTrans" cxnId="{4283DF88-4BD8-4998-A62D-216C34A54985}">
      <dgm:prSet/>
      <dgm:spPr/>
      <dgm:t>
        <a:bodyPr/>
        <a:lstStyle/>
        <a:p>
          <a:endParaRPr lang="en-US"/>
        </a:p>
      </dgm:t>
    </dgm:pt>
    <dgm:pt modelId="{41011A5D-F148-41A6-959D-D1E7908C0E4A}" type="sibTrans" cxnId="{4283DF88-4BD8-4998-A62D-216C34A54985}">
      <dgm:prSet/>
      <dgm:spPr/>
      <dgm:t>
        <a:bodyPr/>
        <a:lstStyle/>
        <a:p>
          <a:endParaRPr lang="en-US"/>
        </a:p>
      </dgm:t>
    </dgm:pt>
    <dgm:pt modelId="{D986B276-22F8-4DA1-BBB3-8AE47FD0457E}" type="pres">
      <dgm:prSet presAssocID="{8AA8EC9A-5CDA-4CF3-9177-2A3808A0E561}" presName="linear" presStyleCnt="0">
        <dgm:presLayoutVars>
          <dgm:animLvl val="lvl"/>
          <dgm:resizeHandles val="exact"/>
        </dgm:presLayoutVars>
      </dgm:prSet>
      <dgm:spPr/>
      <dgm:t>
        <a:bodyPr/>
        <a:lstStyle/>
        <a:p>
          <a:endParaRPr lang="en-US"/>
        </a:p>
      </dgm:t>
    </dgm:pt>
    <dgm:pt modelId="{4E7199C5-97A0-4EC8-BC58-8F6173354DF4}" type="pres">
      <dgm:prSet presAssocID="{B5DD2B87-93AC-46E9-91F3-A4665DFDE810}" presName="parentText" presStyleLbl="node1" presStyleIdx="0" presStyleCnt="2" custScaleY="94794">
        <dgm:presLayoutVars>
          <dgm:chMax val="0"/>
          <dgm:bulletEnabled val="1"/>
        </dgm:presLayoutVars>
      </dgm:prSet>
      <dgm:spPr/>
      <dgm:t>
        <a:bodyPr/>
        <a:lstStyle/>
        <a:p>
          <a:endParaRPr lang="en-US"/>
        </a:p>
      </dgm:t>
    </dgm:pt>
    <dgm:pt modelId="{F536482A-6BCE-48A6-B458-11FBA8F60558}" type="pres">
      <dgm:prSet presAssocID="{B5DD2B87-93AC-46E9-91F3-A4665DFDE810}" presName="childText" presStyleLbl="revTx" presStyleIdx="0" presStyleCnt="2">
        <dgm:presLayoutVars>
          <dgm:bulletEnabled val="1"/>
        </dgm:presLayoutVars>
      </dgm:prSet>
      <dgm:spPr/>
      <dgm:t>
        <a:bodyPr/>
        <a:lstStyle/>
        <a:p>
          <a:endParaRPr lang="en-US"/>
        </a:p>
      </dgm:t>
    </dgm:pt>
    <dgm:pt modelId="{89FE7714-807F-4CB2-BE8E-17A7BDB879B1}" type="pres">
      <dgm:prSet presAssocID="{AB1D5D7F-E057-451E-BEDB-5C382FFE07A3}" presName="parentText" presStyleLbl="node1" presStyleIdx="1" presStyleCnt="2" custScaleY="146092" custLinFactNeighborY="5714">
        <dgm:presLayoutVars>
          <dgm:chMax val="0"/>
          <dgm:bulletEnabled val="1"/>
        </dgm:presLayoutVars>
      </dgm:prSet>
      <dgm:spPr/>
      <dgm:t>
        <a:bodyPr/>
        <a:lstStyle/>
        <a:p>
          <a:endParaRPr lang="en-US"/>
        </a:p>
      </dgm:t>
    </dgm:pt>
    <dgm:pt modelId="{A62D92DD-1516-44F9-B58F-45884B3CDB72}" type="pres">
      <dgm:prSet presAssocID="{AB1D5D7F-E057-451E-BEDB-5C382FFE07A3}" presName="childText" presStyleLbl="revTx" presStyleIdx="1" presStyleCnt="2">
        <dgm:presLayoutVars>
          <dgm:bulletEnabled val="1"/>
        </dgm:presLayoutVars>
      </dgm:prSet>
      <dgm:spPr/>
      <dgm:t>
        <a:bodyPr/>
        <a:lstStyle/>
        <a:p>
          <a:endParaRPr lang="en-US"/>
        </a:p>
      </dgm:t>
    </dgm:pt>
  </dgm:ptLst>
  <dgm:cxnLst>
    <dgm:cxn modelId="{2923566A-B5C0-495E-832C-6AD77726AE9D}" type="presOf" srcId="{590D24EC-3B49-4E61-AE21-42B53D31FE33}" destId="{A62D92DD-1516-44F9-B58F-45884B3CDB72}" srcOrd="0" destOrd="4" presId="urn:microsoft.com/office/officeart/2005/8/layout/vList2"/>
    <dgm:cxn modelId="{95392DC6-C3DF-413B-B82B-9C72AEF0B0DA}" type="presOf" srcId="{8ADE93E7-D3DF-4426-9142-2EFE9E6B38C1}" destId="{F536482A-6BCE-48A6-B458-11FBA8F60558}" srcOrd="0" destOrd="3" presId="urn:microsoft.com/office/officeart/2005/8/layout/vList2"/>
    <dgm:cxn modelId="{44AB613A-1043-44C7-A5AF-63E236617836}" type="presOf" srcId="{E81F3F2B-740D-4C95-8D7C-5918670758F8}" destId="{A62D92DD-1516-44F9-B58F-45884B3CDB72}" srcOrd="0" destOrd="3" presId="urn:microsoft.com/office/officeart/2005/8/layout/vList2"/>
    <dgm:cxn modelId="{AA8AD5D0-5E0C-481A-8655-EA05F0071623}" type="presOf" srcId="{8AA8EC9A-5CDA-4CF3-9177-2A3808A0E561}" destId="{D986B276-22F8-4DA1-BBB3-8AE47FD0457E}" srcOrd="0" destOrd="0" presId="urn:microsoft.com/office/officeart/2005/8/layout/vList2"/>
    <dgm:cxn modelId="{686AF98D-1037-4DB3-A3FA-324C5607364B}" srcId="{B5DD2B87-93AC-46E9-91F3-A4665DFDE810}" destId="{8ADE93E7-D3DF-4426-9142-2EFE9E6B38C1}" srcOrd="3" destOrd="0" parTransId="{0A111D1B-BEC0-4718-A305-AD9B32824805}" sibTransId="{A9E53B57-760E-4EDE-8CF5-DDDF578FFA50}"/>
    <dgm:cxn modelId="{E6710AAB-780E-46E0-AC55-67EEAC7FDE30}" type="presOf" srcId="{AB1D5D7F-E057-451E-BEDB-5C382FFE07A3}" destId="{89FE7714-807F-4CB2-BE8E-17A7BDB879B1}" srcOrd="0" destOrd="0" presId="urn:microsoft.com/office/officeart/2005/8/layout/vList2"/>
    <dgm:cxn modelId="{DE536C7C-70AE-46C0-9CBD-7A6D5E2711F1}" type="presOf" srcId="{F9DC7D92-D289-4F3A-A2E5-BEF591756123}" destId="{F536482A-6BCE-48A6-B458-11FBA8F60558}" srcOrd="0" destOrd="0" presId="urn:microsoft.com/office/officeart/2005/8/layout/vList2"/>
    <dgm:cxn modelId="{A6C80524-B897-42FB-85EB-3A1E7F5C5845}" srcId="{AB1D5D7F-E057-451E-BEDB-5C382FFE07A3}" destId="{590D24EC-3B49-4E61-AE21-42B53D31FE33}" srcOrd="4" destOrd="0" parTransId="{00754D3A-FC86-4A7D-8AAC-0AFF5B98C927}" sibTransId="{E2D39F9A-7945-43F9-97BD-D07C930FF720}"/>
    <dgm:cxn modelId="{E9A0E08E-B4B8-4326-B80F-3E67B4D17DE5}" type="presOf" srcId="{B55D2B07-0E91-4687-8775-4C0CFE10FB85}" destId="{A62D92DD-1516-44F9-B58F-45884B3CDB72}" srcOrd="0" destOrd="1" presId="urn:microsoft.com/office/officeart/2005/8/layout/vList2"/>
    <dgm:cxn modelId="{33E68D05-C340-4B22-B49A-6D91A0C3742E}" type="presOf" srcId="{F27CDE57-2337-4529-A178-A828C48CA6EA}" destId="{F536482A-6BCE-48A6-B458-11FBA8F60558}" srcOrd="0" destOrd="4" presId="urn:microsoft.com/office/officeart/2005/8/layout/vList2"/>
    <dgm:cxn modelId="{0D9A62DD-B742-4F05-83D1-3D3B51008D3C}" type="presOf" srcId="{5DE7C261-237B-4412-93B9-A44A1FE30F93}" destId="{A62D92DD-1516-44F9-B58F-45884B3CDB72}" srcOrd="0" destOrd="2" presId="urn:microsoft.com/office/officeart/2005/8/layout/vList2"/>
    <dgm:cxn modelId="{57A4E12A-E183-41BD-B4F2-4C22C0FDC2A8}" type="presOf" srcId="{6585D242-0A4F-4A88-B603-21A6C244E992}" destId="{A62D92DD-1516-44F9-B58F-45884B3CDB72}" srcOrd="0" destOrd="0" presId="urn:microsoft.com/office/officeart/2005/8/layout/vList2"/>
    <dgm:cxn modelId="{5A9928AB-0EC9-491F-B499-3C1EEAD9B5A1}" srcId="{B5DD2B87-93AC-46E9-91F3-A4665DFDE810}" destId="{F27CDE57-2337-4529-A178-A828C48CA6EA}" srcOrd="4" destOrd="0" parTransId="{CC6A2F83-CBBA-4583-A26F-2C4923B777F1}" sibTransId="{BF8BAF7B-2360-4214-AD3D-987D74D2D5E8}"/>
    <dgm:cxn modelId="{F294A293-D5D1-4B20-BBE2-A39C1FA78703}" type="presOf" srcId="{B5DD2B87-93AC-46E9-91F3-A4665DFDE810}" destId="{4E7199C5-97A0-4EC8-BC58-8F6173354DF4}" srcOrd="0" destOrd="0" presId="urn:microsoft.com/office/officeart/2005/8/layout/vList2"/>
    <dgm:cxn modelId="{79C71418-D111-4038-AE7D-B6459AACB529}" srcId="{AB1D5D7F-E057-451E-BEDB-5C382FFE07A3}" destId="{E81F3F2B-740D-4C95-8D7C-5918670758F8}" srcOrd="3" destOrd="0" parTransId="{942E0506-AAA5-49C5-9C7E-126E37A2460B}" sibTransId="{B3EE1E61-38F9-4259-984C-E1AEFF4C4AF0}"/>
    <dgm:cxn modelId="{E74D25DF-9757-4FA2-BE33-E6BA1E41BBA7}" srcId="{8AA8EC9A-5CDA-4CF3-9177-2A3808A0E561}" destId="{AB1D5D7F-E057-451E-BEDB-5C382FFE07A3}" srcOrd="1" destOrd="0" parTransId="{955FA15A-0219-4943-8DB2-6155DA10D2C7}" sibTransId="{CEB869E5-B7F3-4AB0-8528-ADD86E5F2950}"/>
    <dgm:cxn modelId="{C2CC4224-85FD-4E8B-B6BA-EE920FBACE5F}" type="presOf" srcId="{3588FA7D-EB00-4806-95A9-BB110EDDD78E}" destId="{F536482A-6BCE-48A6-B458-11FBA8F60558}" srcOrd="0" destOrd="2" presId="urn:microsoft.com/office/officeart/2005/8/layout/vList2"/>
    <dgm:cxn modelId="{BBCF4AC8-E331-4222-A928-7B54D2D5B415}" srcId="{B5DD2B87-93AC-46E9-91F3-A4665DFDE810}" destId="{F9DC7D92-D289-4F3A-A2E5-BEF591756123}" srcOrd="0" destOrd="0" parTransId="{8BA73B58-D9DB-4DA4-946A-EBDBEB72F8EF}" sibTransId="{6530152C-BF01-4BBC-A146-ADF36F703298}"/>
    <dgm:cxn modelId="{8644F778-2376-4FD5-93B9-7DC105E233EE}" srcId="{B5DD2B87-93AC-46E9-91F3-A4665DFDE810}" destId="{F5871522-3B9A-4762-8151-29BB7CD78C38}" srcOrd="1" destOrd="0" parTransId="{605989B3-AC80-4976-B671-196931CB453C}" sibTransId="{E5127C42-839B-4D5C-A672-2EDB36A5BEFE}"/>
    <dgm:cxn modelId="{4283DF88-4BD8-4998-A62D-216C34A54985}" srcId="{AB1D5D7F-E057-451E-BEDB-5C382FFE07A3}" destId="{6585D242-0A4F-4A88-B603-21A6C244E992}" srcOrd="0" destOrd="0" parTransId="{3FE67B6B-6023-4DA7-AC63-19FA6DC2131B}" sibTransId="{41011A5D-F148-41A6-959D-D1E7908C0E4A}"/>
    <dgm:cxn modelId="{C55BEDFE-CDEF-471A-B3F1-B15B1B068E8F}" srcId="{AB1D5D7F-E057-451E-BEDB-5C382FFE07A3}" destId="{B55D2B07-0E91-4687-8775-4C0CFE10FB85}" srcOrd="1" destOrd="0" parTransId="{F6132E78-1F86-4026-A7FD-3ECF7793AB50}" sibTransId="{32F9C4ED-D410-4F4B-879A-EEA34C8073CF}"/>
    <dgm:cxn modelId="{F49CC271-8355-48F8-A014-F75F70416FAF}" srcId="{AB1D5D7F-E057-451E-BEDB-5C382FFE07A3}" destId="{5DE7C261-237B-4412-93B9-A44A1FE30F93}" srcOrd="2" destOrd="0" parTransId="{C3546411-7D4B-4EFD-87D4-BEDFD6E7E1FF}" sibTransId="{158C887A-31F2-4242-AB61-C36F48927944}"/>
    <dgm:cxn modelId="{5597A003-CE29-4822-879F-8D7AD2FFC1B8}" srcId="{8AA8EC9A-5CDA-4CF3-9177-2A3808A0E561}" destId="{B5DD2B87-93AC-46E9-91F3-A4665DFDE810}" srcOrd="0" destOrd="0" parTransId="{7FC6470D-A252-4119-B952-05DD11A7A614}" sibTransId="{10AE2814-FFF3-4DFA-A57E-573FC49A69C8}"/>
    <dgm:cxn modelId="{F7B4473D-27A5-4613-A8DC-27083C54E133}" srcId="{B5DD2B87-93AC-46E9-91F3-A4665DFDE810}" destId="{3588FA7D-EB00-4806-95A9-BB110EDDD78E}" srcOrd="2" destOrd="0" parTransId="{E951A5BB-4852-438A-B8D2-07FBAD54B6AF}" sibTransId="{7D547C81-CB46-48AF-BE2C-9C01A2007724}"/>
    <dgm:cxn modelId="{1EFF83A9-AB89-4E74-8484-326F909529DC}" type="presOf" srcId="{F5871522-3B9A-4762-8151-29BB7CD78C38}" destId="{F536482A-6BCE-48A6-B458-11FBA8F60558}" srcOrd="0" destOrd="1" presId="urn:microsoft.com/office/officeart/2005/8/layout/vList2"/>
    <dgm:cxn modelId="{6CC069DF-14FD-497A-A6FC-A0B4F3406B9F}" type="presParOf" srcId="{D986B276-22F8-4DA1-BBB3-8AE47FD0457E}" destId="{4E7199C5-97A0-4EC8-BC58-8F6173354DF4}" srcOrd="0" destOrd="0" presId="urn:microsoft.com/office/officeart/2005/8/layout/vList2"/>
    <dgm:cxn modelId="{36E95EC8-E7B4-4201-8088-ED048368D72F}" type="presParOf" srcId="{D986B276-22F8-4DA1-BBB3-8AE47FD0457E}" destId="{F536482A-6BCE-48A6-B458-11FBA8F60558}" srcOrd="1" destOrd="0" presId="urn:microsoft.com/office/officeart/2005/8/layout/vList2"/>
    <dgm:cxn modelId="{CB317960-5F40-464E-A771-A224C8F8E8C5}" type="presParOf" srcId="{D986B276-22F8-4DA1-BBB3-8AE47FD0457E}" destId="{89FE7714-807F-4CB2-BE8E-17A7BDB879B1}" srcOrd="2" destOrd="0" presId="urn:microsoft.com/office/officeart/2005/8/layout/vList2"/>
    <dgm:cxn modelId="{1625B83E-3973-4053-BEB4-A6B0657BDFBD}" type="presParOf" srcId="{D986B276-22F8-4DA1-BBB3-8AE47FD0457E}" destId="{A62D92DD-1516-44F9-B58F-45884B3CDB72}"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C0147D-B594-4F5F-8E67-1F4AD0E5770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737D77C-31DC-4A18-BC34-F912054DB65C}">
      <dgm:prSet/>
      <dgm:spPr/>
      <dgm:t>
        <a:bodyPr/>
        <a:lstStyle/>
        <a:p>
          <a:pPr rtl="0"/>
          <a:r>
            <a:rPr lang="en-US" b="1" dirty="0" smtClean="0"/>
            <a:t>Outpatient Roles and Responsibilities: </a:t>
          </a:r>
        </a:p>
        <a:p>
          <a:pPr rtl="0"/>
          <a:r>
            <a:rPr lang="en-US" i="1" dirty="0" smtClean="0"/>
            <a:t>Outpatient Care Coordinator (e.g. Health Home Care Manager, Health Home At-Risk Care Coordinator and/or PCMH Patient Navigator) and/or Primary Care Team</a:t>
          </a:r>
          <a:endParaRPr lang="en-US" dirty="0"/>
        </a:p>
      </dgm:t>
    </dgm:pt>
    <dgm:pt modelId="{D84EFD19-6A52-43EB-9379-ABE4B6722E71}" type="parTrans" cxnId="{57D4C8C1-1844-429C-9E1A-04F6D443A90F}">
      <dgm:prSet/>
      <dgm:spPr/>
      <dgm:t>
        <a:bodyPr/>
        <a:lstStyle/>
        <a:p>
          <a:endParaRPr lang="en-US"/>
        </a:p>
      </dgm:t>
    </dgm:pt>
    <dgm:pt modelId="{DA1E17F7-5D44-436F-A231-B717E0DC08BE}" type="sibTrans" cxnId="{57D4C8C1-1844-429C-9E1A-04F6D443A90F}">
      <dgm:prSet/>
      <dgm:spPr/>
      <dgm:t>
        <a:bodyPr/>
        <a:lstStyle/>
        <a:p>
          <a:endParaRPr lang="en-US"/>
        </a:p>
      </dgm:t>
    </dgm:pt>
    <dgm:pt modelId="{171FBAA5-1927-457C-8824-CE7F5158441F}">
      <dgm:prSet/>
      <dgm:spPr/>
      <dgm:t>
        <a:bodyPr/>
        <a:lstStyle/>
        <a:p>
          <a:pPr rtl="0"/>
          <a:r>
            <a:rPr lang="en-US" dirty="0" smtClean="0"/>
            <a:t>Respond to Bronx RHIO alert (“Encounter Notification System”) that patient was recently in the ED and perform necessary assessments based on this trigger.</a:t>
          </a:r>
          <a:endParaRPr lang="en-US" dirty="0"/>
        </a:p>
      </dgm:t>
    </dgm:pt>
    <dgm:pt modelId="{C49754FD-756E-4212-95C3-E7A1DB55212B}" type="parTrans" cxnId="{099527E8-39AB-43DB-9153-AE220CE0CD0F}">
      <dgm:prSet/>
      <dgm:spPr/>
      <dgm:t>
        <a:bodyPr/>
        <a:lstStyle/>
        <a:p>
          <a:endParaRPr lang="en-US"/>
        </a:p>
      </dgm:t>
    </dgm:pt>
    <dgm:pt modelId="{27FF659E-7E44-4DFD-8594-0304613D7D2B}" type="sibTrans" cxnId="{099527E8-39AB-43DB-9153-AE220CE0CD0F}">
      <dgm:prSet/>
      <dgm:spPr/>
      <dgm:t>
        <a:bodyPr/>
        <a:lstStyle/>
        <a:p>
          <a:endParaRPr lang="en-US"/>
        </a:p>
      </dgm:t>
    </dgm:pt>
    <dgm:pt modelId="{2D436854-2B8A-43EE-B034-A87E9CDC0107}">
      <dgm:prSet/>
      <dgm:spPr/>
      <dgm:t>
        <a:bodyPr/>
        <a:lstStyle/>
        <a:p>
          <a:pPr rtl="0"/>
          <a:r>
            <a:rPr lang="en-US" smtClean="0"/>
            <a:t>Retrieve ED discharge summary and/or ED Navigator assessment through Bronx RHIO, synthesize ED Navigator recommendations, and update physician/care team.</a:t>
          </a:r>
          <a:endParaRPr lang="en-US"/>
        </a:p>
      </dgm:t>
    </dgm:pt>
    <dgm:pt modelId="{DA39A766-8AB4-4369-B7C5-A90811B30AED}" type="parTrans" cxnId="{018D63B1-92A9-4E5F-ADA1-1C38B8A32842}">
      <dgm:prSet/>
      <dgm:spPr/>
      <dgm:t>
        <a:bodyPr/>
        <a:lstStyle/>
        <a:p>
          <a:endParaRPr lang="en-US"/>
        </a:p>
      </dgm:t>
    </dgm:pt>
    <dgm:pt modelId="{1DAFA93D-84D3-4CA8-992B-79616D224DB6}" type="sibTrans" cxnId="{018D63B1-92A9-4E5F-ADA1-1C38B8A32842}">
      <dgm:prSet/>
      <dgm:spPr/>
      <dgm:t>
        <a:bodyPr/>
        <a:lstStyle/>
        <a:p>
          <a:endParaRPr lang="en-US"/>
        </a:p>
      </dgm:t>
    </dgm:pt>
    <dgm:pt modelId="{0AA0C956-ADF6-4239-A07B-BCD1AD7A67EA}">
      <dgm:prSet/>
      <dgm:spPr/>
      <dgm:t>
        <a:bodyPr/>
        <a:lstStyle/>
        <a:p>
          <a:pPr rtl="0"/>
          <a:r>
            <a:rPr lang="en-US" smtClean="0"/>
            <a:t>Contact the ED Navigation program office at hospital where patient was seen if clarification or additional information needed to coordinate care and incorporate any recommendations from ED Navigator.</a:t>
          </a:r>
          <a:endParaRPr lang="en-US"/>
        </a:p>
      </dgm:t>
    </dgm:pt>
    <dgm:pt modelId="{8552B266-CD98-414E-8353-3C201BE92342}" type="parTrans" cxnId="{27E94887-05AF-45E5-AE52-407949AB62DD}">
      <dgm:prSet/>
      <dgm:spPr/>
      <dgm:t>
        <a:bodyPr/>
        <a:lstStyle/>
        <a:p>
          <a:endParaRPr lang="en-US"/>
        </a:p>
      </dgm:t>
    </dgm:pt>
    <dgm:pt modelId="{21B0A7E3-E0D3-4948-AA7F-B72EB43F7C8E}" type="sibTrans" cxnId="{27E94887-05AF-45E5-AE52-407949AB62DD}">
      <dgm:prSet/>
      <dgm:spPr/>
      <dgm:t>
        <a:bodyPr/>
        <a:lstStyle/>
        <a:p>
          <a:endParaRPr lang="en-US"/>
        </a:p>
      </dgm:t>
    </dgm:pt>
    <dgm:pt modelId="{0C215CAB-B6A9-4712-88E9-ADF07937D9C7}">
      <dgm:prSet/>
      <dgm:spPr/>
      <dgm:t>
        <a:bodyPr/>
        <a:lstStyle/>
        <a:p>
          <a:pPr rtl="0"/>
          <a:r>
            <a:rPr lang="en-US" dirty="0" smtClean="0"/>
            <a:t>Remind patient of scheduled appointment, or schedule a follow-up PCP appointment.</a:t>
          </a:r>
          <a:endParaRPr lang="en-US" dirty="0"/>
        </a:p>
      </dgm:t>
    </dgm:pt>
    <dgm:pt modelId="{223E437A-6AE9-4E16-A0F0-9F0D8B826F43}" type="parTrans" cxnId="{C9652937-B6E7-4A26-9314-8ACF08525FE6}">
      <dgm:prSet/>
      <dgm:spPr/>
      <dgm:t>
        <a:bodyPr/>
        <a:lstStyle/>
        <a:p>
          <a:endParaRPr lang="en-US"/>
        </a:p>
      </dgm:t>
    </dgm:pt>
    <dgm:pt modelId="{F7437FAE-D990-49FA-969C-918A0EA9159B}" type="sibTrans" cxnId="{C9652937-B6E7-4A26-9314-8ACF08525FE6}">
      <dgm:prSet/>
      <dgm:spPr/>
      <dgm:t>
        <a:bodyPr/>
        <a:lstStyle/>
        <a:p>
          <a:endParaRPr lang="en-US"/>
        </a:p>
      </dgm:t>
    </dgm:pt>
    <dgm:pt modelId="{5D0916E4-9EB7-4423-BF0C-6D7EAF3F6874}">
      <dgm:prSet/>
      <dgm:spPr/>
      <dgm:t>
        <a:bodyPr/>
        <a:lstStyle/>
        <a:p>
          <a:pPr rtl="0"/>
          <a:r>
            <a:rPr lang="en-US" smtClean="0"/>
            <a:t>Assign a Care Coordinator, if relevant and the patient is not yet assigned.</a:t>
          </a:r>
          <a:endParaRPr lang="en-US"/>
        </a:p>
      </dgm:t>
    </dgm:pt>
    <dgm:pt modelId="{9D643AC9-5A8E-44B3-B3FE-329CDDFD1889}" type="parTrans" cxnId="{19299E1F-BE26-4C98-99CA-4BD6FF03E87A}">
      <dgm:prSet/>
      <dgm:spPr/>
      <dgm:t>
        <a:bodyPr/>
        <a:lstStyle/>
        <a:p>
          <a:endParaRPr lang="en-US"/>
        </a:p>
      </dgm:t>
    </dgm:pt>
    <dgm:pt modelId="{688866E9-9560-453C-B76C-278F80C39B05}" type="sibTrans" cxnId="{19299E1F-BE26-4C98-99CA-4BD6FF03E87A}">
      <dgm:prSet/>
      <dgm:spPr/>
      <dgm:t>
        <a:bodyPr/>
        <a:lstStyle/>
        <a:p>
          <a:endParaRPr lang="en-US"/>
        </a:p>
      </dgm:t>
    </dgm:pt>
    <dgm:pt modelId="{74B03806-B7A3-455A-BC16-2D4298821ADB}">
      <dgm:prSet/>
      <dgm:spPr/>
      <dgm:t>
        <a:bodyPr/>
        <a:lstStyle/>
        <a:p>
          <a:pPr rtl="0"/>
          <a:endParaRPr lang="en-US" dirty="0"/>
        </a:p>
      </dgm:t>
    </dgm:pt>
    <dgm:pt modelId="{65C9F141-028B-4310-8DAC-3975F0C6F412}" type="parTrans" cxnId="{90BDBDFB-6319-439D-8932-1BD5ED1083C4}">
      <dgm:prSet/>
      <dgm:spPr/>
      <dgm:t>
        <a:bodyPr/>
        <a:lstStyle/>
        <a:p>
          <a:endParaRPr lang="en-US"/>
        </a:p>
      </dgm:t>
    </dgm:pt>
    <dgm:pt modelId="{D18AA1F0-6964-41F8-A1F6-43E5E5334B35}" type="sibTrans" cxnId="{90BDBDFB-6319-439D-8932-1BD5ED1083C4}">
      <dgm:prSet/>
      <dgm:spPr/>
      <dgm:t>
        <a:bodyPr/>
        <a:lstStyle/>
        <a:p>
          <a:endParaRPr lang="en-US"/>
        </a:p>
      </dgm:t>
    </dgm:pt>
    <dgm:pt modelId="{F78D6420-DD34-407F-B9D9-304715D721BC}" type="pres">
      <dgm:prSet presAssocID="{B2C0147D-B594-4F5F-8E67-1F4AD0E5770F}" presName="linear" presStyleCnt="0">
        <dgm:presLayoutVars>
          <dgm:animLvl val="lvl"/>
          <dgm:resizeHandles val="exact"/>
        </dgm:presLayoutVars>
      </dgm:prSet>
      <dgm:spPr/>
      <dgm:t>
        <a:bodyPr/>
        <a:lstStyle/>
        <a:p>
          <a:endParaRPr lang="en-US"/>
        </a:p>
      </dgm:t>
    </dgm:pt>
    <dgm:pt modelId="{D0621A76-DE64-460D-83E5-EFB70C46B2D1}" type="pres">
      <dgm:prSet presAssocID="{1737D77C-31DC-4A18-BC34-F912054DB65C}" presName="parentText" presStyleLbl="node1" presStyleIdx="0" presStyleCnt="1" custScaleY="79279">
        <dgm:presLayoutVars>
          <dgm:chMax val="0"/>
          <dgm:bulletEnabled val="1"/>
        </dgm:presLayoutVars>
      </dgm:prSet>
      <dgm:spPr/>
      <dgm:t>
        <a:bodyPr/>
        <a:lstStyle/>
        <a:p>
          <a:endParaRPr lang="en-US"/>
        </a:p>
      </dgm:t>
    </dgm:pt>
    <dgm:pt modelId="{B57A1B19-F2A1-47DB-9578-B8595BD18A13}" type="pres">
      <dgm:prSet presAssocID="{1737D77C-31DC-4A18-BC34-F912054DB65C}" presName="childText" presStyleLbl="revTx" presStyleIdx="0" presStyleCnt="1">
        <dgm:presLayoutVars>
          <dgm:bulletEnabled val="1"/>
        </dgm:presLayoutVars>
      </dgm:prSet>
      <dgm:spPr/>
      <dgm:t>
        <a:bodyPr/>
        <a:lstStyle/>
        <a:p>
          <a:endParaRPr lang="en-US"/>
        </a:p>
      </dgm:t>
    </dgm:pt>
  </dgm:ptLst>
  <dgm:cxnLst>
    <dgm:cxn modelId="{27E94887-05AF-45E5-AE52-407949AB62DD}" srcId="{1737D77C-31DC-4A18-BC34-F912054DB65C}" destId="{0AA0C956-ADF6-4239-A07B-BCD1AD7A67EA}" srcOrd="3" destOrd="0" parTransId="{8552B266-CD98-414E-8353-3C201BE92342}" sibTransId="{21B0A7E3-E0D3-4948-AA7F-B72EB43F7C8E}"/>
    <dgm:cxn modelId="{E900B3EF-B453-4AE0-96AD-C9EB36432AD0}" type="presOf" srcId="{171FBAA5-1927-457C-8824-CE7F5158441F}" destId="{B57A1B19-F2A1-47DB-9578-B8595BD18A13}" srcOrd="0" destOrd="1" presId="urn:microsoft.com/office/officeart/2005/8/layout/vList2"/>
    <dgm:cxn modelId="{295D6ACA-523C-4F92-87B0-E20D1C340392}" type="presOf" srcId="{B2C0147D-B594-4F5F-8E67-1F4AD0E5770F}" destId="{F78D6420-DD34-407F-B9D9-304715D721BC}" srcOrd="0" destOrd="0" presId="urn:microsoft.com/office/officeart/2005/8/layout/vList2"/>
    <dgm:cxn modelId="{0B8F5575-878A-4098-A9D5-BD79E6078794}" type="presOf" srcId="{74B03806-B7A3-455A-BC16-2D4298821ADB}" destId="{B57A1B19-F2A1-47DB-9578-B8595BD18A13}" srcOrd="0" destOrd="0" presId="urn:microsoft.com/office/officeart/2005/8/layout/vList2"/>
    <dgm:cxn modelId="{018D63B1-92A9-4E5F-ADA1-1C38B8A32842}" srcId="{1737D77C-31DC-4A18-BC34-F912054DB65C}" destId="{2D436854-2B8A-43EE-B034-A87E9CDC0107}" srcOrd="2" destOrd="0" parTransId="{DA39A766-8AB4-4369-B7C5-A90811B30AED}" sibTransId="{1DAFA93D-84D3-4CA8-992B-79616D224DB6}"/>
    <dgm:cxn modelId="{9CE9BA1B-F8AE-4EF8-A090-3839EE17C0B0}" type="presOf" srcId="{0C215CAB-B6A9-4712-88E9-ADF07937D9C7}" destId="{B57A1B19-F2A1-47DB-9578-B8595BD18A13}" srcOrd="0" destOrd="4" presId="urn:microsoft.com/office/officeart/2005/8/layout/vList2"/>
    <dgm:cxn modelId="{90BDBDFB-6319-439D-8932-1BD5ED1083C4}" srcId="{1737D77C-31DC-4A18-BC34-F912054DB65C}" destId="{74B03806-B7A3-455A-BC16-2D4298821ADB}" srcOrd="0" destOrd="0" parTransId="{65C9F141-028B-4310-8DAC-3975F0C6F412}" sibTransId="{D18AA1F0-6964-41F8-A1F6-43E5E5334B35}"/>
    <dgm:cxn modelId="{E64CACC6-05DA-4FCA-B6F7-438265E11FAD}" type="presOf" srcId="{1737D77C-31DC-4A18-BC34-F912054DB65C}" destId="{D0621A76-DE64-460D-83E5-EFB70C46B2D1}" srcOrd="0" destOrd="0" presId="urn:microsoft.com/office/officeart/2005/8/layout/vList2"/>
    <dgm:cxn modelId="{19299E1F-BE26-4C98-99CA-4BD6FF03E87A}" srcId="{1737D77C-31DC-4A18-BC34-F912054DB65C}" destId="{5D0916E4-9EB7-4423-BF0C-6D7EAF3F6874}" srcOrd="5" destOrd="0" parTransId="{9D643AC9-5A8E-44B3-B3FE-329CDDFD1889}" sibTransId="{688866E9-9560-453C-B76C-278F80C39B05}"/>
    <dgm:cxn modelId="{27D922F2-775C-4759-AA35-8373FC1876F3}" type="presOf" srcId="{0AA0C956-ADF6-4239-A07B-BCD1AD7A67EA}" destId="{B57A1B19-F2A1-47DB-9578-B8595BD18A13}" srcOrd="0" destOrd="3" presId="urn:microsoft.com/office/officeart/2005/8/layout/vList2"/>
    <dgm:cxn modelId="{C9652937-B6E7-4A26-9314-8ACF08525FE6}" srcId="{1737D77C-31DC-4A18-BC34-F912054DB65C}" destId="{0C215CAB-B6A9-4712-88E9-ADF07937D9C7}" srcOrd="4" destOrd="0" parTransId="{223E437A-6AE9-4E16-A0F0-9F0D8B826F43}" sibTransId="{F7437FAE-D990-49FA-969C-918A0EA9159B}"/>
    <dgm:cxn modelId="{360044F1-C618-4379-81AA-F943825C27B1}" type="presOf" srcId="{2D436854-2B8A-43EE-B034-A87E9CDC0107}" destId="{B57A1B19-F2A1-47DB-9578-B8595BD18A13}" srcOrd="0" destOrd="2" presId="urn:microsoft.com/office/officeart/2005/8/layout/vList2"/>
    <dgm:cxn modelId="{099527E8-39AB-43DB-9153-AE220CE0CD0F}" srcId="{1737D77C-31DC-4A18-BC34-F912054DB65C}" destId="{171FBAA5-1927-457C-8824-CE7F5158441F}" srcOrd="1" destOrd="0" parTransId="{C49754FD-756E-4212-95C3-E7A1DB55212B}" sibTransId="{27FF659E-7E44-4DFD-8594-0304613D7D2B}"/>
    <dgm:cxn modelId="{57D4C8C1-1844-429C-9E1A-04F6D443A90F}" srcId="{B2C0147D-B594-4F5F-8E67-1F4AD0E5770F}" destId="{1737D77C-31DC-4A18-BC34-F912054DB65C}" srcOrd="0" destOrd="0" parTransId="{D84EFD19-6A52-43EB-9379-ABE4B6722E71}" sibTransId="{DA1E17F7-5D44-436F-A231-B717E0DC08BE}"/>
    <dgm:cxn modelId="{D1940812-3E4B-48A6-8C1D-80CB457DA3F8}" type="presOf" srcId="{5D0916E4-9EB7-4423-BF0C-6D7EAF3F6874}" destId="{B57A1B19-F2A1-47DB-9578-B8595BD18A13}" srcOrd="0" destOrd="5" presId="urn:microsoft.com/office/officeart/2005/8/layout/vList2"/>
    <dgm:cxn modelId="{41CD1F10-DCD6-4275-B525-83031A54F059}" type="presParOf" srcId="{F78D6420-DD34-407F-B9D9-304715D721BC}" destId="{D0621A76-DE64-460D-83E5-EFB70C46B2D1}" srcOrd="0" destOrd="0" presId="urn:microsoft.com/office/officeart/2005/8/layout/vList2"/>
    <dgm:cxn modelId="{2717DBEA-D707-4DCD-9D49-8645558B7060}" type="presParOf" srcId="{F78D6420-DD34-407F-B9D9-304715D721BC}" destId="{B57A1B19-F2A1-47DB-9578-B8595BD18A13}"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B37584-93FE-4F3E-A50F-A0BE05E554C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4E79B0A-8780-4F07-BDA2-EB247BC21316}">
      <dgm:prSet/>
      <dgm:spPr/>
      <dgm:t>
        <a:bodyPr/>
        <a:lstStyle/>
        <a:p>
          <a:pPr rtl="0"/>
          <a:r>
            <a:rPr lang="en-US" b="1" smtClean="0"/>
            <a:t>This program aims to:</a:t>
          </a:r>
          <a:endParaRPr lang="en-US"/>
        </a:p>
      </dgm:t>
    </dgm:pt>
    <dgm:pt modelId="{BDE11414-A9D1-4E6D-99E7-AC9FE30DD613}" type="parTrans" cxnId="{8F02A527-E2A8-4493-BB8C-4D51B045265C}">
      <dgm:prSet/>
      <dgm:spPr/>
      <dgm:t>
        <a:bodyPr/>
        <a:lstStyle/>
        <a:p>
          <a:endParaRPr lang="en-US"/>
        </a:p>
      </dgm:t>
    </dgm:pt>
    <dgm:pt modelId="{DC972484-AFDF-4706-AF34-FC55A6FD3C23}" type="sibTrans" cxnId="{8F02A527-E2A8-4493-BB8C-4D51B045265C}">
      <dgm:prSet/>
      <dgm:spPr/>
      <dgm:t>
        <a:bodyPr/>
        <a:lstStyle/>
        <a:p>
          <a:endParaRPr lang="en-US"/>
        </a:p>
      </dgm:t>
    </dgm:pt>
    <dgm:pt modelId="{6ADAADD1-BD84-490C-A33D-88236FE10357}">
      <dgm:prSet custT="1"/>
      <dgm:spPr/>
      <dgm:t>
        <a:bodyPr/>
        <a:lstStyle/>
        <a:p>
          <a:pPr rtl="0"/>
          <a:r>
            <a:rPr lang="en-US" sz="1300" dirty="0" smtClean="0"/>
            <a:t>Provide a 30-day supported transition period after hospitalization to ensure discharge directions are understood and implemented by patients at high risk of readmission, particularly those with cardiac, renal, diabetic, respiratory and/or behavioral health disorders. </a:t>
          </a:r>
          <a:endParaRPr lang="en-US" sz="1300" dirty="0"/>
        </a:p>
      </dgm:t>
    </dgm:pt>
    <dgm:pt modelId="{3235B259-201A-43B5-9E53-F3E567F2C174}" type="parTrans" cxnId="{03E2B43F-93DD-4DD7-AEC5-5C3002318FAF}">
      <dgm:prSet/>
      <dgm:spPr/>
      <dgm:t>
        <a:bodyPr/>
        <a:lstStyle/>
        <a:p>
          <a:endParaRPr lang="en-US"/>
        </a:p>
      </dgm:t>
    </dgm:pt>
    <dgm:pt modelId="{305D6FDE-8A10-4C9E-BF99-D9FB1581F07E}" type="sibTrans" cxnId="{03E2B43F-93DD-4DD7-AEC5-5C3002318FAF}">
      <dgm:prSet/>
      <dgm:spPr/>
      <dgm:t>
        <a:bodyPr/>
        <a:lstStyle/>
        <a:p>
          <a:endParaRPr lang="en-US"/>
        </a:p>
      </dgm:t>
    </dgm:pt>
    <dgm:pt modelId="{E322C647-3B93-4EB8-8B23-9DAF4F5311A9}">
      <dgm:prSet/>
      <dgm:spPr/>
      <dgm:t>
        <a:bodyPr/>
        <a:lstStyle/>
        <a:p>
          <a:pPr rtl="0"/>
          <a:r>
            <a:rPr lang="en-US" b="1" dirty="0" smtClean="0"/>
            <a:t>Hospital Roles and Responsibilities: </a:t>
          </a:r>
        </a:p>
        <a:p>
          <a:pPr rtl="0"/>
          <a:r>
            <a:rPr lang="en-US" i="1" dirty="0" smtClean="0"/>
            <a:t>Inpatient Care Transitions Clinical Coordinator (CTCC) and/or support team.</a:t>
          </a:r>
          <a:endParaRPr lang="en-US" dirty="0"/>
        </a:p>
      </dgm:t>
    </dgm:pt>
    <dgm:pt modelId="{4B7C192E-E959-4EC9-930C-78324423851F}" type="parTrans" cxnId="{BB5F2039-B87E-4A7D-80D4-CD1664398504}">
      <dgm:prSet/>
      <dgm:spPr/>
      <dgm:t>
        <a:bodyPr/>
        <a:lstStyle/>
        <a:p>
          <a:endParaRPr lang="en-US"/>
        </a:p>
      </dgm:t>
    </dgm:pt>
    <dgm:pt modelId="{30772C68-3058-45EE-ACD9-00033638EE03}" type="sibTrans" cxnId="{BB5F2039-B87E-4A7D-80D4-CD1664398504}">
      <dgm:prSet/>
      <dgm:spPr/>
      <dgm:t>
        <a:bodyPr/>
        <a:lstStyle/>
        <a:p>
          <a:endParaRPr lang="en-US"/>
        </a:p>
      </dgm:t>
    </dgm:pt>
    <dgm:pt modelId="{BB2C40CC-FA89-40CA-B9B1-3F21F2DBBF5F}">
      <dgm:prSet custT="1"/>
      <dgm:spPr/>
      <dgm:t>
        <a:bodyPr/>
        <a:lstStyle/>
        <a:p>
          <a:pPr rtl="0"/>
          <a:r>
            <a:rPr lang="en-US" sz="1300" dirty="0" smtClean="0"/>
            <a:t>Prioritize patients to be engaged in intervention from daily “high risk for readmission” list.</a:t>
          </a:r>
          <a:endParaRPr lang="en-US" sz="1300" dirty="0"/>
        </a:p>
      </dgm:t>
    </dgm:pt>
    <dgm:pt modelId="{65AD7504-C5E6-4B3E-B917-96E27F610840}" type="parTrans" cxnId="{EC20B520-3527-4E37-AEDF-FA25C5188A3C}">
      <dgm:prSet/>
      <dgm:spPr/>
      <dgm:t>
        <a:bodyPr/>
        <a:lstStyle/>
        <a:p>
          <a:endParaRPr lang="en-US"/>
        </a:p>
      </dgm:t>
    </dgm:pt>
    <dgm:pt modelId="{DD3BBD6E-4BFA-48CF-8CE5-A1D2E9E2EFF1}" type="sibTrans" cxnId="{EC20B520-3527-4E37-AEDF-FA25C5188A3C}">
      <dgm:prSet/>
      <dgm:spPr/>
      <dgm:t>
        <a:bodyPr/>
        <a:lstStyle/>
        <a:p>
          <a:endParaRPr lang="en-US"/>
        </a:p>
      </dgm:t>
    </dgm:pt>
    <dgm:pt modelId="{049EECF3-2969-43A8-BC9F-DB0FAABE8CF8}">
      <dgm:prSet custT="1"/>
      <dgm:spPr/>
      <dgm:t>
        <a:bodyPr/>
        <a:lstStyle/>
        <a:p>
          <a:pPr rtl="0"/>
          <a:r>
            <a:rPr lang="en-US" sz="1300" dirty="0" smtClean="0"/>
            <a:t>Provide initial and pre-discharge visits to educate patients (and caregivers) about managing their conditions, review discharge summaries and care plans, and perform teach back.</a:t>
          </a:r>
          <a:endParaRPr lang="en-US" sz="1300" dirty="0"/>
        </a:p>
      </dgm:t>
    </dgm:pt>
    <dgm:pt modelId="{7671E09C-DFF7-4622-BFE0-E10F295D4C12}" type="parTrans" cxnId="{183BB47B-2A88-4749-B13E-2195272E3451}">
      <dgm:prSet/>
      <dgm:spPr/>
      <dgm:t>
        <a:bodyPr/>
        <a:lstStyle/>
        <a:p>
          <a:endParaRPr lang="en-US"/>
        </a:p>
      </dgm:t>
    </dgm:pt>
    <dgm:pt modelId="{5107299A-EB38-4FAE-B9EB-2B0FD7728AC7}" type="sibTrans" cxnId="{183BB47B-2A88-4749-B13E-2195272E3451}">
      <dgm:prSet/>
      <dgm:spPr/>
      <dgm:t>
        <a:bodyPr/>
        <a:lstStyle/>
        <a:p>
          <a:endParaRPr lang="en-US"/>
        </a:p>
      </dgm:t>
    </dgm:pt>
    <dgm:pt modelId="{D1BBAF86-C3E6-4A46-9CBC-C3C585F7C5B3}">
      <dgm:prSet custT="1"/>
      <dgm:spPr/>
      <dgm:t>
        <a:bodyPr/>
        <a:lstStyle/>
        <a:p>
          <a:pPr rtl="0"/>
          <a:r>
            <a:rPr lang="en-US" sz="1300" dirty="0" smtClean="0"/>
            <a:t>Reinforce the importance of RHIO consent. Share information with and respond to any questions from outpatient Care Coordinator(s) and/or physician practices.</a:t>
          </a:r>
          <a:endParaRPr lang="en-US" sz="1300" dirty="0"/>
        </a:p>
      </dgm:t>
    </dgm:pt>
    <dgm:pt modelId="{8A7319CF-ED01-4A4A-8A47-D0CF3C72EEB6}" type="parTrans" cxnId="{F563DCE8-227D-4CF4-B357-8828021D449B}">
      <dgm:prSet/>
      <dgm:spPr/>
      <dgm:t>
        <a:bodyPr/>
        <a:lstStyle/>
        <a:p>
          <a:endParaRPr lang="en-US"/>
        </a:p>
      </dgm:t>
    </dgm:pt>
    <dgm:pt modelId="{0D2F1333-0EAF-4D29-9747-F417B0DF7E8F}" type="sibTrans" cxnId="{F563DCE8-227D-4CF4-B357-8828021D449B}">
      <dgm:prSet/>
      <dgm:spPr/>
      <dgm:t>
        <a:bodyPr/>
        <a:lstStyle/>
        <a:p>
          <a:endParaRPr lang="en-US"/>
        </a:p>
      </dgm:t>
    </dgm:pt>
    <dgm:pt modelId="{5E77FA74-915A-462E-95EB-94350D46F9C0}">
      <dgm:prSet custT="1"/>
      <dgm:spPr/>
      <dgm:t>
        <a:bodyPr/>
        <a:lstStyle/>
        <a:p>
          <a:pPr rtl="0"/>
          <a:r>
            <a:rPr lang="en-US" sz="1300" dirty="0" smtClean="0"/>
            <a:t>Complete assessments to populate Transitional Care Plan (TCP) and/or discharge summary.</a:t>
          </a:r>
          <a:endParaRPr lang="en-US" sz="1300" dirty="0"/>
        </a:p>
      </dgm:t>
    </dgm:pt>
    <dgm:pt modelId="{079A4C16-3A70-4673-8573-B3222178055E}" type="parTrans" cxnId="{A725953E-A940-4DCE-96F1-E7690033CEB3}">
      <dgm:prSet/>
      <dgm:spPr/>
      <dgm:t>
        <a:bodyPr/>
        <a:lstStyle/>
        <a:p>
          <a:endParaRPr lang="en-US"/>
        </a:p>
      </dgm:t>
    </dgm:pt>
    <dgm:pt modelId="{08BEA6B0-0120-4090-852B-49E58A0EA216}" type="sibTrans" cxnId="{A725953E-A940-4DCE-96F1-E7690033CEB3}">
      <dgm:prSet/>
      <dgm:spPr/>
      <dgm:t>
        <a:bodyPr/>
        <a:lstStyle/>
        <a:p>
          <a:endParaRPr lang="en-US"/>
        </a:p>
      </dgm:t>
    </dgm:pt>
    <dgm:pt modelId="{1CE7F7C7-96F4-4646-920B-AA6A909167B2}">
      <dgm:prSet custT="1"/>
      <dgm:spPr/>
      <dgm:t>
        <a:bodyPr/>
        <a:lstStyle/>
        <a:p>
          <a:pPr rtl="0"/>
          <a:r>
            <a:rPr lang="en-US" sz="1300" dirty="0" smtClean="0"/>
            <a:t>Participate in interdisciplinary care team rounds and coordinate with social workers, discharge planners and PDCCs on TCP recommendations and referrals that need closed-loop follow up.</a:t>
          </a:r>
          <a:endParaRPr lang="en-US" sz="1300" dirty="0"/>
        </a:p>
      </dgm:t>
    </dgm:pt>
    <dgm:pt modelId="{75DC80C3-8979-4FE1-B08E-850BF5F191DF}" type="parTrans" cxnId="{D69E5362-7600-495D-A199-EAB16ECA5489}">
      <dgm:prSet/>
      <dgm:spPr/>
      <dgm:t>
        <a:bodyPr/>
        <a:lstStyle/>
        <a:p>
          <a:endParaRPr lang="en-US"/>
        </a:p>
      </dgm:t>
    </dgm:pt>
    <dgm:pt modelId="{D4C12476-F23F-4101-9B2E-65B463CD1D8D}" type="sibTrans" cxnId="{D69E5362-7600-495D-A199-EAB16ECA5489}">
      <dgm:prSet/>
      <dgm:spPr/>
      <dgm:t>
        <a:bodyPr/>
        <a:lstStyle/>
        <a:p>
          <a:endParaRPr lang="en-US"/>
        </a:p>
      </dgm:t>
    </dgm:pt>
    <dgm:pt modelId="{14FD81D5-FB3D-4E51-A2B1-5A859893D7F2}">
      <dgm:prSet custT="1"/>
      <dgm:spPr/>
      <dgm:t>
        <a:bodyPr/>
        <a:lstStyle/>
        <a:p>
          <a:pPr rtl="0"/>
          <a:r>
            <a:rPr lang="en-US" sz="1300" dirty="0" smtClean="0"/>
            <a:t>Make referral and warm hand-off to PCP (confirm RHIO connectivity), outpatient care coordinator, community-based organizations and specialists needed for patient to remain healthy in the community.</a:t>
          </a:r>
          <a:endParaRPr lang="en-US" sz="1300" dirty="0"/>
        </a:p>
      </dgm:t>
    </dgm:pt>
    <dgm:pt modelId="{E1DC395E-068E-4C62-BA61-DE155058A9DA}" type="parTrans" cxnId="{CBA0746C-566A-4652-ABDD-8E6A51B6D4AC}">
      <dgm:prSet/>
      <dgm:spPr/>
      <dgm:t>
        <a:bodyPr/>
        <a:lstStyle/>
        <a:p>
          <a:endParaRPr lang="en-US"/>
        </a:p>
      </dgm:t>
    </dgm:pt>
    <dgm:pt modelId="{E27D2595-4FBA-4BE7-AC00-73335A3E4A35}" type="sibTrans" cxnId="{CBA0746C-566A-4652-ABDD-8E6A51B6D4AC}">
      <dgm:prSet/>
      <dgm:spPr/>
      <dgm:t>
        <a:bodyPr/>
        <a:lstStyle/>
        <a:p>
          <a:endParaRPr lang="en-US"/>
        </a:p>
      </dgm:t>
    </dgm:pt>
    <dgm:pt modelId="{A99DEB03-F663-46DF-8BDB-F825D0C4EFCA}">
      <dgm:prSet custT="1"/>
      <dgm:spPr/>
      <dgm:t>
        <a:bodyPr/>
        <a:lstStyle/>
        <a:p>
          <a:pPr rtl="0"/>
          <a:r>
            <a:rPr lang="en-US" sz="1300" dirty="0" smtClean="0"/>
            <a:t>Transmit TCP to the Outpatient Care Coordinator and/or PCP receiving referral. </a:t>
          </a:r>
          <a:endParaRPr lang="en-US" sz="1300" dirty="0"/>
        </a:p>
      </dgm:t>
    </dgm:pt>
    <dgm:pt modelId="{8ACB68DB-C7BE-47EB-9374-5F723D21B576}" type="parTrans" cxnId="{A2FF0A32-A6F7-4FC9-95ED-D1CBA56391B6}">
      <dgm:prSet/>
      <dgm:spPr/>
      <dgm:t>
        <a:bodyPr/>
        <a:lstStyle/>
        <a:p>
          <a:endParaRPr lang="en-US"/>
        </a:p>
      </dgm:t>
    </dgm:pt>
    <dgm:pt modelId="{2226EDBB-4D1E-4028-A8AB-DDDCA788C0B8}" type="sibTrans" cxnId="{A2FF0A32-A6F7-4FC9-95ED-D1CBA56391B6}">
      <dgm:prSet/>
      <dgm:spPr/>
      <dgm:t>
        <a:bodyPr/>
        <a:lstStyle/>
        <a:p>
          <a:endParaRPr lang="en-US"/>
        </a:p>
      </dgm:t>
    </dgm:pt>
    <dgm:pt modelId="{3C350858-F39A-4340-A547-935811FC2690}">
      <dgm:prSet/>
      <dgm:spPr/>
      <dgm:t>
        <a:bodyPr/>
        <a:lstStyle/>
        <a:p>
          <a:pPr rtl="0"/>
          <a:endParaRPr lang="en-US" sz="1200" dirty="0"/>
        </a:p>
      </dgm:t>
    </dgm:pt>
    <dgm:pt modelId="{6776AA4A-9152-4031-852D-33E0BDC2ECAB}" type="parTrans" cxnId="{E66DC515-297C-4FDA-AA61-510E75C40BF5}">
      <dgm:prSet/>
      <dgm:spPr/>
      <dgm:t>
        <a:bodyPr/>
        <a:lstStyle/>
        <a:p>
          <a:endParaRPr lang="en-US"/>
        </a:p>
      </dgm:t>
    </dgm:pt>
    <dgm:pt modelId="{EB5BBC09-6151-4C07-9B7A-120BC4305E30}" type="sibTrans" cxnId="{E66DC515-297C-4FDA-AA61-510E75C40BF5}">
      <dgm:prSet/>
      <dgm:spPr/>
      <dgm:t>
        <a:bodyPr/>
        <a:lstStyle/>
        <a:p>
          <a:endParaRPr lang="en-US"/>
        </a:p>
      </dgm:t>
    </dgm:pt>
    <dgm:pt modelId="{06E69EDB-9FAE-4976-8CB6-813179F64555}">
      <dgm:prSet custT="1"/>
      <dgm:spPr/>
      <dgm:t>
        <a:bodyPr/>
        <a:lstStyle/>
        <a:p>
          <a:pPr rtl="0"/>
          <a:endParaRPr lang="en-US" sz="800" dirty="0"/>
        </a:p>
      </dgm:t>
    </dgm:pt>
    <dgm:pt modelId="{B9C5E750-240D-46D6-802B-6E5BBD9283A3}" type="parTrans" cxnId="{79E9143B-DCA7-4D49-AACF-D7F579DDFEDB}">
      <dgm:prSet/>
      <dgm:spPr/>
      <dgm:t>
        <a:bodyPr/>
        <a:lstStyle/>
        <a:p>
          <a:endParaRPr lang="en-US"/>
        </a:p>
      </dgm:t>
    </dgm:pt>
    <dgm:pt modelId="{1CD841E4-3685-4EA2-A7EF-22BB62D5F15E}" type="sibTrans" cxnId="{79E9143B-DCA7-4D49-AACF-D7F579DDFEDB}">
      <dgm:prSet/>
      <dgm:spPr/>
      <dgm:t>
        <a:bodyPr/>
        <a:lstStyle/>
        <a:p>
          <a:endParaRPr lang="en-US"/>
        </a:p>
      </dgm:t>
    </dgm:pt>
    <dgm:pt modelId="{D52E6C9C-D77E-4B5E-BC2D-8913477100B7}">
      <dgm:prSet custT="1"/>
      <dgm:spPr/>
      <dgm:t>
        <a:bodyPr/>
        <a:lstStyle/>
        <a:p>
          <a:pPr rtl="0"/>
          <a:endParaRPr lang="en-US" sz="800" dirty="0"/>
        </a:p>
      </dgm:t>
    </dgm:pt>
    <dgm:pt modelId="{DB01F571-B18B-4EC4-9E72-496D3D9419AD}" type="parTrans" cxnId="{A688AD8E-96FB-4011-BA43-230D9C72014C}">
      <dgm:prSet/>
      <dgm:spPr/>
      <dgm:t>
        <a:bodyPr/>
        <a:lstStyle/>
        <a:p>
          <a:endParaRPr lang="en-US"/>
        </a:p>
      </dgm:t>
    </dgm:pt>
    <dgm:pt modelId="{9697254D-9841-49BA-A9A7-435C3467E9B2}" type="sibTrans" cxnId="{A688AD8E-96FB-4011-BA43-230D9C72014C}">
      <dgm:prSet/>
      <dgm:spPr/>
      <dgm:t>
        <a:bodyPr/>
        <a:lstStyle/>
        <a:p>
          <a:endParaRPr lang="en-US"/>
        </a:p>
      </dgm:t>
    </dgm:pt>
    <dgm:pt modelId="{FEF6A6D4-4639-48A7-9165-10659E0FD3B5}" type="pres">
      <dgm:prSet presAssocID="{DAB37584-93FE-4F3E-A50F-A0BE05E554C6}" presName="linear" presStyleCnt="0">
        <dgm:presLayoutVars>
          <dgm:animLvl val="lvl"/>
          <dgm:resizeHandles val="exact"/>
        </dgm:presLayoutVars>
      </dgm:prSet>
      <dgm:spPr/>
      <dgm:t>
        <a:bodyPr/>
        <a:lstStyle/>
        <a:p>
          <a:endParaRPr lang="en-US"/>
        </a:p>
      </dgm:t>
    </dgm:pt>
    <dgm:pt modelId="{E8ACEDB4-76A7-4283-887F-09A27C83661A}" type="pres">
      <dgm:prSet presAssocID="{74E79B0A-8780-4F07-BDA2-EB247BC21316}" presName="parentText" presStyleLbl="node1" presStyleIdx="0" presStyleCnt="2" custScaleY="51974">
        <dgm:presLayoutVars>
          <dgm:chMax val="0"/>
          <dgm:bulletEnabled val="1"/>
        </dgm:presLayoutVars>
      </dgm:prSet>
      <dgm:spPr/>
      <dgm:t>
        <a:bodyPr/>
        <a:lstStyle/>
        <a:p>
          <a:endParaRPr lang="en-US"/>
        </a:p>
      </dgm:t>
    </dgm:pt>
    <dgm:pt modelId="{1574F618-8235-4E91-9F67-5495F6858E3D}" type="pres">
      <dgm:prSet presAssocID="{74E79B0A-8780-4F07-BDA2-EB247BC21316}" presName="childText" presStyleLbl="revTx" presStyleIdx="0" presStyleCnt="2">
        <dgm:presLayoutVars>
          <dgm:bulletEnabled val="1"/>
        </dgm:presLayoutVars>
      </dgm:prSet>
      <dgm:spPr/>
      <dgm:t>
        <a:bodyPr/>
        <a:lstStyle/>
        <a:p>
          <a:endParaRPr lang="en-US"/>
        </a:p>
      </dgm:t>
    </dgm:pt>
    <dgm:pt modelId="{D1203175-BD15-4B88-A567-9648D175928B}" type="pres">
      <dgm:prSet presAssocID="{E322C647-3B93-4EB8-8B23-9DAF4F5311A9}" presName="parentText" presStyleLbl="node1" presStyleIdx="1" presStyleCnt="2">
        <dgm:presLayoutVars>
          <dgm:chMax val="0"/>
          <dgm:bulletEnabled val="1"/>
        </dgm:presLayoutVars>
      </dgm:prSet>
      <dgm:spPr/>
      <dgm:t>
        <a:bodyPr/>
        <a:lstStyle/>
        <a:p>
          <a:endParaRPr lang="en-US"/>
        </a:p>
      </dgm:t>
    </dgm:pt>
    <dgm:pt modelId="{9357DA91-3420-419B-837B-7A8819B4B217}" type="pres">
      <dgm:prSet presAssocID="{E322C647-3B93-4EB8-8B23-9DAF4F5311A9}" presName="childText" presStyleLbl="revTx" presStyleIdx="1" presStyleCnt="2">
        <dgm:presLayoutVars>
          <dgm:bulletEnabled val="1"/>
        </dgm:presLayoutVars>
      </dgm:prSet>
      <dgm:spPr/>
      <dgm:t>
        <a:bodyPr/>
        <a:lstStyle/>
        <a:p>
          <a:endParaRPr lang="en-US"/>
        </a:p>
      </dgm:t>
    </dgm:pt>
  </dgm:ptLst>
  <dgm:cxnLst>
    <dgm:cxn modelId="{A688AD8E-96FB-4011-BA43-230D9C72014C}" srcId="{E322C647-3B93-4EB8-8B23-9DAF4F5311A9}" destId="{D52E6C9C-D77E-4B5E-BC2D-8913477100B7}" srcOrd="0" destOrd="0" parTransId="{DB01F571-B18B-4EC4-9E72-496D3D9419AD}" sibTransId="{9697254D-9841-49BA-A9A7-435C3467E9B2}"/>
    <dgm:cxn modelId="{CDA1094D-503F-4E2A-833F-F09F68D14C11}" type="presOf" srcId="{049EECF3-2969-43A8-BC9F-DB0FAABE8CF8}" destId="{9357DA91-3420-419B-837B-7A8819B4B217}" srcOrd="0" destOrd="2" presId="urn:microsoft.com/office/officeart/2005/8/layout/vList2"/>
    <dgm:cxn modelId="{CBA0746C-566A-4652-ABDD-8E6A51B6D4AC}" srcId="{E322C647-3B93-4EB8-8B23-9DAF4F5311A9}" destId="{14FD81D5-FB3D-4E51-A2B1-5A859893D7F2}" srcOrd="6" destOrd="0" parTransId="{E1DC395E-068E-4C62-BA61-DE155058A9DA}" sibTransId="{E27D2595-4FBA-4BE7-AC00-73335A3E4A35}"/>
    <dgm:cxn modelId="{A2FF0A32-A6F7-4FC9-95ED-D1CBA56391B6}" srcId="{E322C647-3B93-4EB8-8B23-9DAF4F5311A9}" destId="{A99DEB03-F663-46DF-8BDB-F825D0C4EFCA}" srcOrd="7" destOrd="0" parTransId="{8ACB68DB-C7BE-47EB-9374-5F723D21B576}" sibTransId="{2226EDBB-4D1E-4028-A8AB-DDDCA788C0B8}"/>
    <dgm:cxn modelId="{D69E5362-7600-495D-A199-EAB16ECA5489}" srcId="{E322C647-3B93-4EB8-8B23-9DAF4F5311A9}" destId="{1CE7F7C7-96F4-4646-920B-AA6A909167B2}" srcOrd="5" destOrd="0" parTransId="{75DC80C3-8979-4FE1-B08E-850BF5F191DF}" sibTransId="{D4C12476-F23F-4101-9B2E-65B463CD1D8D}"/>
    <dgm:cxn modelId="{EC20B520-3527-4E37-AEDF-FA25C5188A3C}" srcId="{E322C647-3B93-4EB8-8B23-9DAF4F5311A9}" destId="{BB2C40CC-FA89-40CA-B9B1-3F21F2DBBF5F}" srcOrd="1" destOrd="0" parTransId="{65AD7504-C5E6-4B3E-B917-96E27F610840}" sibTransId="{DD3BBD6E-4BFA-48CF-8CE5-A1D2E9E2EFF1}"/>
    <dgm:cxn modelId="{A2CFC290-B057-464A-AF4C-862BED5CD7D2}" type="presOf" srcId="{DAB37584-93FE-4F3E-A50F-A0BE05E554C6}" destId="{FEF6A6D4-4639-48A7-9165-10659E0FD3B5}" srcOrd="0" destOrd="0" presId="urn:microsoft.com/office/officeart/2005/8/layout/vList2"/>
    <dgm:cxn modelId="{41CCF24F-FE76-459E-AD9D-2EF50B7C9FF1}" type="presOf" srcId="{5E77FA74-915A-462E-95EB-94350D46F9C0}" destId="{9357DA91-3420-419B-837B-7A8819B4B217}" srcOrd="0" destOrd="4" presId="urn:microsoft.com/office/officeart/2005/8/layout/vList2"/>
    <dgm:cxn modelId="{DC2F957F-DD4C-4600-ABB8-F52737861429}" type="presOf" srcId="{BB2C40CC-FA89-40CA-B9B1-3F21F2DBBF5F}" destId="{9357DA91-3420-419B-837B-7A8819B4B217}" srcOrd="0" destOrd="1" presId="urn:microsoft.com/office/officeart/2005/8/layout/vList2"/>
    <dgm:cxn modelId="{183BB47B-2A88-4749-B13E-2195272E3451}" srcId="{E322C647-3B93-4EB8-8B23-9DAF4F5311A9}" destId="{049EECF3-2969-43A8-BC9F-DB0FAABE8CF8}" srcOrd="2" destOrd="0" parTransId="{7671E09C-DFF7-4622-BFE0-E10F295D4C12}" sibTransId="{5107299A-EB38-4FAE-B9EB-2B0FD7728AC7}"/>
    <dgm:cxn modelId="{4D36E311-712F-4006-A044-B8F20CC519AD}" type="presOf" srcId="{D52E6C9C-D77E-4B5E-BC2D-8913477100B7}" destId="{9357DA91-3420-419B-837B-7A8819B4B217}" srcOrd="0" destOrd="0" presId="urn:microsoft.com/office/officeart/2005/8/layout/vList2"/>
    <dgm:cxn modelId="{03E2B43F-93DD-4DD7-AEC5-5C3002318FAF}" srcId="{74E79B0A-8780-4F07-BDA2-EB247BC21316}" destId="{6ADAADD1-BD84-490C-A33D-88236FE10357}" srcOrd="1" destOrd="0" parTransId="{3235B259-201A-43B5-9E53-F3E567F2C174}" sibTransId="{305D6FDE-8A10-4C9E-BF99-D9FB1581F07E}"/>
    <dgm:cxn modelId="{2C555626-3B96-4731-9D32-A0A26719075E}" type="presOf" srcId="{1CE7F7C7-96F4-4646-920B-AA6A909167B2}" destId="{9357DA91-3420-419B-837B-7A8819B4B217}" srcOrd="0" destOrd="5" presId="urn:microsoft.com/office/officeart/2005/8/layout/vList2"/>
    <dgm:cxn modelId="{DB92AB4A-7386-41DE-92C1-476339172DC5}" type="presOf" srcId="{D1BBAF86-C3E6-4A46-9CBC-C3C585F7C5B3}" destId="{9357DA91-3420-419B-837B-7A8819B4B217}" srcOrd="0" destOrd="3" presId="urn:microsoft.com/office/officeart/2005/8/layout/vList2"/>
    <dgm:cxn modelId="{79E9143B-DCA7-4D49-AACF-D7F579DDFEDB}" srcId="{74E79B0A-8780-4F07-BDA2-EB247BC21316}" destId="{06E69EDB-9FAE-4976-8CB6-813179F64555}" srcOrd="2" destOrd="0" parTransId="{B9C5E750-240D-46D6-802B-6E5BBD9283A3}" sibTransId="{1CD841E4-3685-4EA2-A7EF-22BB62D5F15E}"/>
    <dgm:cxn modelId="{CCB79F28-FB34-4D05-8BA8-35EB0AFDA157}" type="presOf" srcId="{6ADAADD1-BD84-490C-A33D-88236FE10357}" destId="{1574F618-8235-4E91-9F67-5495F6858E3D}" srcOrd="0" destOrd="1" presId="urn:microsoft.com/office/officeart/2005/8/layout/vList2"/>
    <dgm:cxn modelId="{D5624B1B-4AED-41D7-A376-1EA9E77647D0}" type="presOf" srcId="{E322C647-3B93-4EB8-8B23-9DAF4F5311A9}" destId="{D1203175-BD15-4B88-A567-9648D175928B}" srcOrd="0" destOrd="0" presId="urn:microsoft.com/office/officeart/2005/8/layout/vList2"/>
    <dgm:cxn modelId="{E66DC515-297C-4FDA-AA61-510E75C40BF5}" srcId="{74E79B0A-8780-4F07-BDA2-EB247BC21316}" destId="{3C350858-F39A-4340-A547-935811FC2690}" srcOrd="0" destOrd="0" parTransId="{6776AA4A-9152-4031-852D-33E0BDC2ECAB}" sibTransId="{EB5BBC09-6151-4C07-9B7A-120BC4305E30}"/>
    <dgm:cxn modelId="{6120B910-4855-4B3B-ACC0-CE8CA49E1CD9}" type="presOf" srcId="{3C350858-F39A-4340-A547-935811FC2690}" destId="{1574F618-8235-4E91-9F67-5495F6858E3D}" srcOrd="0" destOrd="0" presId="urn:microsoft.com/office/officeart/2005/8/layout/vList2"/>
    <dgm:cxn modelId="{2E18219C-C618-413C-96C6-F5ADB3CA522D}" type="presOf" srcId="{74E79B0A-8780-4F07-BDA2-EB247BC21316}" destId="{E8ACEDB4-76A7-4283-887F-09A27C83661A}" srcOrd="0" destOrd="0" presId="urn:microsoft.com/office/officeart/2005/8/layout/vList2"/>
    <dgm:cxn modelId="{F563DCE8-227D-4CF4-B357-8828021D449B}" srcId="{E322C647-3B93-4EB8-8B23-9DAF4F5311A9}" destId="{D1BBAF86-C3E6-4A46-9CBC-C3C585F7C5B3}" srcOrd="3" destOrd="0" parTransId="{8A7319CF-ED01-4A4A-8A47-D0CF3C72EEB6}" sibTransId="{0D2F1333-0EAF-4D29-9747-F417B0DF7E8F}"/>
    <dgm:cxn modelId="{8F02A527-E2A8-4493-BB8C-4D51B045265C}" srcId="{DAB37584-93FE-4F3E-A50F-A0BE05E554C6}" destId="{74E79B0A-8780-4F07-BDA2-EB247BC21316}" srcOrd="0" destOrd="0" parTransId="{BDE11414-A9D1-4E6D-99E7-AC9FE30DD613}" sibTransId="{DC972484-AFDF-4706-AF34-FC55A6FD3C23}"/>
    <dgm:cxn modelId="{73145563-D26A-4850-AFB7-74D8D6C7E18F}" type="presOf" srcId="{14FD81D5-FB3D-4E51-A2B1-5A859893D7F2}" destId="{9357DA91-3420-419B-837B-7A8819B4B217}" srcOrd="0" destOrd="6" presId="urn:microsoft.com/office/officeart/2005/8/layout/vList2"/>
    <dgm:cxn modelId="{BB5F2039-B87E-4A7D-80D4-CD1664398504}" srcId="{DAB37584-93FE-4F3E-A50F-A0BE05E554C6}" destId="{E322C647-3B93-4EB8-8B23-9DAF4F5311A9}" srcOrd="1" destOrd="0" parTransId="{4B7C192E-E959-4EC9-930C-78324423851F}" sibTransId="{30772C68-3058-45EE-ACD9-00033638EE03}"/>
    <dgm:cxn modelId="{B0E09E31-D57A-41F6-8149-2628B2D751D1}" type="presOf" srcId="{06E69EDB-9FAE-4976-8CB6-813179F64555}" destId="{1574F618-8235-4E91-9F67-5495F6858E3D}" srcOrd="0" destOrd="2" presId="urn:microsoft.com/office/officeart/2005/8/layout/vList2"/>
    <dgm:cxn modelId="{A725953E-A940-4DCE-96F1-E7690033CEB3}" srcId="{E322C647-3B93-4EB8-8B23-9DAF4F5311A9}" destId="{5E77FA74-915A-462E-95EB-94350D46F9C0}" srcOrd="4" destOrd="0" parTransId="{079A4C16-3A70-4673-8573-B3222178055E}" sibTransId="{08BEA6B0-0120-4090-852B-49E58A0EA216}"/>
    <dgm:cxn modelId="{1A90CAA2-A905-41E3-B814-22FF58CA9CFD}" type="presOf" srcId="{A99DEB03-F663-46DF-8BDB-F825D0C4EFCA}" destId="{9357DA91-3420-419B-837B-7A8819B4B217}" srcOrd="0" destOrd="7" presId="urn:microsoft.com/office/officeart/2005/8/layout/vList2"/>
    <dgm:cxn modelId="{54F85D27-BBFD-4D80-819B-E3DB1159D4C4}" type="presParOf" srcId="{FEF6A6D4-4639-48A7-9165-10659E0FD3B5}" destId="{E8ACEDB4-76A7-4283-887F-09A27C83661A}" srcOrd="0" destOrd="0" presId="urn:microsoft.com/office/officeart/2005/8/layout/vList2"/>
    <dgm:cxn modelId="{BF5BD201-7849-479D-9E9A-C8DD66541A9E}" type="presParOf" srcId="{FEF6A6D4-4639-48A7-9165-10659E0FD3B5}" destId="{1574F618-8235-4E91-9F67-5495F6858E3D}" srcOrd="1" destOrd="0" presId="urn:microsoft.com/office/officeart/2005/8/layout/vList2"/>
    <dgm:cxn modelId="{74554942-7C29-45BB-BC10-30D075807BD1}" type="presParOf" srcId="{FEF6A6D4-4639-48A7-9165-10659E0FD3B5}" destId="{D1203175-BD15-4B88-A567-9648D175928B}" srcOrd="2" destOrd="0" presId="urn:microsoft.com/office/officeart/2005/8/layout/vList2"/>
    <dgm:cxn modelId="{0E915B06-28F4-413D-978D-7A3F4C1F6974}" type="presParOf" srcId="{FEF6A6D4-4639-48A7-9165-10659E0FD3B5}" destId="{9357DA91-3420-419B-837B-7A8819B4B21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1B7161-C74E-4FE8-8853-F1E2D9DAEFA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80987D4-1B5A-42EC-881B-744E69B87DD7}">
      <dgm:prSet/>
      <dgm:spPr/>
      <dgm:t>
        <a:bodyPr/>
        <a:lstStyle/>
        <a:p>
          <a:pPr rtl="0"/>
          <a:r>
            <a:rPr lang="en-US" b="1" dirty="0" smtClean="0"/>
            <a:t>Post-Discharge Roles and Responsibilities (Hospital-based): </a:t>
          </a:r>
        </a:p>
        <a:p>
          <a:pPr rtl="0"/>
          <a:r>
            <a:rPr lang="en-US" i="1" dirty="0" smtClean="0"/>
            <a:t>Post-Discharge Care Coordinator and/or support team (PDCC)</a:t>
          </a:r>
          <a:endParaRPr lang="en-US" dirty="0"/>
        </a:p>
      </dgm:t>
    </dgm:pt>
    <dgm:pt modelId="{4C72A2AB-85B3-4AAF-9D79-DC2B3C70E4F6}" type="parTrans" cxnId="{5483849E-02D3-4D9A-BDC9-146E667536B9}">
      <dgm:prSet/>
      <dgm:spPr/>
      <dgm:t>
        <a:bodyPr/>
        <a:lstStyle/>
        <a:p>
          <a:endParaRPr lang="en-US"/>
        </a:p>
      </dgm:t>
    </dgm:pt>
    <dgm:pt modelId="{734785E7-6834-4401-8F85-05E8EF7D50B7}" type="sibTrans" cxnId="{5483849E-02D3-4D9A-BDC9-146E667536B9}">
      <dgm:prSet/>
      <dgm:spPr/>
      <dgm:t>
        <a:bodyPr/>
        <a:lstStyle/>
        <a:p>
          <a:endParaRPr lang="en-US"/>
        </a:p>
      </dgm:t>
    </dgm:pt>
    <dgm:pt modelId="{908A0F8C-5F57-4539-8DD6-F3549049938E}">
      <dgm:prSet/>
      <dgm:spPr/>
      <dgm:t>
        <a:bodyPr/>
        <a:lstStyle/>
        <a:p>
          <a:pPr rtl="0"/>
          <a:r>
            <a:rPr lang="en-US" dirty="0" smtClean="0"/>
            <a:t>Receive risk stratified discharges within 1-2 business days for patients with completed TCP.</a:t>
          </a:r>
          <a:endParaRPr lang="en-US" dirty="0"/>
        </a:p>
      </dgm:t>
    </dgm:pt>
    <dgm:pt modelId="{F9BA5B2A-714F-4459-B16A-AD4E02D9F0B3}" type="parTrans" cxnId="{3C0DB077-2A31-469B-AA74-90ED423997A1}">
      <dgm:prSet/>
      <dgm:spPr/>
      <dgm:t>
        <a:bodyPr/>
        <a:lstStyle/>
        <a:p>
          <a:endParaRPr lang="en-US"/>
        </a:p>
      </dgm:t>
    </dgm:pt>
    <dgm:pt modelId="{02B706CA-20F0-4AC8-9E50-481BAA093F88}" type="sibTrans" cxnId="{3C0DB077-2A31-469B-AA74-90ED423997A1}">
      <dgm:prSet/>
      <dgm:spPr/>
      <dgm:t>
        <a:bodyPr/>
        <a:lstStyle/>
        <a:p>
          <a:endParaRPr lang="en-US"/>
        </a:p>
      </dgm:t>
    </dgm:pt>
    <dgm:pt modelId="{04F23D34-4DAF-4810-B23B-5D24CAAF5018}">
      <dgm:prSet/>
      <dgm:spPr/>
      <dgm:t>
        <a:bodyPr/>
        <a:lstStyle/>
        <a:p>
          <a:pPr rtl="0"/>
          <a:r>
            <a:rPr lang="en-US" smtClean="0"/>
            <a:t>Review TCP, inpatient assessments and any available outpatient care plan information; contact CTCC or Outpatient Care Coordinator for clarification, as needed.</a:t>
          </a:r>
          <a:endParaRPr lang="en-US"/>
        </a:p>
      </dgm:t>
    </dgm:pt>
    <dgm:pt modelId="{11FF448C-A527-48AE-964B-3B15E7CF3332}" type="parTrans" cxnId="{0D0DCDFB-4257-4CD1-A298-2D307B3A7EA6}">
      <dgm:prSet/>
      <dgm:spPr/>
      <dgm:t>
        <a:bodyPr/>
        <a:lstStyle/>
        <a:p>
          <a:endParaRPr lang="en-US"/>
        </a:p>
      </dgm:t>
    </dgm:pt>
    <dgm:pt modelId="{742B6AEC-487F-4BB2-9A0E-15DF658E0BBF}" type="sibTrans" cxnId="{0D0DCDFB-4257-4CD1-A298-2D307B3A7EA6}">
      <dgm:prSet/>
      <dgm:spPr/>
      <dgm:t>
        <a:bodyPr/>
        <a:lstStyle/>
        <a:p>
          <a:endParaRPr lang="en-US"/>
        </a:p>
      </dgm:t>
    </dgm:pt>
    <dgm:pt modelId="{D7052024-4E19-4BCA-909C-4E639C8135BA}">
      <dgm:prSet/>
      <dgm:spPr/>
      <dgm:t>
        <a:bodyPr/>
        <a:lstStyle/>
        <a:p>
          <a:pPr rtl="0"/>
          <a:r>
            <a:rPr lang="en-US" smtClean="0"/>
            <a:t>Perform post-discharge assessment with patient within 72 hours of discharge, including PHQ-2 and, if needed, PHQ-9. Perform second assessment within 14 days.</a:t>
          </a:r>
          <a:endParaRPr lang="en-US"/>
        </a:p>
      </dgm:t>
    </dgm:pt>
    <dgm:pt modelId="{8E22AB99-A428-4BCA-B164-FBF8F20D6B45}" type="parTrans" cxnId="{0B83B644-A2DD-4FBF-A669-C2291407E605}">
      <dgm:prSet/>
      <dgm:spPr/>
      <dgm:t>
        <a:bodyPr/>
        <a:lstStyle/>
        <a:p>
          <a:endParaRPr lang="en-US"/>
        </a:p>
      </dgm:t>
    </dgm:pt>
    <dgm:pt modelId="{12DD4964-3184-4EDE-BED4-750B67221FA8}" type="sibTrans" cxnId="{0B83B644-A2DD-4FBF-A669-C2291407E605}">
      <dgm:prSet/>
      <dgm:spPr/>
      <dgm:t>
        <a:bodyPr/>
        <a:lstStyle/>
        <a:p>
          <a:endParaRPr lang="en-US"/>
        </a:p>
      </dgm:t>
    </dgm:pt>
    <dgm:pt modelId="{B8924739-684A-42B1-90EE-F521015C3460}">
      <dgm:prSet/>
      <dgm:spPr/>
      <dgm:t>
        <a:bodyPr/>
        <a:lstStyle/>
        <a:p>
          <a:pPr rtl="0"/>
          <a:r>
            <a:rPr lang="en-US" dirty="0" smtClean="0"/>
            <a:t>Execute Problems, Goals and Interventions (PGIs) listed on TCP and review with patient. </a:t>
          </a:r>
          <a:endParaRPr lang="en-US" dirty="0"/>
        </a:p>
      </dgm:t>
    </dgm:pt>
    <dgm:pt modelId="{F5D90530-C9D0-4E78-904D-39266CEEDA79}" type="parTrans" cxnId="{88EB6C6B-E02B-4B79-8E9F-CEE89168C652}">
      <dgm:prSet/>
      <dgm:spPr/>
      <dgm:t>
        <a:bodyPr/>
        <a:lstStyle/>
        <a:p>
          <a:endParaRPr lang="en-US"/>
        </a:p>
      </dgm:t>
    </dgm:pt>
    <dgm:pt modelId="{E8725D3A-7CF9-4EFF-B67F-628F918CB52A}" type="sibTrans" cxnId="{88EB6C6B-E02B-4B79-8E9F-CEE89168C652}">
      <dgm:prSet/>
      <dgm:spPr/>
      <dgm:t>
        <a:bodyPr/>
        <a:lstStyle/>
        <a:p>
          <a:endParaRPr lang="en-US"/>
        </a:p>
      </dgm:t>
    </dgm:pt>
    <dgm:pt modelId="{FB187220-7BDF-48E2-9E7D-E27DC53BF844}">
      <dgm:prSet/>
      <dgm:spPr/>
      <dgm:t>
        <a:bodyPr/>
        <a:lstStyle/>
        <a:p>
          <a:pPr rtl="0"/>
          <a:r>
            <a:rPr lang="en-US" smtClean="0"/>
            <a:t>Determine and execute any additional PGIs identified through post-discharge assessments (e.g., intervention for positive PHQ9).</a:t>
          </a:r>
          <a:endParaRPr lang="en-US"/>
        </a:p>
      </dgm:t>
    </dgm:pt>
    <dgm:pt modelId="{7ED4B195-F301-47DD-B012-7A79DCAA86F8}" type="parTrans" cxnId="{DEEC5750-C665-4B42-8880-EEF6B0390D85}">
      <dgm:prSet/>
      <dgm:spPr/>
      <dgm:t>
        <a:bodyPr/>
        <a:lstStyle/>
        <a:p>
          <a:endParaRPr lang="en-US"/>
        </a:p>
      </dgm:t>
    </dgm:pt>
    <dgm:pt modelId="{7297F878-C8AB-4DCA-A38F-2987C64EBD67}" type="sibTrans" cxnId="{DEEC5750-C665-4B42-8880-EEF6B0390D85}">
      <dgm:prSet/>
      <dgm:spPr/>
      <dgm:t>
        <a:bodyPr/>
        <a:lstStyle/>
        <a:p>
          <a:endParaRPr lang="en-US"/>
        </a:p>
      </dgm:t>
    </dgm:pt>
    <dgm:pt modelId="{48B2841B-4481-4C64-8E07-25E002BFD7E6}">
      <dgm:prSet/>
      <dgm:spPr/>
      <dgm:t>
        <a:bodyPr/>
        <a:lstStyle/>
        <a:p>
          <a:pPr rtl="0"/>
          <a:r>
            <a:rPr lang="en-US" smtClean="0"/>
            <a:t>Communicate additional PGIs to Outpatient Care Coordinator.</a:t>
          </a:r>
          <a:endParaRPr lang="en-US"/>
        </a:p>
      </dgm:t>
    </dgm:pt>
    <dgm:pt modelId="{09FE88B3-6483-4C81-BC4F-457E1C2A47CE}" type="parTrans" cxnId="{B7137223-AC8B-4235-88C9-454880E378B4}">
      <dgm:prSet/>
      <dgm:spPr/>
      <dgm:t>
        <a:bodyPr/>
        <a:lstStyle/>
        <a:p>
          <a:endParaRPr lang="en-US"/>
        </a:p>
      </dgm:t>
    </dgm:pt>
    <dgm:pt modelId="{556A579D-0FCC-48CD-846B-282098235C3F}" type="sibTrans" cxnId="{B7137223-AC8B-4235-88C9-454880E378B4}">
      <dgm:prSet/>
      <dgm:spPr/>
      <dgm:t>
        <a:bodyPr/>
        <a:lstStyle/>
        <a:p>
          <a:endParaRPr lang="en-US"/>
        </a:p>
      </dgm:t>
    </dgm:pt>
    <dgm:pt modelId="{E60FD077-DD63-41FE-BE32-9657E5C65E75}">
      <dgm:prSet/>
      <dgm:spPr/>
      <dgm:t>
        <a:bodyPr/>
        <a:lstStyle/>
        <a:p>
          <a:pPr rtl="0"/>
          <a:r>
            <a:rPr lang="en-US" smtClean="0"/>
            <a:t>Review scheduled appointments and perform medication reconciliation if needed.</a:t>
          </a:r>
          <a:endParaRPr lang="en-US"/>
        </a:p>
      </dgm:t>
    </dgm:pt>
    <dgm:pt modelId="{F333C7E8-3F46-4337-8340-F9CAC0E2B6C9}" type="parTrans" cxnId="{614E14F4-0323-40B0-AA30-E49B01826DCF}">
      <dgm:prSet/>
      <dgm:spPr/>
      <dgm:t>
        <a:bodyPr/>
        <a:lstStyle/>
        <a:p>
          <a:endParaRPr lang="en-US"/>
        </a:p>
      </dgm:t>
    </dgm:pt>
    <dgm:pt modelId="{3172C95C-B58B-4E42-91F5-226313C4941E}" type="sibTrans" cxnId="{614E14F4-0323-40B0-AA30-E49B01826DCF}">
      <dgm:prSet/>
      <dgm:spPr/>
      <dgm:t>
        <a:bodyPr/>
        <a:lstStyle/>
        <a:p>
          <a:endParaRPr lang="en-US"/>
        </a:p>
      </dgm:t>
    </dgm:pt>
    <dgm:pt modelId="{2C2BA314-DE12-4220-9D5F-0AF964AD13A1}">
      <dgm:prSet/>
      <dgm:spPr/>
      <dgm:t>
        <a:bodyPr/>
        <a:lstStyle/>
        <a:p>
          <a:pPr rtl="0"/>
          <a:r>
            <a:rPr lang="en-US" smtClean="0"/>
            <a:t>Track referrals to medical and community-based services made on TCP and during post-discharge assessment to completion. </a:t>
          </a:r>
          <a:endParaRPr lang="en-US"/>
        </a:p>
      </dgm:t>
    </dgm:pt>
    <dgm:pt modelId="{B9212B09-E1C8-48D4-A359-5B0E3438CFE1}" type="parTrans" cxnId="{61BAAEDF-09FF-4060-8BDE-B835E6FE3823}">
      <dgm:prSet/>
      <dgm:spPr/>
      <dgm:t>
        <a:bodyPr/>
        <a:lstStyle/>
        <a:p>
          <a:endParaRPr lang="en-US"/>
        </a:p>
      </dgm:t>
    </dgm:pt>
    <dgm:pt modelId="{E0C03C95-7386-454D-A457-8935922C3732}" type="sibTrans" cxnId="{61BAAEDF-09FF-4060-8BDE-B835E6FE3823}">
      <dgm:prSet/>
      <dgm:spPr/>
      <dgm:t>
        <a:bodyPr/>
        <a:lstStyle/>
        <a:p>
          <a:endParaRPr lang="en-US"/>
        </a:p>
      </dgm:t>
    </dgm:pt>
    <dgm:pt modelId="{48DF99A7-5ED5-4E21-A7AA-FF4B93C139B6}">
      <dgm:prSet/>
      <dgm:spPr/>
      <dgm:t>
        <a:bodyPr/>
        <a:lstStyle/>
        <a:p>
          <a:pPr rtl="0"/>
          <a:r>
            <a:rPr lang="en-US" smtClean="0"/>
            <a:t>Continue tracking for 30 days, until handoff made to Outpatient Care Coordinator can be made, or after 3 unsuccessful rescheduling attempts.</a:t>
          </a:r>
          <a:endParaRPr lang="en-US"/>
        </a:p>
      </dgm:t>
    </dgm:pt>
    <dgm:pt modelId="{037E3DCF-CE5F-4871-9EE7-175121D1EDF0}" type="parTrans" cxnId="{3D1C9E07-69B6-430B-9AC7-FC00AEC452B1}">
      <dgm:prSet/>
      <dgm:spPr/>
      <dgm:t>
        <a:bodyPr/>
        <a:lstStyle/>
        <a:p>
          <a:endParaRPr lang="en-US"/>
        </a:p>
      </dgm:t>
    </dgm:pt>
    <dgm:pt modelId="{17756BDB-B4AF-4338-A843-A895B7CBF456}" type="sibTrans" cxnId="{3D1C9E07-69B6-430B-9AC7-FC00AEC452B1}">
      <dgm:prSet/>
      <dgm:spPr/>
      <dgm:t>
        <a:bodyPr/>
        <a:lstStyle/>
        <a:p>
          <a:endParaRPr lang="en-US"/>
        </a:p>
      </dgm:t>
    </dgm:pt>
    <dgm:pt modelId="{662BE615-D585-4FB6-A94D-EB5CB106A76E}">
      <dgm:prSet/>
      <dgm:spPr/>
      <dgm:t>
        <a:bodyPr/>
        <a:lstStyle/>
        <a:p>
          <a:pPr rtl="0"/>
          <a:r>
            <a:rPr lang="en-US" smtClean="0"/>
            <a:t>Hand off any unresolved PGIs to Outpatient Care Coordinator. Confirm receipt of tasks.</a:t>
          </a:r>
          <a:endParaRPr lang="en-US"/>
        </a:p>
      </dgm:t>
    </dgm:pt>
    <dgm:pt modelId="{296EC2F8-FFAB-4D2E-B206-F1C88692AB0C}" type="parTrans" cxnId="{EEE54D4B-4301-493C-AC67-E41EEBD81A1E}">
      <dgm:prSet/>
      <dgm:spPr/>
      <dgm:t>
        <a:bodyPr/>
        <a:lstStyle/>
        <a:p>
          <a:endParaRPr lang="en-US"/>
        </a:p>
      </dgm:t>
    </dgm:pt>
    <dgm:pt modelId="{EB30BF3A-C920-46F2-BA0A-60A9FE9A9A55}" type="sibTrans" cxnId="{EEE54D4B-4301-493C-AC67-E41EEBD81A1E}">
      <dgm:prSet/>
      <dgm:spPr/>
      <dgm:t>
        <a:bodyPr/>
        <a:lstStyle/>
        <a:p>
          <a:endParaRPr lang="en-US"/>
        </a:p>
      </dgm:t>
    </dgm:pt>
    <dgm:pt modelId="{0C69D660-8CAD-47A6-B8D1-3725F72D7BED}">
      <dgm:prSet/>
      <dgm:spPr/>
      <dgm:t>
        <a:bodyPr/>
        <a:lstStyle/>
        <a:p>
          <a:pPr rtl="0"/>
          <a:endParaRPr lang="en-US"/>
        </a:p>
      </dgm:t>
    </dgm:pt>
    <dgm:pt modelId="{4E6DF851-9B6E-4A27-B939-4AAC685287D1}" type="parTrans" cxnId="{C9E8D318-284F-4013-AAFD-A0A3B0DCC83A}">
      <dgm:prSet/>
      <dgm:spPr/>
      <dgm:t>
        <a:bodyPr/>
        <a:lstStyle/>
        <a:p>
          <a:endParaRPr lang="en-US"/>
        </a:p>
      </dgm:t>
    </dgm:pt>
    <dgm:pt modelId="{ECA5AC7D-1A10-4183-A40A-F4C2F61CBBCB}" type="sibTrans" cxnId="{C9E8D318-284F-4013-AAFD-A0A3B0DCC83A}">
      <dgm:prSet/>
      <dgm:spPr/>
      <dgm:t>
        <a:bodyPr/>
        <a:lstStyle/>
        <a:p>
          <a:endParaRPr lang="en-US"/>
        </a:p>
      </dgm:t>
    </dgm:pt>
    <dgm:pt modelId="{F1304C9F-7131-4800-B4C1-134BBB2C8F7C}" type="pres">
      <dgm:prSet presAssocID="{241B7161-C74E-4FE8-8853-F1E2D9DAEFA0}" presName="linear" presStyleCnt="0">
        <dgm:presLayoutVars>
          <dgm:animLvl val="lvl"/>
          <dgm:resizeHandles val="exact"/>
        </dgm:presLayoutVars>
      </dgm:prSet>
      <dgm:spPr/>
      <dgm:t>
        <a:bodyPr/>
        <a:lstStyle/>
        <a:p>
          <a:endParaRPr lang="en-US"/>
        </a:p>
      </dgm:t>
    </dgm:pt>
    <dgm:pt modelId="{B4203F4A-9AA1-4761-9FAC-19E780AA89CF}" type="pres">
      <dgm:prSet presAssocID="{780987D4-1B5A-42EC-881B-744E69B87DD7}" presName="parentText" presStyleLbl="node1" presStyleIdx="0" presStyleCnt="1">
        <dgm:presLayoutVars>
          <dgm:chMax val="0"/>
          <dgm:bulletEnabled val="1"/>
        </dgm:presLayoutVars>
      </dgm:prSet>
      <dgm:spPr/>
      <dgm:t>
        <a:bodyPr/>
        <a:lstStyle/>
        <a:p>
          <a:endParaRPr lang="en-US"/>
        </a:p>
      </dgm:t>
    </dgm:pt>
    <dgm:pt modelId="{68B1DE31-476A-4AD8-96B8-49E2835BD01C}" type="pres">
      <dgm:prSet presAssocID="{780987D4-1B5A-42EC-881B-744E69B87DD7}" presName="childText" presStyleLbl="revTx" presStyleIdx="0" presStyleCnt="1">
        <dgm:presLayoutVars>
          <dgm:bulletEnabled val="1"/>
        </dgm:presLayoutVars>
      </dgm:prSet>
      <dgm:spPr/>
      <dgm:t>
        <a:bodyPr/>
        <a:lstStyle/>
        <a:p>
          <a:endParaRPr lang="en-US"/>
        </a:p>
      </dgm:t>
    </dgm:pt>
  </dgm:ptLst>
  <dgm:cxnLst>
    <dgm:cxn modelId="{88EB6C6B-E02B-4B79-8E9F-CEE89168C652}" srcId="{780987D4-1B5A-42EC-881B-744E69B87DD7}" destId="{B8924739-684A-42B1-90EE-F521015C3460}" srcOrd="4" destOrd="0" parTransId="{F5D90530-C9D0-4E78-904D-39266CEEDA79}" sibTransId="{E8725D3A-7CF9-4EFF-B67F-628F918CB52A}"/>
    <dgm:cxn modelId="{0398E4AF-03AC-48F4-A585-AACABE9BA969}" type="presOf" srcId="{241B7161-C74E-4FE8-8853-F1E2D9DAEFA0}" destId="{F1304C9F-7131-4800-B4C1-134BBB2C8F7C}" srcOrd="0" destOrd="0" presId="urn:microsoft.com/office/officeart/2005/8/layout/vList2"/>
    <dgm:cxn modelId="{3D1C9E07-69B6-430B-9AC7-FC00AEC452B1}" srcId="{780987D4-1B5A-42EC-881B-744E69B87DD7}" destId="{48DF99A7-5ED5-4E21-A7AA-FF4B93C139B6}" srcOrd="9" destOrd="0" parTransId="{037E3DCF-CE5F-4871-9EE7-175121D1EDF0}" sibTransId="{17756BDB-B4AF-4338-A843-A895B7CBF456}"/>
    <dgm:cxn modelId="{0D0DCDFB-4257-4CD1-A298-2D307B3A7EA6}" srcId="{780987D4-1B5A-42EC-881B-744E69B87DD7}" destId="{04F23D34-4DAF-4810-B23B-5D24CAAF5018}" srcOrd="2" destOrd="0" parTransId="{11FF448C-A527-48AE-964B-3B15E7CF3332}" sibTransId="{742B6AEC-487F-4BB2-9A0E-15DF658E0BBF}"/>
    <dgm:cxn modelId="{5483849E-02D3-4D9A-BDC9-146E667536B9}" srcId="{241B7161-C74E-4FE8-8853-F1E2D9DAEFA0}" destId="{780987D4-1B5A-42EC-881B-744E69B87DD7}" srcOrd="0" destOrd="0" parTransId="{4C72A2AB-85B3-4AAF-9D79-DC2B3C70E4F6}" sibTransId="{734785E7-6834-4401-8F85-05E8EF7D50B7}"/>
    <dgm:cxn modelId="{276AE70D-0CB9-4A25-8927-1E4CD26E4054}" type="presOf" srcId="{780987D4-1B5A-42EC-881B-744E69B87DD7}" destId="{B4203F4A-9AA1-4761-9FAC-19E780AA89CF}" srcOrd="0" destOrd="0" presId="urn:microsoft.com/office/officeart/2005/8/layout/vList2"/>
    <dgm:cxn modelId="{EEE54D4B-4301-493C-AC67-E41EEBD81A1E}" srcId="{780987D4-1B5A-42EC-881B-744E69B87DD7}" destId="{662BE615-D585-4FB6-A94D-EB5CB106A76E}" srcOrd="10" destOrd="0" parTransId="{296EC2F8-FFAB-4D2E-B206-F1C88692AB0C}" sibTransId="{EB30BF3A-C920-46F2-BA0A-60A9FE9A9A55}"/>
    <dgm:cxn modelId="{B7137223-AC8B-4235-88C9-454880E378B4}" srcId="{780987D4-1B5A-42EC-881B-744E69B87DD7}" destId="{48B2841B-4481-4C64-8E07-25E002BFD7E6}" srcOrd="6" destOrd="0" parTransId="{09FE88B3-6483-4C81-BC4F-457E1C2A47CE}" sibTransId="{556A579D-0FCC-48CD-846B-282098235C3F}"/>
    <dgm:cxn modelId="{F3E45DC4-57DC-406F-B80D-13DF6A7FAF38}" type="presOf" srcId="{48B2841B-4481-4C64-8E07-25E002BFD7E6}" destId="{68B1DE31-476A-4AD8-96B8-49E2835BD01C}" srcOrd="0" destOrd="6" presId="urn:microsoft.com/office/officeart/2005/8/layout/vList2"/>
    <dgm:cxn modelId="{0B83B644-A2DD-4FBF-A669-C2291407E605}" srcId="{780987D4-1B5A-42EC-881B-744E69B87DD7}" destId="{D7052024-4E19-4BCA-909C-4E639C8135BA}" srcOrd="3" destOrd="0" parTransId="{8E22AB99-A428-4BCA-B164-FBF8F20D6B45}" sibTransId="{12DD4964-3184-4EDE-BED4-750B67221FA8}"/>
    <dgm:cxn modelId="{2C4941F7-D6FB-4E96-B471-43E2EF04C8D6}" type="presOf" srcId="{D7052024-4E19-4BCA-909C-4E639C8135BA}" destId="{68B1DE31-476A-4AD8-96B8-49E2835BD01C}" srcOrd="0" destOrd="3" presId="urn:microsoft.com/office/officeart/2005/8/layout/vList2"/>
    <dgm:cxn modelId="{61BAAEDF-09FF-4060-8BDE-B835E6FE3823}" srcId="{780987D4-1B5A-42EC-881B-744E69B87DD7}" destId="{2C2BA314-DE12-4220-9D5F-0AF964AD13A1}" srcOrd="8" destOrd="0" parTransId="{B9212B09-E1C8-48D4-A359-5B0E3438CFE1}" sibTransId="{E0C03C95-7386-454D-A457-8935922C3732}"/>
    <dgm:cxn modelId="{25AF4206-4995-46DB-8A9B-3FC610857377}" type="presOf" srcId="{2C2BA314-DE12-4220-9D5F-0AF964AD13A1}" destId="{68B1DE31-476A-4AD8-96B8-49E2835BD01C}" srcOrd="0" destOrd="8" presId="urn:microsoft.com/office/officeart/2005/8/layout/vList2"/>
    <dgm:cxn modelId="{DEEC5750-C665-4B42-8880-EEF6B0390D85}" srcId="{780987D4-1B5A-42EC-881B-744E69B87DD7}" destId="{FB187220-7BDF-48E2-9E7D-E27DC53BF844}" srcOrd="5" destOrd="0" parTransId="{7ED4B195-F301-47DD-B012-7A79DCAA86F8}" sibTransId="{7297F878-C8AB-4DCA-A38F-2987C64EBD67}"/>
    <dgm:cxn modelId="{AD332E87-EF59-4D67-AF8B-3DD41B4639A8}" type="presOf" srcId="{662BE615-D585-4FB6-A94D-EB5CB106A76E}" destId="{68B1DE31-476A-4AD8-96B8-49E2835BD01C}" srcOrd="0" destOrd="10" presId="urn:microsoft.com/office/officeart/2005/8/layout/vList2"/>
    <dgm:cxn modelId="{3C0DB077-2A31-469B-AA74-90ED423997A1}" srcId="{780987D4-1B5A-42EC-881B-744E69B87DD7}" destId="{908A0F8C-5F57-4539-8DD6-F3549049938E}" srcOrd="1" destOrd="0" parTransId="{F9BA5B2A-714F-4459-B16A-AD4E02D9F0B3}" sibTransId="{02B706CA-20F0-4AC8-9E50-481BAA093F88}"/>
    <dgm:cxn modelId="{74F6B64F-1F9A-48F2-AC18-F5D700F79E1A}" type="presOf" srcId="{04F23D34-4DAF-4810-B23B-5D24CAAF5018}" destId="{68B1DE31-476A-4AD8-96B8-49E2835BD01C}" srcOrd="0" destOrd="2" presId="urn:microsoft.com/office/officeart/2005/8/layout/vList2"/>
    <dgm:cxn modelId="{94A162A3-E63E-49B9-A3F6-CE6FD3891781}" type="presOf" srcId="{E60FD077-DD63-41FE-BE32-9657E5C65E75}" destId="{68B1DE31-476A-4AD8-96B8-49E2835BD01C}" srcOrd="0" destOrd="7" presId="urn:microsoft.com/office/officeart/2005/8/layout/vList2"/>
    <dgm:cxn modelId="{64CB60A9-7291-49CA-B09C-ACE4AFDED216}" type="presOf" srcId="{48DF99A7-5ED5-4E21-A7AA-FF4B93C139B6}" destId="{68B1DE31-476A-4AD8-96B8-49E2835BD01C}" srcOrd="0" destOrd="9" presId="urn:microsoft.com/office/officeart/2005/8/layout/vList2"/>
    <dgm:cxn modelId="{E22C7CEC-90F8-4CE5-BD94-4CD1541FE6C0}" type="presOf" srcId="{908A0F8C-5F57-4539-8DD6-F3549049938E}" destId="{68B1DE31-476A-4AD8-96B8-49E2835BD01C}" srcOrd="0" destOrd="1" presId="urn:microsoft.com/office/officeart/2005/8/layout/vList2"/>
    <dgm:cxn modelId="{29411189-BDEC-4F9E-9716-F6D64EDC1801}" type="presOf" srcId="{FB187220-7BDF-48E2-9E7D-E27DC53BF844}" destId="{68B1DE31-476A-4AD8-96B8-49E2835BD01C}" srcOrd="0" destOrd="5" presId="urn:microsoft.com/office/officeart/2005/8/layout/vList2"/>
    <dgm:cxn modelId="{BA08DF04-7EE6-4897-846B-F05137324D25}" type="presOf" srcId="{0C69D660-8CAD-47A6-B8D1-3725F72D7BED}" destId="{68B1DE31-476A-4AD8-96B8-49E2835BD01C}" srcOrd="0" destOrd="0" presId="urn:microsoft.com/office/officeart/2005/8/layout/vList2"/>
    <dgm:cxn modelId="{C9E8D318-284F-4013-AAFD-A0A3B0DCC83A}" srcId="{780987D4-1B5A-42EC-881B-744E69B87DD7}" destId="{0C69D660-8CAD-47A6-B8D1-3725F72D7BED}" srcOrd="0" destOrd="0" parTransId="{4E6DF851-9B6E-4A27-B939-4AAC685287D1}" sibTransId="{ECA5AC7D-1A10-4183-A40A-F4C2F61CBBCB}"/>
    <dgm:cxn modelId="{614E14F4-0323-40B0-AA30-E49B01826DCF}" srcId="{780987D4-1B5A-42EC-881B-744E69B87DD7}" destId="{E60FD077-DD63-41FE-BE32-9657E5C65E75}" srcOrd="7" destOrd="0" parTransId="{F333C7E8-3F46-4337-8340-F9CAC0E2B6C9}" sibTransId="{3172C95C-B58B-4E42-91F5-226313C4941E}"/>
    <dgm:cxn modelId="{2C560134-A65F-458E-A75E-F2C9A69D840F}" type="presOf" srcId="{B8924739-684A-42B1-90EE-F521015C3460}" destId="{68B1DE31-476A-4AD8-96B8-49E2835BD01C}" srcOrd="0" destOrd="4" presId="urn:microsoft.com/office/officeart/2005/8/layout/vList2"/>
    <dgm:cxn modelId="{D448A776-A5C9-4DAB-B551-9D6AB75F505A}" type="presParOf" srcId="{F1304C9F-7131-4800-B4C1-134BBB2C8F7C}" destId="{B4203F4A-9AA1-4761-9FAC-19E780AA89CF}" srcOrd="0" destOrd="0" presId="urn:microsoft.com/office/officeart/2005/8/layout/vList2"/>
    <dgm:cxn modelId="{E31699E5-198E-451A-9465-63D2123F9A6E}" type="presParOf" srcId="{F1304C9F-7131-4800-B4C1-134BBB2C8F7C}" destId="{68B1DE31-476A-4AD8-96B8-49E2835BD01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C80D50D-68FA-400B-86A5-EB0D40661E9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BE00149-7028-443A-832B-E10C5F481F7B}">
      <dgm:prSet/>
      <dgm:spPr/>
      <dgm:t>
        <a:bodyPr/>
        <a:lstStyle/>
        <a:p>
          <a:pPr rtl="0"/>
          <a:r>
            <a:rPr lang="en-US" b="1" dirty="0" smtClean="0"/>
            <a:t>Outpatient Roles and Responsibilities: </a:t>
          </a:r>
        </a:p>
        <a:p>
          <a:pPr rtl="0"/>
          <a:r>
            <a:rPr lang="en-US" i="1" dirty="0" smtClean="0"/>
            <a:t>Outpatient Care Coordinators and/or Primary Care Team </a:t>
          </a:r>
          <a:endParaRPr lang="en-US" dirty="0"/>
        </a:p>
      </dgm:t>
    </dgm:pt>
    <dgm:pt modelId="{6225F61B-1F81-43F8-9B79-847E74D15BAA}" type="parTrans" cxnId="{9A8EF709-22B2-4960-AFA1-1D3903429186}">
      <dgm:prSet/>
      <dgm:spPr/>
      <dgm:t>
        <a:bodyPr/>
        <a:lstStyle/>
        <a:p>
          <a:endParaRPr lang="en-US"/>
        </a:p>
      </dgm:t>
    </dgm:pt>
    <dgm:pt modelId="{3249EF44-F4AA-497C-96B2-4CA159733E42}" type="sibTrans" cxnId="{9A8EF709-22B2-4960-AFA1-1D3903429186}">
      <dgm:prSet/>
      <dgm:spPr/>
      <dgm:t>
        <a:bodyPr/>
        <a:lstStyle/>
        <a:p>
          <a:endParaRPr lang="en-US"/>
        </a:p>
      </dgm:t>
    </dgm:pt>
    <dgm:pt modelId="{E8C45710-FCD0-4BE5-B31C-EF2BD0920E85}">
      <dgm:prSet/>
      <dgm:spPr/>
      <dgm:t>
        <a:bodyPr/>
        <a:lstStyle/>
        <a:p>
          <a:pPr rtl="0"/>
          <a:r>
            <a:rPr lang="en-US" smtClean="0"/>
            <a:t>Receive Bronx RHIO alert that a patient has been in the hospital and has documents available.</a:t>
          </a:r>
          <a:endParaRPr lang="en-US"/>
        </a:p>
      </dgm:t>
    </dgm:pt>
    <dgm:pt modelId="{359027E1-6ACE-42E4-9179-C7A7E7D0C7B6}" type="parTrans" cxnId="{84CF81D7-C444-4036-943A-1E982A637F75}">
      <dgm:prSet/>
      <dgm:spPr/>
      <dgm:t>
        <a:bodyPr/>
        <a:lstStyle/>
        <a:p>
          <a:endParaRPr lang="en-US"/>
        </a:p>
      </dgm:t>
    </dgm:pt>
    <dgm:pt modelId="{147B8352-6C0F-44AD-A9F6-246F97196D94}" type="sibTrans" cxnId="{84CF81D7-C444-4036-943A-1E982A637F75}">
      <dgm:prSet/>
      <dgm:spPr/>
      <dgm:t>
        <a:bodyPr/>
        <a:lstStyle/>
        <a:p>
          <a:endParaRPr lang="en-US"/>
        </a:p>
      </dgm:t>
    </dgm:pt>
    <dgm:pt modelId="{C6557A06-EE34-44B4-80BC-B260243C2FD4}">
      <dgm:prSet/>
      <dgm:spPr/>
      <dgm:t>
        <a:bodyPr/>
        <a:lstStyle/>
        <a:p>
          <a:pPr rtl="0"/>
          <a:r>
            <a:rPr lang="en-US" smtClean="0"/>
            <a:t>Obtain discharge summary / TCP and any assessments from CTCC or PDCC through Bronx RHIO, fax or secure email. </a:t>
          </a:r>
          <a:endParaRPr lang="en-US"/>
        </a:p>
      </dgm:t>
    </dgm:pt>
    <dgm:pt modelId="{EBB1AC02-CF57-4484-9C33-255684B86D59}" type="parTrans" cxnId="{BF501C56-CD62-488B-B72B-F424795B4A3F}">
      <dgm:prSet/>
      <dgm:spPr/>
      <dgm:t>
        <a:bodyPr/>
        <a:lstStyle/>
        <a:p>
          <a:endParaRPr lang="en-US"/>
        </a:p>
      </dgm:t>
    </dgm:pt>
    <dgm:pt modelId="{8D34901F-22BE-4109-84E4-1877ACD5C9D7}" type="sibTrans" cxnId="{BF501C56-CD62-488B-B72B-F424795B4A3F}">
      <dgm:prSet/>
      <dgm:spPr/>
      <dgm:t>
        <a:bodyPr/>
        <a:lstStyle/>
        <a:p>
          <a:endParaRPr lang="en-US"/>
        </a:p>
      </dgm:t>
    </dgm:pt>
    <dgm:pt modelId="{017E3AC4-CDE6-45B7-90C3-ECA2F5B5F758}">
      <dgm:prSet/>
      <dgm:spPr/>
      <dgm:t>
        <a:bodyPr/>
        <a:lstStyle/>
        <a:p>
          <a:pPr rtl="0"/>
          <a:r>
            <a:rPr lang="en-US" smtClean="0"/>
            <a:t>Contact the hospital-based Care Transitions Manager (numbers will be provided at a later date) if clarification needed on TCP.  The Care Transitions Manager will connect Outpatient team with hospital-based CTCCs and/or PDCCs caring for the patient to provide an update and facilitate follow-up care.</a:t>
          </a:r>
          <a:endParaRPr lang="en-US"/>
        </a:p>
      </dgm:t>
    </dgm:pt>
    <dgm:pt modelId="{1996B7BB-75AB-49D4-8AE1-EC5BC0E81058}" type="parTrans" cxnId="{604A966D-F66F-4147-B4D4-33BAEB16726C}">
      <dgm:prSet/>
      <dgm:spPr/>
      <dgm:t>
        <a:bodyPr/>
        <a:lstStyle/>
        <a:p>
          <a:endParaRPr lang="en-US"/>
        </a:p>
      </dgm:t>
    </dgm:pt>
    <dgm:pt modelId="{F5FAD27C-16BC-461B-88E6-8FCB54659076}" type="sibTrans" cxnId="{604A966D-F66F-4147-B4D4-33BAEB16726C}">
      <dgm:prSet/>
      <dgm:spPr/>
      <dgm:t>
        <a:bodyPr/>
        <a:lstStyle/>
        <a:p>
          <a:endParaRPr lang="en-US"/>
        </a:p>
      </dgm:t>
    </dgm:pt>
    <dgm:pt modelId="{5FE7EAB1-D181-4546-A13D-739D132074EA}">
      <dgm:prSet/>
      <dgm:spPr/>
      <dgm:t>
        <a:bodyPr/>
        <a:lstStyle/>
        <a:p>
          <a:pPr rtl="0"/>
          <a:r>
            <a:rPr lang="en-US" smtClean="0"/>
            <a:t>Remind patient of scheduled appointment, or schedule an appointment within 7 days of hospital discharge.</a:t>
          </a:r>
          <a:endParaRPr lang="en-US"/>
        </a:p>
      </dgm:t>
    </dgm:pt>
    <dgm:pt modelId="{31CAD64F-5506-44DC-865E-A8068DE508A2}" type="parTrans" cxnId="{2C12E1FC-4AF0-43A9-9F07-FE78107993C6}">
      <dgm:prSet/>
      <dgm:spPr/>
      <dgm:t>
        <a:bodyPr/>
        <a:lstStyle/>
        <a:p>
          <a:endParaRPr lang="en-US"/>
        </a:p>
      </dgm:t>
    </dgm:pt>
    <dgm:pt modelId="{6A6242D1-A3FC-4FFE-BE91-A6E8ECFDF688}" type="sibTrans" cxnId="{2C12E1FC-4AF0-43A9-9F07-FE78107993C6}">
      <dgm:prSet/>
      <dgm:spPr/>
      <dgm:t>
        <a:bodyPr/>
        <a:lstStyle/>
        <a:p>
          <a:endParaRPr lang="en-US"/>
        </a:p>
      </dgm:t>
    </dgm:pt>
    <dgm:pt modelId="{E813DE30-409F-48F0-8E47-776D9D6EF389}">
      <dgm:prSet/>
      <dgm:spPr/>
      <dgm:t>
        <a:bodyPr/>
        <a:lstStyle/>
        <a:p>
          <a:pPr rtl="0"/>
          <a:r>
            <a:rPr lang="en-US" smtClean="0"/>
            <a:t>Coordinate with PDCC team at hospital to close the loop on any referrals.</a:t>
          </a:r>
          <a:endParaRPr lang="en-US"/>
        </a:p>
      </dgm:t>
    </dgm:pt>
    <dgm:pt modelId="{47103A44-84F1-428E-8607-D2FFB560CBE7}" type="parTrans" cxnId="{C7415F1A-FFDD-4759-8516-44A71283B338}">
      <dgm:prSet/>
      <dgm:spPr/>
      <dgm:t>
        <a:bodyPr/>
        <a:lstStyle/>
        <a:p>
          <a:endParaRPr lang="en-US"/>
        </a:p>
      </dgm:t>
    </dgm:pt>
    <dgm:pt modelId="{1DBCF2A5-9849-4779-A97B-966B916C00BA}" type="sibTrans" cxnId="{C7415F1A-FFDD-4759-8516-44A71283B338}">
      <dgm:prSet/>
      <dgm:spPr/>
      <dgm:t>
        <a:bodyPr/>
        <a:lstStyle/>
        <a:p>
          <a:endParaRPr lang="en-US"/>
        </a:p>
      </dgm:t>
    </dgm:pt>
    <dgm:pt modelId="{2D346D5E-9C8A-4FCC-815C-5F7353F7F70F}">
      <dgm:prSet/>
      <dgm:spPr/>
      <dgm:t>
        <a:bodyPr/>
        <a:lstStyle/>
        <a:p>
          <a:pPr rtl="0"/>
          <a:r>
            <a:rPr lang="en-US" smtClean="0"/>
            <a:t>Note the patient’s record and/or care plan to reflect communications with the hospital and relevant updates from the TCM. </a:t>
          </a:r>
          <a:endParaRPr lang="en-US"/>
        </a:p>
      </dgm:t>
    </dgm:pt>
    <dgm:pt modelId="{2C1A5E2B-9772-4C1D-A8C9-948A066007AD}" type="parTrans" cxnId="{8079C38D-CFCA-42AC-95D7-B999129740DC}">
      <dgm:prSet/>
      <dgm:spPr/>
      <dgm:t>
        <a:bodyPr/>
        <a:lstStyle/>
        <a:p>
          <a:endParaRPr lang="en-US"/>
        </a:p>
      </dgm:t>
    </dgm:pt>
    <dgm:pt modelId="{3534DDAB-2FBE-4233-AC1F-CA4183B4581E}" type="sibTrans" cxnId="{8079C38D-CFCA-42AC-95D7-B999129740DC}">
      <dgm:prSet/>
      <dgm:spPr/>
      <dgm:t>
        <a:bodyPr/>
        <a:lstStyle/>
        <a:p>
          <a:endParaRPr lang="en-US"/>
        </a:p>
      </dgm:t>
    </dgm:pt>
    <dgm:pt modelId="{2FA5D7CA-3AC1-493F-B47E-BC61DE130624}">
      <dgm:prSet/>
      <dgm:spPr/>
      <dgm:t>
        <a:bodyPr/>
        <a:lstStyle/>
        <a:p>
          <a:pPr rtl="0"/>
          <a:r>
            <a:rPr lang="en-US" smtClean="0"/>
            <a:t>Assign a Care Coordinator, if relevant and the patient is not yet assigned. Accept the patient for longitudinal care management on day 31 or sooner of transitional care period. </a:t>
          </a:r>
          <a:endParaRPr lang="en-US"/>
        </a:p>
      </dgm:t>
    </dgm:pt>
    <dgm:pt modelId="{D2F1B606-2382-4301-9138-432BDD05CA55}" type="parTrans" cxnId="{CE215042-0E98-4446-892D-C7B6115B2583}">
      <dgm:prSet/>
      <dgm:spPr/>
      <dgm:t>
        <a:bodyPr/>
        <a:lstStyle/>
        <a:p>
          <a:endParaRPr lang="en-US"/>
        </a:p>
      </dgm:t>
    </dgm:pt>
    <dgm:pt modelId="{60500A37-2F71-4555-B35B-DA7A646C0171}" type="sibTrans" cxnId="{CE215042-0E98-4446-892D-C7B6115B2583}">
      <dgm:prSet/>
      <dgm:spPr/>
      <dgm:t>
        <a:bodyPr/>
        <a:lstStyle/>
        <a:p>
          <a:endParaRPr lang="en-US"/>
        </a:p>
      </dgm:t>
    </dgm:pt>
    <dgm:pt modelId="{8D9A9C51-BC98-4AC0-9C6F-AF29E1FFDAEA}">
      <dgm:prSet/>
      <dgm:spPr/>
      <dgm:t>
        <a:bodyPr/>
        <a:lstStyle/>
        <a:p>
          <a:pPr rtl="0"/>
          <a:r>
            <a:rPr lang="en-US" smtClean="0"/>
            <a:t>Care Coordinator should go to hospital and visit the patient. Engage in transitional care planning with inpatient team.</a:t>
          </a:r>
          <a:endParaRPr lang="en-US"/>
        </a:p>
      </dgm:t>
    </dgm:pt>
    <dgm:pt modelId="{AB8B56C0-92ED-45C5-8A03-0F9C37580441}" type="parTrans" cxnId="{66596E8E-483C-473C-B499-9A0C00AC1FBA}">
      <dgm:prSet/>
      <dgm:spPr/>
      <dgm:t>
        <a:bodyPr/>
        <a:lstStyle/>
        <a:p>
          <a:endParaRPr lang="en-US"/>
        </a:p>
      </dgm:t>
    </dgm:pt>
    <dgm:pt modelId="{285FDAA3-8600-4EB1-B1A8-6E977EB24684}" type="sibTrans" cxnId="{66596E8E-483C-473C-B499-9A0C00AC1FBA}">
      <dgm:prSet/>
      <dgm:spPr/>
      <dgm:t>
        <a:bodyPr/>
        <a:lstStyle/>
        <a:p>
          <a:endParaRPr lang="en-US"/>
        </a:p>
      </dgm:t>
    </dgm:pt>
    <dgm:pt modelId="{7D0A5162-8B48-411B-B3CB-78A5019DCF1E}" type="pres">
      <dgm:prSet presAssocID="{BC80D50D-68FA-400B-86A5-EB0D40661E95}" presName="linear" presStyleCnt="0">
        <dgm:presLayoutVars>
          <dgm:animLvl val="lvl"/>
          <dgm:resizeHandles val="exact"/>
        </dgm:presLayoutVars>
      </dgm:prSet>
      <dgm:spPr/>
      <dgm:t>
        <a:bodyPr/>
        <a:lstStyle/>
        <a:p>
          <a:endParaRPr lang="en-US"/>
        </a:p>
      </dgm:t>
    </dgm:pt>
    <dgm:pt modelId="{9979435E-5797-4DB4-A364-75B0466EAD99}" type="pres">
      <dgm:prSet presAssocID="{2BE00149-7028-443A-832B-E10C5F481F7B}" presName="parentText" presStyleLbl="node1" presStyleIdx="0" presStyleCnt="1" custLinFactNeighborY="-5818">
        <dgm:presLayoutVars>
          <dgm:chMax val="0"/>
          <dgm:bulletEnabled val="1"/>
        </dgm:presLayoutVars>
      </dgm:prSet>
      <dgm:spPr/>
      <dgm:t>
        <a:bodyPr/>
        <a:lstStyle/>
        <a:p>
          <a:endParaRPr lang="en-US"/>
        </a:p>
      </dgm:t>
    </dgm:pt>
    <dgm:pt modelId="{477B2B8A-C45A-4548-A54C-32C449205284}" type="pres">
      <dgm:prSet presAssocID="{2BE00149-7028-443A-832B-E10C5F481F7B}" presName="childText" presStyleLbl="revTx" presStyleIdx="0" presStyleCnt="1">
        <dgm:presLayoutVars>
          <dgm:bulletEnabled val="1"/>
        </dgm:presLayoutVars>
      </dgm:prSet>
      <dgm:spPr/>
      <dgm:t>
        <a:bodyPr/>
        <a:lstStyle/>
        <a:p>
          <a:endParaRPr lang="en-US"/>
        </a:p>
      </dgm:t>
    </dgm:pt>
  </dgm:ptLst>
  <dgm:cxnLst>
    <dgm:cxn modelId="{DBE466EA-9CF5-4C21-9E9E-722280050632}" type="presOf" srcId="{5FE7EAB1-D181-4546-A13D-739D132074EA}" destId="{477B2B8A-C45A-4548-A54C-32C449205284}" srcOrd="0" destOrd="3" presId="urn:microsoft.com/office/officeart/2005/8/layout/vList2"/>
    <dgm:cxn modelId="{C7415F1A-FFDD-4759-8516-44A71283B338}" srcId="{2BE00149-7028-443A-832B-E10C5F481F7B}" destId="{E813DE30-409F-48F0-8E47-776D9D6EF389}" srcOrd="4" destOrd="0" parTransId="{47103A44-84F1-428E-8607-D2FFB560CBE7}" sibTransId="{1DBCF2A5-9849-4779-A97B-966B916C00BA}"/>
    <dgm:cxn modelId="{25AE1B0A-F786-4104-87CC-8034E7B9D60F}" type="presOf" srcId="{E8C45710-FCD0-4BE5-B31C-EF2BD0920E85}" destId="{477B2B8A-C45A-4548-A54C-32C449205284}" srcOrd="0" destOrd="0" presId="urn:microsoft.com/office/officeart/2005/8/layout/vList2"/>
    <dgm:cxn modelId="{E7AA3EBA-01A6-498F-A0F9-F138AB753132}" type="presOf" srcId="{E813DE30-409F-48F0-8E47-776D9D6EF389}" destId="{477B2B8A-C45A-4548-A54C-32C449205284}" srcOrd="0" destOrd="4" presId="urn:microsoft.com/office/officeart/2005/8/layout/vList2"/>
    <dgm:cxn modelId="{9A8EF709-22B2-4960-AFA1-1D3903429186}" srcId="{BC80D50D-68FA-400B-86A5-EB0D40661E95}" destId="{2BE00149-7028-443A-832B-E10C5F481F7B}" srcOrd="0" destOrd="0" parTransId="{6225F61B-1F81-43F8-9B79-847E74D15BAA}" sibTransId="{3249EF44-F4AA-497C-96B2-4CA159733E42}"/>
    <dgm:cxn modelId="{1D92E39E-B136-4683-8948-532CF8F0BA5A}" type="presOf" srcId="{8D9A9C51-BC98-4AC0-9C6F-AF29E1FFDAEA}" destId="{477B2B8A-C45A-4548-A54C-32C449205284}" srcOrd="0" destOrd="7" presId="urn:microsoft.com/office/officeart/2005/8/layout/vList2"/>
    <dgm:cxn modelId="{79B73D21-CB33-44EA-8100-64E6FB2D946A}" type="presOf" srcId="{2FA5D7CA-3AC1-493F-B47E-BC61DE130624}" destId="{477B2B8A-C45A-4548-A54C-32C449205284}" srcOrd="0" destOrd="6" presId="urn:microsoft.com/office/officeart/2005/8/layout/vList2"/>
    <dgm:cxn modelId="{66596E8E-483C-473C-B499-9A0C00AC1FBA}" srcId="{2BE00149-7028-443A-832B-E10C5F481F7B}" destId="{8D9A9C51-BC98-4AC0-9C6F-AF29E1FFDAEA}" srcOrd="7" destOrd="0" parTransId="{AB8B56C0-92ED-45C5-8A03-0F9C37580441}" sibTransId="{285FDAA3-8600-4EB1-B1A8-6E977EB24684}"/>
    <dgm:cxn modelId="{79391BD6-9187-4AAC-B7C4-6B1DFFBA97A6}" type="presOf" srcId="{2BE00149-7028-443A-832B-E10C5F481F7B}" destId="{9979435E-5797-4DB4-A364-75B0466EAD99}" srcOrd="0" destOrd="0" presId="urn:microsoft.com/office/officeart/2005/8/layout/vList2"/>
    <dgm:cxn modelId="{E37F134F-5AA7-419B-B237-D73265002441}" type="presOf" srcId="{C6557A06-EE34-44B4-80BC-B260243C2FD4}" destId="{477B2B8A-C45A-4548-A54C-32C449205284}" srcOrd="0" destOrd="1" presId="urn:microsoft.com/office/officeart/2005/8/layout/vList2"/>
    <dgm:cxn modelId="{BCA8C604-214D-4827-B991-157ECFCBD906}" type="presOf" srcId="{BC80D50D-68FA-400B-86A5-EB0D40661E95}" destId="{7D0A5162-8B48-411B-B3CB-78A5019DCF1E}" srcOrd="0" destOrd="0" presId="urn:microsoft.com/office/officeart/2005/8/layout/vList2"/>
    <dgm:cxn modelId="{CE215042-0E98-4446-892D-C7B6115B2583}" srcId="{2BE00149-7028-443A-832B-E10C5F481F7B}" destId="{2FA5D7CA-3AC1-493F-B47E-BC61DE130624}" srcOrd="6" destOrd="0" parTransId="{D2F1B606-2382-4301-9138-432BDD05CA55}" sibTransId="{60500A37-2F71-4555-B35B-DA7A646C0171}"/>
    <dgm:cxn modelId="{604A966D-F66F-4147-B4D4-33BAEB16726C}" srcId="{2BE00149-7028-443A-832B-E10C5F481F7B}" destId="{017E3AC4-CDE6-45B7-90C3-ECA2F5B5F758}" srcOrd="2" destOrd="0" parTransId="{1996B7BB-75AB-49D4-8AE1-EC5BC0E81058}" sibTransId="{F5FAD27C-16BC-461B-88E6-8FCB54659076}"/>
    <dgm:cxn modelId="{BF501C56-CD62-488B-B72B-F424795B4A3F}" srcId="{2BE00149-7028-443A-832B-E10C5F481F7B}" destId="{C6557A06-EE34-44B4-80BC-B260243C2FD4}" srcOrd="1" destOrd="0" parTransId="{EBB1AC02-CF57-4484-9C33-255684B86D59}" sibTransId="{8D34901F-22BE-4109-84E4-1877ACD5C9D7}"/>
    <dgm:cxn modelId="{8079C38D-CFCA-42AC-95D7-B999129740DC}" srcId="{2BE00149-7028-443A-832B-E10C5F481F7B}" destId="{2D346D5E-9C8A-4FCC-815C-5F7353F7F70F}" srcOrd="5" destOrd="0" parTransId="{2C1A5E2B-9772-4C1D-A8C9-948A066007AD}" sibTransId="{3534DDAB-2FBE-4233-AC1F-CA4183B4581E}"/>
    <dgm:cxn modelId="{84CF81D7-C444-4036-943A-1E982A637F75}" srcId="{2BE00149-7028-443A-832B-E10C5F481F7B}" destId="{E8C45710-FCD0-4BE5-B31C-EF2BD0920E85}" srcOrd="0" destOrd="0" parTransId="{359027E1-6ACE-42E4-9179-C7A7E7D0C7B6}" sibTransId="{147B8352-6C0F-44AD-A9F6-246F97196D94}"/>
    <dgm:cxn modelId="{28CF48E8-33C6-4E2D-9E5D-B72987DB9CA1}" type="presOf" srcId="{2D346D5E-9C8A-4FCC-815C-5F7353F7F70F}" destId="{477B2B8A-C45A-4548-A54C-32C449205284}" srcOrd="0" destOrd="5" presId="urn:microsoft.com/office/officeart/2005/8/layout/vList2"/>
    <dgm:cxn modelId="{2C12E1FC-4AF0-43A9-9F07-FE78107993C6}" srcId="{2BE00149-7028-443A-832B-E10C5F481F7B}" destId="{5FE7EAB1-D181-4546-A13D-739D132074EA}" srcOrd="3" destOrd="0" parTransId="{31CAD64F-5506-44DC-865E-A8068DE508A2}" sibTransId="{6A6242D1-A3FC-4FFE-BE91-A6E8ECFDF688}"/>
    <dgm:cxn modelId="{D4D82B36-479A-4D39-AD8C-3D48AEBB4D05}" type="presOf" srcId="{017E3AC4-CDE6-45B7-90C3-ECA2F5B5F758}" destId="{477B2B8A-C45A-4548-A54C-32C449205284}" srcOrd="0" destOrd="2" presId="urn:microsoft.com/office/officeart/2005/8/layout/vList2"/>
    <dgm:cxn modelId="{D734D223-E8AE-4628-A62F-5CBEBAB75FF8}" type="presParOf" srcId="{7D0A5162-8B48-411B-B3CB-78A5019DCF1E}" destId="{9979435E-5797-4DB4-A364-75B0466EAD99}" srcOrd="0" destOrd="0" presId="urn:microsoft.com/office/officeart/2005/8/layout/vList2"/>
    <dgm:cxn modelId="{61059CB9-8A94-4EB9-B545-3458CC41C763}" type="presParOf" srcId="{7D0A5162-8B48-411B-B3CB-78A5019DCF1E}" destId="{477B2B8A-C45A-4548-A54C-32C44920528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F0E1E9A-F1B8-45BE-A153-73DE1B461FF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1E80399-82F9-427F-A256-D3098CE08794}">
      <dgm:prSet/>
      <dgm:spPr/>
      <dgm:t>
        <a:bodyPr/>
        <a:lstStyle/>
        <a:p>
          <a:pPr rtl="0"/>
          <a:r>
            <a:rPr lang="en-US" b="1" smtClean="0"/>
            <a:t>This program aims to:</a:t>
          </a:r>
          <a:endParaRPr lang="en-US"/>
        </a:p>
      </dgm:t>
    </dgm:pt>
    <dgm:pt modelId="{6928AA0E-3AA2-4AB7-B5AD-E738AAD9BCB5}" type="parTrans" cxnId="{3C7A2485-8336-4D94-AAA8-F434743DD68A}">
      <dgm:prSet/>
      <dgm:spPr/>
      <dgm:t>
        <a:bodyPr/>
        <a:lstStyle/>
        <a:p>
          <a:endParaRPr lang="en-US"/>
        </a:p>
      </dgm:t>
    </dgm:pt>
    <dgm:pt modelId="{A0A8011D-EBC8-4CF3-AD7F-704B5F016D7E}" type="sibTrans" cxnId="{3C7A2485-8336-4D94-AAA8-F434743DD68A}">
      <dgm:prSet/>
      <dgm:spPr/>
      <dgm:t>
        <a:bodyPr/>
        <a:lstStyle/>
        <a:p>
          <a:endParaRPr lang="en-US"/>
        </a:p>
      </dgm:t>
    </dgm:pt>
    <dgm:pt modelId="{B38EE068-73B0-4EEC-995C-90B178F1C794}">
      <dgm:prSet/>
      <dgm:spPr/>
      <dgm:t>
        <a:bodyPr/>
        <a:lstStyle/>
        <a:p>
          <a:pPr rtl="0"/>
          <a:r>
            <a:rPr lang="en-US" smtClean="0"/>
            <a:t>Integrate mental health and substance abuse with primary care services to ensure coordination of care for both services.</a:t>
          </a:r>
          <a:endParaRPr lang="en-US"/>
        </a:p>
      </dgm:t>
    </dgm:pt>
    <dgm:pt modelId="{51AFDD18-5BF1-4A55-ACAC-79D96B86B405}" type="parTrans" cxnId="{377CBA9E-AAB5-45A1-B4A1-BF00A48C378C}">
      <dgm:prSet/>
      <dgm:spPr/>
      <dgm:t>
        <a:bodyPr/>
        <a:lstStyle/>
        <a:p>
          <a:endParaRPr lang="en-US"/>
        </a:p>
      </dgm:t>
    </dgm:pt>
    <dgm:pt modelId="{3C4C4C37-A491-478E-AE0E-920005BBB480}" type="sibTrans" cxnId="{377CBA9E-AAB5-45A1-B4A1-BF00A48C378C}">
      <dgm:prSet/>
      <dgm:spPr/>
      <dgm:t>
        <a:bodyPr/>
        <a:lstStyle/>
        <a:p>
          <a:endParaRPr lang="en-US"/>
        </a:p>
      </dgm:t>
    </dgm:pt>
    <dgm:pt modelId="{212D36B8-D3FB-4C6E-B1DA-2ED1EE096A41}">
      <dgm:prSet/>
      <dgm:spPr/>
      <dgm:t>
        <a:bodyPr/>
        <a:lstStyle/>
        <a:p>
          <a:pPr rtl="0"/>
          <a:r>
            <a:rPr lang="en-US" smtClean="0"/>
            <a:t>Provide integrated care to patients aged 12 years old and over who visit a project-participating primary care provider or behavioral health professional in our PPS network, with particular attention to patients living in neighborhoods with the highest rates of residents reporting psychological distress. </a:t>
          </a:r>
          <a:endParaRPr lang="en-US"/>
        </a:p>
      </dgm:t>
    </dgm:pt>
    <dgm:pt modelId="{F47B8283-EDA8-4972-A204-AC56ABD626BA}" type="parTrans" cxnId="{E597F840-6B53-424F-9447-8B8E321401B9}">
      <dgm:prSet/>
      <dgm:spPr/>
      <dgm:t>
        <a:bodyPr/>
        <a:lstStyle/>
        <a:p>
          <a:endParaRPr lang="en-US"/>
        </a:p>
      </dgm:t>
    </dgm:pt>
    <dgm:pt modelId="{F5549C6B-5DE0-4C05-BC4A-AFF8402EB616}" type="sibTrans" cxnId="{E597F840-6B53-424F-9447-8B8E321401B9}">
      <dgm:prSet/>
      <dgm:spPr/>
      <dgm:t>
        <a:bodyPr/>
        <a:lstStyle/>
        <a:p>
          <a:endParaRPr lang="en-US"/>
        </a:p>
      </dgm:t>
    </dgm:pt>
    <dgm:pt modelId="{0C2EA68D-B96E-473C-904D-E51628D44E18}">
      <dgm:prSet/>
      <dgm:spPr/>
      <dgm:t>
        <a:bodyPr/>
        <a:lstStyle/>
        <a:p>
          <a:pPr rtl="0"/>
          <a:r>
            <a:rPr lang="en-US" smtClean="0"/>
            <a:t>Different models possible: Co-location or IMPACT</a:t>
          </a:r>
          <a:endParaRPr lang="en-US"/>
        </a:p>
      </dgm:t>
    </dgm:pt>
    <dgm:pt modelId="{0E25F350-CC7A-40D4-A87A-95FCD062D88E}" type="parTrans" cxnId="{8C247E5B-D1EE-4D0E-BA1A-9C9651CC3395}">
      <dgm:prSet/>
      <dgm:spPr/>
      <dgm:t>
        <a:bodyPr/>
        <a:lstStyle/>
        <a:p>
          <a:endParaRPr lang="en-US"/>
        </a:p>
      </dgm:t>
    </dgm:pt>
    <dgm:pt modelId="{8C915FEE-2EBD-4FCF-9005-85544E8032DF}" type="sibTrans" cxnId="{8C247E5B-D1EE-4D0E-BA1A-9C9651CC3395}">
      <dgm:prSet/>
      <dgm:spPr/>
      <dgm:t>
        <a:bodyPr/>
        <a:lstStyle/>
        <a:p>
          <a:endParaRPr lang="en-US"/>
        </a:p>
      </dgm:t>
    </dgm:pt>
    <dgm:pt modelId="{A9772691-1ABF-483D-A969-567A93C820BA}">
      <dgm:prSet/>
      <dgm:spPr/>
      <dgm:t>
        <a:bodyPr/>
        <a:lstStyle/>
        <a:p>
          <a:pPr rtl="0"/>
          <a:r>
            <a:rPr lang="en-US" b="1" smtClean="0"/>
            <a:t>Co-location Models:</a:t>
          </a:r>
          <a:endParaRPr lang="en-US"/>
        </a:p>
      </dgm:t>
    </dgm:pt>
    <dgm:pt modelId="{4A71A513-4DED-4A9C-8556-6C42567F6F19}" type="parTrans" cxnId="{3D29960E-F562-4EBA-BF57-2F9A23AE8C39}">
      <dgm:prSet/>
      <dgm:spPr/>
      <dgm:t>
        <a:bodyPr/>
        <a:lstStyle/>
        <a:p>
          <a:endParaRPr lang="en-US"/>
        </a:p>
      </dgm:t>
    </dgm:pt>
    <dgm:pt modelId="{35A599FA-6762-495D-A2FD-7590877DFC0E}" type="sibTrans" cxnId="{3D29960E-F562-4EBA-BF57-2F9A23AE8C39}">
      <dgm:prSet/>
      <dgm:spPr/>
      <dgm:t>
        <a:bodyPr/>
        <a:lstStyle/>
        <a:p>
          <a:endParaRPr lang="en-US"/>
        </a:p>
      </dgm:t>
    </dgm:pt>
    <dgm:pt modelId="{7CE2D792-8353-41C3-B550-49D6421DAC51}">
      <dgm:prSet/>
      <dgm:spPr/>
      <dgm:t>
        <a:bodyPr/>
        <a:lstStyle/>
        <a:p>
          <a:pPr rtl="0"/>
          <a:r>
            <a:rPr lang="en-US" dirty="0" smtClean="0"/>
            <a:t>Co-location of primary care and behavioral health services enables earlier identification, increased follow through of referrals, and improved continuum of care. </a:t>
          </a:r>
          <a:endParaRPr lang="en-US" dirty="0"/>
        </a:p>
      </dgm:t>
    </dgm:pt>
    <dgm:pt modelId="{897106AD-9C65-4288-AAB2-BDF4489E8EA0}" type="parTrans" cxnId="{16E724F9-DAB4-4029-9D83-A759E11F94A9}">
      <dgm:prSet/>
      <dgm:spPr/>
      <dgm:t>
        <a:bodyPr/>
        <a:lstStyle/>
        <a:p>
          <a:endParaRPr lang="en-US"/>
        </a:p>
      </dgm:t>
    </dgm:pt>
    <dgm:pt modelId="{CC2C1DAF-E312-4E9B-AE73-2CA6FE45D796}" type="sibTrans" cxnId="{16E724F9-DAB4-4029-9D83-A759E11F94A9}">
      <dgm:prSet/>
      <dgm:spPr/>
      <dgm:t>
        <a:bodyPr/>
        <a:lstStyle/>
        <a:p>
          <a:endParaRPr lang="en-US"/>
        </a:p>
      </dgm:t>
    </dgm:pt>
    <dgm:pt modelId="{9E58B9EF-8804-46A5-8607-C16DD31E561F}">
      <dgm:prSet/>
      <dgm:spPr/>
      <dgm:t>
        <a:bodyPr/>
        <a:lstStyle/>
        <a:p>
          <a:pPr rtl="0"/>
          <a:r>
            <a:rPr lang="en-US" smtClean="0"/>
            <a:t>Processes and workflows have been developed to guide adoption of effective communications between primary care and behavioral health providers in co-located practices, this includes the implementation of new procedures for patient intake, assessment, and management. </a:t>
          </a:r>
          <a:endParaRPr lang="en-US"/>
        </a:p>
      </dgm:t>
    </dgm:pt>
    <dgm:pt modelId="{1FE2309D-8E2D-41CA-8B20-E1C514B40ACE}" type="parTrans" cxnId="{B654DA31-FB1C-42B8-986C-5F9B13C59D96}">
      <dgm:prSet/>
      <dgm:spPr/>
      <dgm:t>
        <a:bodyPr/>
        <a:lstStyle/>
        <a:p>
          <a:endParaRPr lang="en-US"/>
        </a:p>
      </dgm:t>
    </dgm:pt>
    <dgm:pt modelId="{B1F88FEC-71F1-42FF-8465-2B40AD010BB7}" type="sibTrans" cxnId="{B654DA31-FB1C-42B8-986C-5F9B13C59D96}">
      <dgm:prSet/>
      <dgm:spPr/>
      <dgm:t>
        <a:bodyPr/>
        <a:lstStyle/>
        <a:p>
          <a:endParaRPr lang="en-US"/>
        </a:p>
      </dgm:t>
    </dgm:pt>
    <dgm:pt modelId="{67E0E98C-0972-4482-AD39-FECE3344B9B5}">
      <dgm:prSet/>
      <dgm:spPr/>
      <dgm:t>
        <a:bodyPr/>
        <a:lstStyle/>
        <a:p>
          <a:pPr rtl="0"/>
          <a:endParaRPr lang="en-US"/>
        </a:p>
      </dgm:t>
    </dgm:pt>
    <dgm:pt modelId="{37291B94-8CFC-4CEC-9C13-8DE8A73ACD16}" type="parTrans" cxnId="{F2A447F8-CBE5-436F-A5E7-F8BF4ABC9EA1}">
      <dgm:prSet/>
      <dgm:spPr/>
      <dgm:t>
        <a:bodyPr/>
        <a:lstStyle/>
        <a:p>
          <a:endParaRPr lang="en-US"/>
        </a:p>
      </dgm:t>
    </dgm:pt>
    <dgm:pt modelId="{4B60BFCC-670E-410C-B96C-DE1D5BE40BE8}" type="sibTrans" cxnId="{F2A447F8-CBE5-436F-A5E7-F8BF4ABC9EA1}">
      <dgm:prSet/>
      <dgm:spPr/>
      <dgm:t>
        <a:bodyPr/>
        <a:lstStyle/>
        <a:p>
          <a:endParaRPr lang="en-US"/>
        </a:p>
      </dgm:t>
    </dgm:pt>
    <dgm:pt modelId="{880513CB-6A34-45AB-83E5-9832CDF8F015}" type="pres">
      <dgm:prSet presAssocID="{CF0E1E9A-F1B8-45BE-A153-73DE1B461FF0}" presName="linear" presStyleCnt="0">
        <dgm:presLayoutVars>
          <dgm:animLvl val="lvl"/>
          <dgm:resizeHandles val="exact"/>
        </dgm:presLayoutVars>
      </dgm:prSet>
      <dgm:spPr/>
      <dgm:t>
        <a:bodyPr/>
        <a:lstStyle/>
        <a:p>
          <a:endParaRPr lang="en-US"/>
        </a:p>
      </dgm:t>
    </dgm:pt>
    <dgm:pt modelId="{1A65B4DB-5087-435C-BBE1-946CB811BF1A}" type="pres">
      <dgm:prSet presAssocID="{11E80399-82F9-427F-A256-D3098CE08794}" presName="parentText" presStyleLbl="node1" presStyleIdx="0" presStyleCnt="2" custLinFactNeighborY="-5924">
        <dgm:presLayoutVars>
          <dgm:chMax val="0"/>
          <dgm:bulletEnabled val="1"/>
        </dgm:presLayoutVars>
      </dgm:prSet>
      <dgm:spPr/>
      <dgm:t>
        <a:bodyPr/>
        <a:lstStyle/>
        <a:p>
          <a:endParaRPr lang="en-US"/>
        </a:p>
      </dgm:t>
    </dgm:pt>
    <dgm:pt modelId="{40A39A02-0D7E-4368-ABA0-C81548099D25}" type="pres">
      <dgm:prSet presAssocID="{11E80399-82F9-427F-A256-D3098CE08794}" presName="childText" presStyleLbl="revTx" presStyleIdx="0" presStyleCnt="2">
        <dgm:presLayoutVars>
          <dgm:bulletEnabled val="1"/>
        </dgm:presLayoutVars>
      </dgm:prSet>
      <dgm:spPr/>
      <dgm:t>
        <a:bodyPr/>
        <a:lstStyle/>
        <a:p>
          <a:endParaRPr lang="en-US"/>
        </a:p>
      </dgm:t>
    </dgm:pt>
    <dgm:pt modelId="{09CD7E30-5062-444F-8EAF-1158C726074D}" type="pres">
      <dgm:prSet presAssocID="{A9772691-1ABF-483D-A969-567A93C820BA}" presName="parentText" presStyleLbl="node1" presStyleIdx="1" presStyleCnt="2" custLinFactNeighborY="8486">
        <dgm:presLayoutVars>
          <dgm:chMax val="0"/>
          <dgm:bulletEnabled val="1"/>
        </dgm:presLayoutVars>
      </dgm:prSet>
      <dgm:spPr/>
      <dgm:t>
        <a:bodyPr/>
        <a:lstStyle/>
        <a:p>
          <a:endParaRPr lang="en-US"/>
        </a:p>
      </dgm:t>
    </dgm:pt>
    <dgm:pt modelId="{4E637225-4776-4696-AA4E-DE0CE479E26F}" type="pres">
      <dgm:prSet presAssocID="{A9772691-1ABF-483D-A969-567A93C820BA}" presName="childText" presStyleLbl="revTx" presStyleIdx="1" presStyleCnt="2">
        <dgm:presLayoutVars>
          <dgm:bulletEnabled val="1"/>
        </dgm:presLayoutVars>
      </dgm:prSet>
      <dgm:spPr/>
      <dgm:t>
        <a:bodyPr/>
        <a:lstStyle/>
        <a:p>
          <a:endParaRPr lang="en-US"/>
        </a:p>
      </dgm:t>
    </dgm:pt>
  </dgm:ptLst>
  <dgm:cxnLst>
    <dgm:cxn modelId="{6F43F224-8B38-432A-A76F-8C690E205178}" type="presOf" srcId="{11E80399-82F9-427F-A256-D3098CE08794}" destId="{1A65B4DB-5087-435C-BBE1-946CB811BF1A}" srcOrd="0" destOrd="0" presId="urn:microsoft.com/office/officeart/2005/8/layout/vList2"/>
    <dgm:cxn modelId="{377CBA9E-AAB5-45A1-B4A1-BF00A48C378C}" srcId="{11E80399-82F9-427F-A256-D3098CE08794}" destId="{B38EE068-73B0-4EEC-995C-90B178F1C794}" srcOrd="0" destOrd="0" parTransId="{51AFDD18-5BF1-4A55-ACAC-79D96B86B405}" sibTransId="{3C4C4C37-A491-478E-AE0E-920005BBB480}"/>
    <dgm:cxn modelId="{EA553ED2-733F-44AD-8F9F-543E1BC00BEC}" type="presOf" srcId="{67E0E98C-0972-4482-AD39-FECE3344B9B5}" destId="{4E637225-4776-4696-AA4E-DE0CE479E26F}" srcOrd="0" destOrd="0" presId="urn:microsoft.com/office/officeart/2005/8/layout/vList2"/>
    <dgm:cxn modelId="{E597F840-6B53-424F-9447-8B8E321401B9}" srcId="{11E80399-82F9-427F-A256-D3098CE08794}" destId="{212D36B8-D3FB-4C6E-B1DA-2ED1EE096A41}" srcOrd="1" destOrd="0" parTransId="{F47B8283-EDA8-4972-A204-AC56ABD626BA}" sibTransId="{F5549C6B-5DE0-4C05-BC4A-AFF8402EB616}"/>
    <dgm:cxn modelId="{60F2017A-9637-4B3C-A566-F6041D2267BF}" type="presOf" srcId="{0C2EA68D-B96E-473C-904D-E51628D44E18}" destId="{40A39A02-0D7E-4368-ABA0-C81548099D25}" srcOrd="0" destOrd="2" presId="urn:microsoft.com/office/officeart/2005/8/layout/vList2"/>
    <dgm:cxn modelId="{ED688126-4AAE-4F3C-BF84-5422E0669925}" type="presOf" srcId="{CF0E1E9A-F1B8-45BE-A153-73DE1B461FF0}" destId="{880513CB-6A34-45AB-83E5-9832CDF8F015}" srcOrd="0" destOrd="0" presId="urn:microsoft.com/office/officeart/2005/8/layout/vList2"/>
    <dgm:cxn modelId="{400E9AB6-533E-4FF8-9772-40B30CF54266}" type="presOf" srcId="{A9772691-1ABF-483D-A969-567A93C820BA}" destId="{09CD7E30-5062-444F-8EAF-1158C726074D}" srcOrd="0" destOrd="0" presId="urn:microsoft.com/office/officeart/2005/8/layout/vList2"/>
    <dgm:cxn modelId="{16E724F9-DAB4-4029-9D83-A759E11F94A9}" srcId="{A9772691-1ABF-483D-A969-567A93C820BA}" destId="{7CE2D792-8353-41C3-B550-49D6421DAC51}" srcOrd="1" destOrd="0" parTransId="{897106AD-9C65-4288-AAB2-BDF4489E8EA0}" sibTransId="{CC2C1DAF-E312-4E9B-AE73-2CA6FE45D796}"/>
    <dgm:cxn modelId="{8C247E5B-D1EE-4D0E-BA1A-9C9651CC3395}" srcId="{11E80399-82F9-427F-A256-D3098CE08794}" destId="{0C2EA68D-B96E-473C-904D-E51628D44E18}" srcOrd="2" destOrd="0" parTransId="{0E25F350-CC7A-40D4-A87A-95FCD062D88E}" sibTransId="{8C915FEE-2EBD-4FCF-9005-85544E8032DF}"/>
    <dgm:cxn modelId="{3C7A2485-8336-4D94-AAA8-F434743DD68A}" srcId="{CF0E1E9A-F1B8-45BE-A153-73DE1B461FF0}" destId="{11E80399-82F9-427F-A256-D3098CE08794}" srcOrd="0" destOrd="0" parTransId="{6928AA0E-3AA2-4AB7-B5AD-E738AAD9BCB5}" sibTransId="{A0A8011D-EBC8-4CF3-AD7F-704B5F016D7E}"/>
    <dgm:cxn modelId="{F2A447F8-CBE5-436F-A5E7-F8BF4ABC9EA1}" srcId="{A9772691-1ABF-483D-A969-567A93C820BA}" destId="{67E0E98C-0972-4482-AD39-FECE3344B9B5}" srcOrd="0" destOrd="0" parTransId="{37291B94-8CFC-4CEC-9C13-8DE8A73ACD16}" sibTransId="{4B60BFCC-670E-410C-B96C-DE1D5BE40BE8}"/>
    <dgm:cxn modelId="{DE7A755D-D543-4042-8560-BC1B6A9AC387}" type="presOf" srcId="{212D36B8-D3FB-4C6E-B1DA-2ED1EE096A41}" destId="{40A39A02-0D7E-4368-ABA0-C81548099D25}" srcOrd="0" destOrd="1" presId="urn:microsoft.com/office/officeart/2005/8/layout/vList2"/>
    <dgm:cxn modelId="{3D29960E-F562-4EBA-BF57-2F9A23AE8C39}" srcId="{CF0E1E9A-F1B8-45BE-A153-73DE1B461FF0}" destId="{A9772691-1ABF-483D-A969-567A93C820BA}" srcOrd="1" destOrd="0" parTransId="{4A71A513-4DED-4A9C-8556-6C42567F6F19}" sibTransId="{35A599FA-6762-495D-A2FD-7590877DFC0E}"/>
    <dgm:cxn modelId="{AE3945DB-CB9B-4382-BE09-3632F0F4763D}" type="presOf" srcId="{9E58B9EF-8804-46A5-8607-C16DD31E561F}" destId="{4E637225-4776-4696-AA4E-DE0CE479E26F}" srcOrd="0" destOrd="2" presId="urn:microsoft.com/office/officeart/2005/8/layout/vList2"/>
    <dgm:cxn modelId="{BB19EAE0-3632-476D-9D0D-0105A6172B23}" type="presOf" srcId="{7CE2D792-8353-41C3-B550-49D6421DAC51}" destId="{4E637225-4776-4696-AA4E-DE0CE479E26F}" srcOrd="0" destOrd="1" presId="urn:microsoft.com/office/officeart/2005/8/layout/vList2"/>
    <dgm:cxn modelId="{B654DA31-FB1C-42B8-986C-5F9B13C59D96}" srcId="{A9772691-1ABF-483D-A969-567A93C820BA}" destId="{9E58B9EF-8804-46A5-8607-C16DD31E561F}" srcOrd="2" destOrd="0" parTransId="{1FE2309D-8E2D-41CA-8B20-E1C514B40ACE}" sibTransId="{B1F88FEC-71F1-42FF-8465-2B40AD010BB7}"/>
    <dgm:cxn modelId="{1EBC07BD-C108-46CA-935B-B03586ED3659}" type="presOf" srcId="{B38EE068-73B0-4EEC-995C-90B178F1C794}" destId="{40A39A02-0D7E-4368-ABA0-C81548099D25}" srcOrd="0" destOrd="0" presId="urn:microsoft.com/office/officeart/2005/8/layout/vList2"/>
    <dgm:cxn modelId="{F0251043-A890-4125-8B14-1BC3230ECFCA}" type="presParOf" srcId="{880513CB-6A34-45AB-83E5-9832CDF8F015}" destId="{1A65B4DB-5087-435C-BBE1-946CB811BF1A}" srcOrd="0" destOrd="0" presId="urn:microsoft.com/office/officeart/2005/8/layout/vList2"/>
    <dgm:cxn modelId="{339469CC-A446-440E-846B-47140B7E55AA}" type="presParOf" srcId="{880513CB-6A34-45AB-83E5-9832CDF8F015}" destId="{40A39A02-0D7E-4368-ABA0-C81548099D25}" srcOrd="1" destOrd="0" presId="urn:microsoft.com/office/officeart/2005/8/layout/vList2"/>
    <dgm:cxn modelId="{93CBCFD2-7061-45F1-9A4D-441A3CA10B98}" type="presParOf" srcId="{880513CB-6A34-45AB-83E5-9832CDF8F015}" destId="{09CD7E30-5062-444F-8EAF-1158C726074D}" srcOrd="2" destOrd="0" presId="urn:microsoft.com/office/officeart/2005/8/layout/vList2"/>
    <dgm:cxn modelId="{315DFF30-2689-4B79-A7BE-207318B5403A}" type="presParOf" srcId="{880513CB-6A34-45AB-83E5-9832CDF8F015}" destId="{4E637225-4776-4696-AA4E-DE0CE479E26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54CFD-A1F5-443A-B612-5D08E30551E4}">
      <dsp:nvSpPr>
        <dsp:cNvPr id="0" name=""/>
        <dsp:cNvSpPr/>
      </dsp:nvSpPr>
      <dsp:spPr>
        <a:xfrm>
          <a:off x="0" y="49603"/>
          <a:ext cx="8450262" cy="91494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solidFill>
                <a:schemeClr val="tx1"/>
              </a:solidFill>
            </a:rPr>
            <a:t>Bronx Partners for Healthy Communities (BPHC) is implementing DSRIP in the Bronx</a:t>
          </a:r>
          <a:endParaRPr lang="en-US" sz="2200" kern="1200" dirty="0">
            <a:solidFill>
              <a:schemeClr val="tx1"/>
            </a:solidFill>
          </a:endParaRPr>
        </a:p>
      </dsp:txBody>
      <dsp:txXfrm>
        <a:off x="44664" y="94267"/>
        <a:ext cx="8360934" cy="825612"/>
      </dsp:txXfrm>
    </dsp:sp>
    <dsp:sp modelId="{5F0AA7ED-FCE2-49C0-A307-8088D316DE35}">
      <dsp:nvSpPr>
        <dsp:cNvPr id="0" name=""/>
        <dsp:cNvSpPr/>
      </dsp:nvSpPr>
      <dsp:spPr>
        <a:xfrm>
          <a:off x="0" y="1030783"/>
          <a:ext cx="8450262" cy="578013"/>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solidFill>
                <a:schemeClr val="tx1"/>
              </a:solidFill>
            </a:rPr>
            <a:t>The BPHC network includes a wide array of organizations and services:</a:t>
          </a:r>
          <a:endParaRPr lang="en-US" sz="2200" kern="1200" dirty="0">
            <a:solidFill>
              <a:schemeClr val="tx1"/>
            </a:solidFill>
          </a:endParaRPr>
        </a:p>
      </dsp:txBody>
      <dsp:txXfrm>
        <a:off x="28216" y="1058999"/>
        <a:ext cx="8393830" cy="521581"/>
      </dsp:txXfrm>
    </dsp:sp>
    <dsp:sp modelId="{FBD779C5-D04F-4E9B-95A8-5EA4EA21B4F9}">
      <dsp:nvSpPr>
        <dsp:cNvPr id="0" name=""/>
        <dsp:cNvSpPr/>
      </dsp:nvSpPr>
      <dsp:spPr>
        <a:xfrm>
          <a:off x="0" y="1608796"/>
          <a:ext cx="8450262" cy="2475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296" tIns="27940" rIns="156464" bIns="27940" numCol="1" spcCol="1270" anchor="t" anchorCtr="0">
          <a:noAutofit/>
        </a:bodyPr>
        <a:lstStyle/>
        <a:p>
          <a:pPr marL="171450" lvl="1" indent="-171450" algn="l" defTabSz="755650" rtl="0">
            <a:lnSpc>
              <a:spcPct val="90000"/>
            </a:lnSpc>
            <a:spcBef>
              <a:spcPct val="0"/>
            </a:spcBef>
            <a:spcAft>
              <a:spcPct val="20000"/>
            </a:spcAft>
            <a:buChar char="••"/>
          </a:pPr>
          <a:endParaRPr lang="en-US" sz="1700" kern="1200" dirty="0"/>
        </a:p>
        <a:p>
          <a:pPr marL="171450" lvl="1" indent="-171450" algn="l" defTabSz="755650" rtl="0">
            <a:lnSpc>
              <a:spcPct val="90000"/>
            </a:lnSpc>
            <a:spcBef>
              <a:spcPct val="0"/>
            </a:spcBef>
            <a:spcAft>
              <a:spcPct val="20000"/>
            </a:spcAft>
            <a:buChar char="••"/>
          </a:pPr>
          <a:endParaRPr lang="en-US" sz="1700" kern="1200" dirty="0"/>
        </a:p>
        <a:p>
          <a:pPr marL="171450" lvl="1" indent="-171450" algn="l" defTabSz="755650" rtl="0">
            <a:lnSpc>
              <a:spcPct val="90000"/>
            </a:lnSpc>
            <a:spcBef>
              <a:spcPct val="0"/>
            </a:spcBef>
            <a:spcAft>
              <a:spcPct val="20000"/>
            </a:spcAft>
            <a:buChar char="••"/>
          </a:pPr>
          <a:endParaRPr lang="en-US" sz="1700" kern="1200" dirty="0"/>
        </a:p>
        <a:p>
          <a:pPr marL="171450" lvl="1" indent="-171450" algn="l" defTabSz="755650" rtl="0">
            <a:lnSpc>
              <a:spcPct val="90000"/>
            </a:lnSpc>
            <a:spcBef>
              <a:spcPct val="0"/>
            </a:spcBef>
            <a:spcAft>
              <a:spcPct val="20000"/>
            </a:spcAft>
            <a:buChar char="••"/>
          </a:pPr>
          <a:endParaRPr lang="en-US" sz="1700" kern="1200" dirty="0"/>
        </a:p>
        <a:p>
          <a:pPr marL="171450" lvl="1" indent="-171450" algn="l" defTabSz="755650" rtl="0">
            <a:lnSpc>
              <a:spcPct val="90000"/>
            </a:lnSpc>
            <a:spcBef>
              <a:spcPct val="0"/>
            </a:spcBef>
            <a:spcAft>
              <a:spcPct val="20000"/>
            </a:spcAft>
            <a:buChar char="••"/>
          </a:pPr>
          <a:endParaRPr lang="en-US" sz="1700" kern="1200" dirty="0"/>
        </a:p>
        <a:p>
          <a:pPr marL="171450" lvl="1" indent="-171450" algn="l" defTabSz="755650" rtl="0">
            <a:lnSpc>
              <a:spcPct val="90000"/>
            </a:lnSpc>
            <a:spcBef>
              <a:spcPct val="0"/>
            </a:spcBef>
            <a:spcAft>
              <a:spcPct val="20000"/>
            </a:spcAft>
            <a:buChar char="••"/>
          </a:pPr>
          <a:endParaRPr lang="en-US" sz="1700" kern="1200" dirty="0"/>
        </a:p>
        <a:p>
          <a:pPr marL="171450" lvl="1" indent="-171450" algn="l" defTabSz="755650" rtl="0">
            <a:lnSpc>
              <a:spcPct val="90000"/>
            </a:lnSpc>
            <a:spcBef>
              <a:spcPct val="0"/>
            </a:spcBef>
            <a:spcAft>
              <a:spcPct val="20000"/>
            </a:spcAft>
            <a:buChar char="••"/>
          </a:pPr>
          <a:endParaRPr lang="en-US" sz="1700" kern="1200" dirty="0"/>
        </a:p>
        <a:p>
          <a:pPr marL="171450" lvl="1" indent="-171450" algn="l" defTabSz="755650" rtl="0">
            <a:lnSpc>
              <a:spcPct val="90000"/>
            </a:lnSpc>
            <a:spcBef>
              <a:spcPct val="0"/>
            </a:spcBef>
            <a:spcAft>
              <a:spcPct val="20000"/>
            </a:spcAft>
            <a:buChar char="••"/>
          </a:pPr>
          <a:endParaRPr lang="en-US" sz="1700" kern="1200" dirty="0"/>
        </a:p>
      </dsp:txBody>
      <dsp:txXfrm>
        <a:off x="0" y="1608796"/>
        <a:ext cx="8450262" cy="2475719"/>
      </dsp:txXfrm>
    </dsp:sp>
    <dsp:sp modelId="{7BD60804-40DB-46DF-A172-D7BC4327BE06}">
      <dsp:nvSpPr>
        <dsp:cNvPr id="0" name=""/>
        <dsp:cNvSpPr/>
      </dsp:nvSpPr>
      <dsp:spPr>
        <a:xfrm>
          <a:off x="0" y="4084516"/>
          <a:ext cx="8450262" cy="577931"/>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smtClean="0">
              <a:solidFill>
                <a:schemeClr val="tx1"/>
              </a:solidFill>
            </a:rPr>
            <a:t>The Central Services Organization (CSO) supports the work of BPHC</a:t>
          </a:r>
          <a:endParaRPr lang="en-US" sz="2200" kern="1200">
            <a:solidFill>
              <a:schemeClr val="tx1"/>
            </a:solidFill>
          </a:endParaRPr>
        </a:p>
      </dsp:txBody>
      <dsp:txXfrm>
        <a:off x="28212" y="4112728"/>
        <a:ext cx="8393838" cy="52150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629038-F929-4C98-ABEB-CA5965EE7748}">
      <dsp:nvSpPr>
        <dsp:cNvPr id="0" name=""/>
        <dsp:cNvSpPr/>
      </dsp:nvSpPr>
      <dsp:spPr>
        <a:xfrm>
          <a:off x="0" y="74699"/>
          <a:ext cx="8382000" cy="4077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smtClean="0"/>
            <a:t>This program aims to:</a:t>
          </a:r>
          <a:endParaRPr lang="en-US" sz="1700" kern="1200"/>
        </a:p>
      </dsp:txBody>
      <dsp:txXfrm>
        <a:off x="19904" y="94603"/>
        <a:ext cx="8342192" cy="367937"/>
      </dsp:txXfrm>
    </dsp:sp>
    <dsp:sp modelId="{7C6D413A-E562-4537-85E0-46078A857CFD}">
      <dsp:nvSpPr>
        <dsp:cNvPr id="0" name=""/>
        <dsp:cNvSpPr/>
      </dsp:nvSpPr>
      <dsp:spPr>
        <a:xfrm>
          <a:off x="0" y="482444"/>
          <a:ext cx="8382000" cy="2111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21590" rIns="120904" bIns="21590" numCol="1" spcCol="1270" anchor="t" anchorCtr="0">
          <a:noAutofit/>
        </a:bodyPr>
        <a:lstStyle/>
        <a:p>
          <a:pPr marL="114300" lvl="1" indent="-114300" algn="l" defTabSz="577850" rtl="0">
            <a:lnSpc>
              <a:spcPct val="90000"/>
            </a:lnSpc>
            <a:spcBef>
              <a:spcPct val="0"/>
            </a:spcBef>
            <a:spcAft>
              <a:spcPct val="20000"/>
            </a:spcAft>
            <a:buChar char="••"/>
          </a:pPr>
          <a:endParaRPr lang="en-US" sz="1300" kern="1200" dirty="0"/>
        </a:p>
        <a:p>
          <a:pPr marL="114300" lvl="1" indent="-114300" algn="l" defTabSz="577850" rtl="0">
            <a:lnSpc>
              <a:spcPct val="90000"/>
            </a:lnSpc>
            <a:spcBef>
              <a:spcPct val="0"/>
            </a:spcBef>
            <a:spcAft>
              <a:spcPct val="20000"/>
            </a:spcAft>
            <a:buChar char="••"/>
          </a:pPr>
          <a:r>
            <a:rPr lang="en-US" sz="1300" kern="1200" dirty="0" smtClean="0"/>
            <a:t>Deliver time-limited patient navigation and care coordination services for  patients considered “Health Home </a:t>
          </a:r>
          <a:r>
            <a:rPr lang="en-US" sz="1300" i="1" kern="1200" dirty="0" smtClean="0"/>
            <a:t>At-Risk</a:t>
          </a:r>
          <a:r>
            <a:rPr lang="en-US" sz="1300" kern="1200" dirty="0" smtClean="0"/>
            <a:t>” through  Care Coordinators embedded in primary care practices. </a:t>
          </a:r>
          <a:endParaRPr lang="en-US" sz="1300" kern="1200" dirty="0"/>
        </a:p>
        <a:p>
          <a:pPr marL="228600" lvl="2" indent="-114300" algn="l" defTabSz="577850" rtl="0">
            <a:lnSpc>
              <a:spcPct val="90000"/>
            </a:lnSpc>
            <a:spcBef>
              <a:spcPct val="0"/>
            </a:spcBef>
            <a:spcAft>
              <a:spcPct val="20000"/>
            </a:spcAft>
            <a:buChar char="••"/>
          </a:pPr>
          <a:r>
            <a:rPr lang="en-US" sz="1300" kern="1200" dirty="0" smtClean="0"/>
            <a:t>	Health Home At-Risk patients are those who need more care navigation assistance than is regularly provided 	by the primary care team, but lacking the complexity of Health Home patients who are managing multiple 	uncontrolled chronic conditions.</a:t>
          </a:r>
          <a:endParaRPr lang="en-US" sz="1300" kern="1200" dirty="0"/>
        </a:p>
        <a:p>
          <a:pPr marL="114300" lvl="1" indent="-114300" algn="l" defTabSz="577850" rtl="0">
            <a:lnSpc>
              <a:spcPct val="90000"/>
            </a:lnSpc>
            <a:spcBef>
              <a:spcPct val="0"/>
            </a:spcBef>
            <a:spcAft>
              <a:spcPct val="20000"/>
            </a:spcAft>
            <a:buChar char="••"/>
          </a:pPr>
          <a:r>
            <a:rPr lang="en-US" sz="1300" kern="1200" dirty="0" smtClean="0"/>
            <a:t>Intervene early to stabilize patient health status and reduce health risks /avoidable service utilization.</a:t>
          </a:r>
          <a:endParaRPr lang="en-US" sz="1300" kern="1200" dirty="0"/>
        </a:p>
        <a:p>
          <a:pPr marL="114300" lvl="1" indent="-114300" algn="l" defTabSz="577850" rtl="0">
            <a:lnSpc>
              <a:spcPct val="90000"/>
            </a:lnSpc>
            <a:spcBef>
              <a:spcPct val="0"/>
            </a:spcBef>
            <a:spcAft>
              <a:spcPct val="20000"/>
            </a:spcAft>
            <a:buChar char="••"/>
          </a:pPr>
          <a:r>
            <a:rPr lang="en-US" sz="1300" kern="1200" smtClean="0"/>
            <a:t>Increase referrals of eligible patients into Health Home care management services. </a:t>
          </a:r>
          <a:endParaRPr lang="en-US" sz="1300" kern="1200"/>
        </a:p>
        <a:p>
          <a:pPr marL="114300" lvl="1" indent="-114300" algn="l" defTabSz="577850" rtl="0">
            <a:lnSpc>
              <a:spcPct val="90000"/>
            </a:lnSpc>
            <a:spcBef>
              <a:spcPct val="0"/>
            </a:spcBef>
            <a:spcAft>
              <a:spcPct val="20000"/>
            </a:spcAft>
            <a:buChar char="••"/>
          </a:pPr>
          <a:r>
            <a:rPr lang="en-US" sz="1300" kern="1200" dirty="0" smtClean="0"/>
            <a:t>Increase connections to community-based services to address social determinants of health.</a:t>
          </a:r>
          <a:endParaRPr lang="en-US" sz="1300" kern="1200" dirty="0"/>
        </a:p>
        <a:p>
          <a:pPr marL="114300" lvl="1" indent="-114300" algn="l" defTabSz="577850" rtl="0">
            <a:lnSpc>
              <a:spcPct val="90000"/>
            </a:lnSpc>
            <a:spcBef>
              <a:spcPct val="0"/>
            </a:spcBef>
            <a:spcAft>
              <a:spcPct val="20000"/>
            </a:spcAft>
            <a:buChar char="••"/>
          </a:pPr>
          <a:endParaRPr lang="en-US" sz="1300" kern="1200" dirty="0"/>
        </a:p>
      </dsp:txBody>
      <dsp:txXfrm>
        <a:off x="0" y="482444"/>
        <a:ext cx="8382000" cy="2111400"/>
      </dsp:txXfrm>
    </dsp:sp>
    <dsp:sp modelId="{4F4CD722-CBA2-4867-81E7-430EE3B6391C}">
      <dsp:nvSpPr>
        <dsp:cNvPr id="0" name=""/>
        <dsp:cNvSpPr/>
      </dsp:nvSpPr>
      <dsp:spPr>
        <a:xfrm>
          <a:off x="0" y="2593844"/>
          <a:ext cx="8382000" cy="4077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1" kern="1200" dirty="0" smtClean="0"/>
            <a:t>Primary Care Team Roles and Responsibilities:</a:t>
          </a:r>
          <a:endParaRPr lang="en-US" sz="1700" kern="1200" dirty="0"/>
        </a:p>
      </dsp:txBody>
      <dsp:txXfrm>
        <a:off x="19904" y="2613748"/>
        <a:ext cx="8342192" cy="367937"/>
      </dsp:txXfrm>
    </dsp:sp>
    <dsp:sp modelId="{F6F13318-CAC7-4FAE-95A4-75E4576E4640}">
      <dsp:nvSpPr>
        <dsp:cNvPr id="0" name=""/>
        <dsp:cNvSpPr/>
      </dsp:nvSpPr>
      <dsp:spPr>
        <a:xfrm>
          <a:off x="0" y="3001589"/>
          <a:ext cx="8382000" cy="1724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21590" rIns="120904" bIns="21590" numCol="1" spcCol="1270" anchor="t" anchorCtr="0">
          <a:noAutofit/>
        </a:bodyPr>
        <a:lstStyle/>
        <a:p>
          <a:pPr marL="114300" lvl="1" indent="-114300" algn="l" defTabSz="577850" rtl="0">
            <a:lnSpc>
              <a:spcPct val="90000"/>
            </a:lnSpc>
            <a:spcBef>
              <a:spcPct val="0"/>
            </a:spcBef>
            <a:spcAft>
              <a:spcPct val="20000"/>
            </a:spcAft>
            <a:buChar char="••"/>
          </a:pPr>
          <a:endParaRPr lang="en-US" sz="1300" kern="1200"/>
        </a:p>
        <a:p>
          <a:pPr marL="114300" lvl="1" indent="-114300" algn="l" defTabSz="577850" rtl="0">
            <a:lnSpc>
              <a:spcPct val="90000"/>
            </a:lnSpc>
            <a:spcBef>
              <a:spcPct val="0"/>
            </a:spcBef>
            <a:spcAft>
              <a:spcPct val="20000"/>
            </a:spcAft>
            <a:buChar char="••"/>
          </a:pPr>
          <a:r>
            <a:rPr lang="en-US" sz="1300" kern="1200" dirty="0" smtClean="0"/>
            <a:t>Assist with warm-handoff to Care Coordination Team for patients in need of care coordination services (Health Home or Health Home At-Risk).</a:t>
          </a:r>
          <a:endParaRPr lang="en-US" sz="1300" kern="1200" dirty="0"/>
        </a:p>
        <a:p>
          <a:pPr marL="114300" lvl="1" indent="-114300" algn="l" defTabSz="577850" rtl="0">
            <a:lnSpc>
              <a:spcPct val="90000"/>
            </a:lnSpc>
            <a:spcBef>
              <a:spcPct val="0"/>
            </a:spcBef>
            <a:spcAft>
              <a:spcPct val="20000"/>
            </a:spcAft>
            <a:buChar char="••"/>
          </a:pPr>
          <a:r>
            <a:rPr lang="en-US" sz="1300" kern="1200" smtClean="0"/>
            <a:t>PCP reviews and provides feedback on patient care plans.</a:t>
          </a:r>
          <a:endParaRPr lang="en-US" sz="1300" kern="1200"/>
        </a:p>
        <a:p>
          <a:pPr marL="114300" lvl="1" indent="-114300" algn="l" defTabSz="577850" rtl="0">
            <a:lnSpc>
              <a:spcPct val="90000"/>
            </a:lnSpc>
            <a:spcBef>
              <a:spcPct val="0"/>
            </a:spcBef>
            <a:spcAft>
              <a:spcPct val="20000"/>
            </a:spcAft>
            <a:buChar char="••"/>
          </a:pPr>
          <a:r>
            <a:rPr lang="en-US" sz="1300" kern="1200" smtClean="0"/>
            <a:t>PCP (and other designees, as relevant) participates in regular case conferences to assess patients’ progress towards their goals.</a:t>
          </a:r>
          <a:endParaRPr lang="en-US" sz="1300" kern="1200"/>
        </a:p>
        <a:p>
          <a:pPr marL="114300" lvl="1" indent="-114300" algn="l" defTabSz="577850" rtl="0">
            <a:lnSpc>
              <a:spcPct val="90000"/>
            </a:lnSpc>
            <a:spcBef>
              <a:spcPct val="0"/>
            </a:spcBef>
            <a:spcAft>
              <a:spcPct val="20000"/>
            </a:spcAft>
            <a:buChar char="••"/>
          </a:pPr>
          <a:r>
            <a:rPr lang="en-US" sz="1300" kern="1200" dirty="0" smtClean="0"/>
            <a:t>Involve Care Coordinators in care team huddles.</a:t>
          </a:r>
          <a:endParaRPr lang="en-US" sz="1300" kern="1200" dirty="0"/>
        </a:p>
        <a:p>
          <a:pPr marL="114300" lvl="1" indent="-114300" algn="l" defTabSz="577850" rtl="0">
            <a:lnSpc>
              <a:spcPct val="90000"/>
            </a:lnSpc>
            <a:spcBef>
              <a:spcPct val="0"/>
            </a:spcBef>
            <a:spcAft>
              <a:spcPct val="20000"/>
            </a:spcAft>
            <a:buChar char="••"/>
          </a:pPr>
          <a:r>
            <a:rPr lang="en-US" sz="1300" kern="1200" smtClean="0"/>
            <a:t>Maintain communication, as needed, with Health Home Care Managers regarding Health Home enrolled patients. </a:t>
          </a:r>
          <a:endParaRPr lang="en-US" sz="1300" kern="1200"/>
        </a:p>
      </dsp:txBody>
      <dsp:txXfrm>
        <a:off x="0" y="3001589"/>
        <a:ext cx="8382000" cy="172431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882B5-2193-42CF-AC4B-65CEBDCDE0D0}">
      <dsp:nvSpPr>
        <dsp:cNvPr id="0" name=""/>
        <dsp:cNvSpPr/>
      </dsp:nvSpPr>
      <dsp:spPr>
        <a:xfrm>
          <a:off x="0" y="206096"/>
          <a:ext cx="8229599" cy="479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t>Care Coordination Team Roles and Responsibilities:</a:t>
          </a:r>
          <a:endParaRPr lang="en-US" sz="2000" kern="1200" dirty="0"/>
        </a:p>
      </dsp:txBody>
      <dsp:txXfrm>
        <a:off x="23417" y="229513"/>
        <a:ext cx="8182765" cy="432866"/>
      </dsp:txXfrm>
    </dsp:sp>
    <dsp:sp modelId="{0AB24119-C57C-410A-B49E-B0E1369A1724}">
      <dsp:nvSpPr>
        <dsp:cNvPr id="0" name=""/>
        <dsp:cNvSpPr/>
      </dsp:nvSpPr>
      <dsp:spPr>
        <a:xfrm>
          <a:off x="0" y="497012"/>
          <a:ext cx="8229599" cy="3974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5400" rIns="142240" bIns="25400" numCol="1" spcCol="1270" anchor="t" anchorCtr="0">
          <a:noAutofit/>
        </a:bodyPr>
        <a:lstStyle/>
        <a:p>
          <a:pPr marL="171450" lvl="1" indent="-171450" algn="l" defTabSz="711200" rtl="0">
            <a:lnSpc>
              <a:spcPct val="90000"/>
            </a:lnSpc>
            <a:spcBef>
              <a:spcPct val="0"/>
            </a:spcBef>
            <a:spcAft>
              <a:spcPct val="20000"/>
            </a:spcAft>
            <a:buChar char="••"/>
          </a:pPr>
          <a:endParaRPr lang="en-US" sz="1600" kern="1200"/>
        </a:p>
        <a:p>
          <a:pPr marL="171450" lvl="1" indent="-171450" algn="l" defTabSz="711200" rtl="0">
            <a:lnSpc>
              <a:spcPct val="90000"/>
            </a:lnSpc>
            <a:spcBef>
              <a:spcPct val="0"/>
            </a:spcBef>
            <a:spcAft>
              <a:spcPct val="20000"/>
            </a:spcAft>
            <a:buChar char="••"/>
          </a:pPr>
          <a:r>
            <a:rPr lang="en-US" sz="1600" kern="1200" dirty="0" smtClean="0"/>
            <a:t>Conduct assessment to determine care coordination needs (clinical care navigation, as well as housing, entitlements, legal representation and other social services).</a:t>
          </a:r>
          <a:endParaRPr lang="en-US" sz="1600" kern="1200" dirty="0"/>
        </a:p>
        <a:p>
          <a:pPr marL="171450" lvl="1" indent="-171450" algn="l" defTabSz="711200" rtl="0">
            <a:lnSpc>
              <a:spcPct val="90000"/>
            </a:lnSpc>
            <a:spcBef>
              <a:spcPct val="0"/>
            </a:spcBef>
            <a:spcAft>
              <a:spcPct val="20000"/>
            </a:spcAft>
            <a:buChar char="••"/>
          </a:pPr>
          <a:r>
            <a:rPr lang="en-US" sz="1600" kern="1200" smtClean="0"/>
            <a:t>Work with patient and Primary Care Team to create a comprehensive care plan that includes problems, goals (especially patient self-management goals) and interventions/referrals. Provide a copy of the care plan to the patient.</a:t>
          </a:r>
          <a:endParaRPr lang="en-US" sz="1600" kern="1200"/>
        </a:p>
        <a:p>
          <a:pPr marL="171450" lvl="1" indent="-171450" algn="l" defTabSz="711200" rtl="0">
            <a:lnSpc>
              <a:spcPct val="90000"/>
            </a:lnSpc>
            <a:spcBef>
              <a:spcPct val="0"/>
            </a:spcBef>
            <a:spcAft>
              <a:spcPct val="20000"/>
            </a:spcAft>
            <a:buChar char="••"/>
          </a:pPr>
          <a:r>
            <a:rPr lang="en-US" sz="1600" kern="1200" smtClean="0"/>
            <a:t>Participate in regular case conferences and huddles with the primary care team to assess patient progress towards their goals and prepare for patient visits.</a:t>
          </a:r>
          <a:endParaRPr lang="en-US" sz="1600" kern="1200"/>
        </a:p>
        <a:p>
          <a:pPr marL="171450" lvl="1" indent="-171450" algn="l" defTabSz="711200" rtl="0">
            <a:lnSpc>
              <a:spcPct val="90000"/>
            </a:lnSpc>
            <a:spcBef>
              <a:spcPct val="0"/>
            </a:spcBef>
            <a:spcAft>
              <a:spcPct val="20000"/>
            </a:spcAft>
            <a:buChar char="••"/>
          </a:pPr>
          <a:r>
            <a:rPr lang="en-US" sz="1600" kern="1200" smtClean="0"/>
            <a:t>Coordinate with hospital-based staff to ensure follow-up appointments and support are in place following an emergency room visit or in-patient stay.</a:t>
          </a:r>
          <a:endParaRPr lang="en-US" sz="1600" kern="1200"/>
        </a:p>
        <a:p>
          <a:pPr marL="171450" lvl="1" indent="-171450" algn="l" defTabSz="711200" rtl="0">
            <a:lnSpc>
              <a:spcPct val="90000"/>
            </a:lnSpc>
            <a:spcBef>
              <a:spcPct val="0"/>
            </a:spcBef>
            <a:spcAft>
              <a:spcPct val="20000"/>
            </a:spcAft>
            <a:buChar char="••"/>
          </a:pPr>
          <a:r>
            <a:rPr lang="en-US" sz="1600" kern="1200" smtClean="0"/>
            <a:t>Refer patient to needed services (medical, behavioral health, social service, Health Home, etc.).</a:t>
          </a:r>
          <a:endParaRPr lang="en-US" sz="1600" kern="1200"/>
        </a:p>
        <a:p>
          <a:pPr marL="171450" lvl="1" indent="-171450" algn="l" defTabSz="711200" rtl="0">
            <a:lnSpc>
              <a:spcPct val="90000"/>
            </a:lnSpc>
            <a:spcBef>
              <a:spcPct val="0"/>
            </a:spcBef>
            <a:spcAft>
              <a:spcPct val="20000"/>
            </a:spcAft>
            <a:buChar char="••"/>
          </a:pPr>
          <a:r>
            <a:rPr lang="en-US" sz="1600" kern="1200" smtClean="0"/>
            <a:t>Close the loop on referrals: follow up with patient and provider post-referral to ensure that the patient has connected to and received necessary services.</a:t>
          </a:r>
          <a:endParaRPr lang="en-US" sz="1600" kern="1200"/>
        </a:p>
        <a:p>
          <a:pPr marL="171450" lvl="1" indent="-171450" algn="l" defTabSz="711200" rtl="0">
            <a:lnSpc>
              <a:spcPct val="90000"/>
            </a:lnSpc>
            <a:spcBef>
              <a:spcPct val="0"/>
            </a:spcBef>
            <a:spcAft>
              <a:spcPct val="20000"/>
            </a:spcAft>
            <a:buChar char="••"/>
          </a:pPr>
          <a:r>
            <a:rPr lang="en-US" sz="1600" kern="1200" smtClean="0"/>
            <a:t>Where available, use a Care Coordination Management System (CCMS) IT platform to document and track patients’ care planning and progress towards goals. </a:t>
          </a:r>
          <a:endParaRPr lang="en-US" sz="1600" kern="1200"/>
        </a:p>
      </dsp:txBody>
      <dsp:txXfrm>
        <a:off x="0" y="497012"/>
        <a:ext cx="8229599" cy="3974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199C5-97A0-4EC8-BC58-8F6173354DF4}">
      <dsp:nvSpPr>
        <dsp:cNvPr id="0" name=""/>
        <dsp:cNvSpPr/>
      </dsp:nvSpPr>
      <dsp:spPr>
        <a:xfrm>
          <a:off x="0" y="245271"/>
          <a:ext cx="8229599" cy="4123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t>This program aims to:</a:t>
          </a:r>
          <a:endParaRPr lang="en-US" sz="1600" kern="1200" dirty="0"/>
        </a:p>
      </dsp:txBody>
      <dsp:txXfrm>
        <a:off x="20129" y="265400"/>
        <a:ext cx="8189341" cy="372079"/>
      </dsp:txXfrm>
    </dsp:sp>
    <dsp:sp modelId="{F536482A-6BCE-48A6-B458-11FBA8F60558}">
      <dsp:nvSpPr>
        <dsp:cNvPr id="0" name=""/>
        <dsp:cNvSpPr/>
      </dsp:nvSpPr>
      <dsp:spPr>
        <a:xfrm>
          <a:off x="0" y="657609"/>
          <a:ext cx="8229599" cy="1215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7780" rIns="99568" bIns="17780" numCol="1" spcCol="1270" anchor="t" anchorCtr="0">
          <a:noAutofit/>
        </a:bodyPr>
        <a:lstStyle/>
        <a:p>
          <a:pPr marL="114300" lvl="1" indent="-114300" algn="l" defTabSz="622300" rtl="0">
            <a:lnSpc>
              <a:spcPct val="90000"/>
            </a:lnSpc>
            <a:spcBef>
              <a:spcPct val="0"/>
            </a:spcBef>
            <a:spcAft>
              <a:spcPct val="20000"/>
            </a:spcAft>
            <a:buChar char="••"/>
          </a:pPr>
          <a:endParaRPr lang="en-US" sz="1400" kern="1200"/>
        </a:p>
        <a:p>
          <a:pPr marL="114300" lvl="1" indent="-114300" algn="l" defTabSz="622300" rtl="0">
            <a:lnSpc>
              <a:spcPct val="90000"/>
            </a:lnSpc>
            <a:spcBef>
              <a:spcPct val="0"/>
            </a:spcBef>
            <a:spcAft>
              <a:spcPct val="20000"/>
            </a:spcAft>
            <a:buChar char="••"/>
          </a:pPr>
          <a:r>
            <a:rPr lang="en-US" sz="1400" kern="1200" dirty="0" smtClean="0"/>
            <a:t>Reduce avoidable ED use by patients with non-emergent needs that could be addressed by their community PCP or behavioral health provider. </a:t>
          </a:r>
          <a:endParaRPr lang="en-US" sz="1400" kern="1200" dirty="0"/>
        </a:p>
        <a:p>
          <a:pPr marL="114300" lvl="1" indent="-114300" algn="l" defTabSz="622300" rtl="0">
            <a:lnSpc>
              <a:spcPct val="90000"/>
            </a:lnSpc>
            <a:spcBef>
              <a:spcPct val="0"/>
            </a:spcBef>
            <a:spcAft>
              <a:spcPct val="20000"/>
            </a:spcAft>
            <a:buChar char="••"/>
          </a:pPr>
          <a:r>
            <a:rPr lang="en-US" sz="1400" kern="1200" dirty="0" smtClean="0"/>
            <a:t>Connect patients to their primary care provider and/or Health Home Care Manager with an appointment. </a:t>
          </a:r>
          <a:endParaRPr lang="en-US" sz="1400" kern="1200" dirty="0"/>
        </a:p>
        <a:p>
          <a:pPr marL="114300" lvl="1" indent="-114300" algn="l" defTabSz="622300" rtl="0">
            <a:lnSpc>
              <a:spcPct val="90000"/>
            </a:lnSpc>
            <a:spcBef>
              <a:spcPct val="0"/>
            </a:spcBef>
            <a:spcAft>
              <a:spcPct val="20000"/>
            </a:spcAft>
            <a:buChar char="••"/>
          </a:pPr>
          <a:r>
            <a:rPr lang="en-US" sz="1400" kern="1200" dirty="0" smtClean="0"/>
            <a:t>Improve communications between ED and primary care teams. </a:t>
          </a:r>
          <a:endParaRPr lang="en-US" sz="1400" kern="1200" dirty="0"/>
        </a:p>
        <a:p>
          <a:pPr marL="114300" lvl="1" indent="-114300" algn="l" defTabSz="622300" rtl="0">
            <a:lnSpc>
              <a:spcPct val="90000"/>
            </a:lnSpc>
            <a:spcBef>
              <a:spcPct val="0"/>
            </a:spcBef>
            <a:spcAft>
              <a:spcPct val="20000"/>
            </a:spcAft>
            <a:buChar char="••"/>
          </a:pPr>
          <a:endParaRPr lang="en-US" sz="1400" kern="1200" dirty="0"/>
        </a:p>
      </dsp:txBody>
      <dsp:txXfrm>
        <a:off x="0" y="657609"/>
        <a:ext cx="8229599" cy="1215341"/>
      </dsp:txXfrm>
    </dsp:sp>
    <dsp:sp modelId="{89FE7714-807F-4CB2-BE8E-17A7BDB879B1}">
      <dsp:nvSpPr>
        <dsp:cNvPr id="0" name=""/>
        <dsp:cNvSpPr/>
      </dsp:nvSpPr>
      <dsp:spPr>
        <a:xfrm>
          <a:off x="0" y="1981202"/>
          <a:ext cx="8229599" cy="6354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1" kern="1200" dirty="0" smtClean="0"/>
            <a:t>Hospital-Based Roles and Responsibilities: </a:t>
          </a:r>
        </a:p>
        <a:p>
          <a:pPr lvl="0" algn="l" defTabSz="711200" rtl="0">
            <a:lnSpc>
              <a:spcPct val="90000"/>
            </a:lnSpc>
            <a:spcBef>
              <a:spcPct val="0"/>
            </a:spcBef>
            <a:spcAft>
              <a:spcPct val="35000"/>
            </a:spcAft>
          </a:pPr>
          <a:r>
            <a:rPr lang="en-US" sz="1600" i="1" kern="1200" dirty="0" smtClean="0"/>
            <a:t>ED Navigator</a:t>
          </a:r>
          <a:r>
            <a:rPr lang="en-US" sz="1600" b="1" kern="1200" dirty="0" smtClean="0"/>
            <a:t> </a:t>
          </a:r>
          <a:endParaRPr lang="en-US" sz="1600" kern="1200" dirty="0"/>
        </a:p>
      </dsp:txBody>
      <dsp:txXfrm>
        <a:off x="31021" y="2012223"/>
        <a:ext cx="8167557" cy="573433"/>
      </dsp:txXfrm>
    </dsp:sp>
    <dsp:sp modelId="{A62D92DD-1516-44F9-B58F-45884B3CDB72}">
      <dsp:nvSpPr>
        <dsp:cNvPr id="0" name=""/>
        <dsp:cNvSpPr/>
      </dsp:nvSpPr>
      <dsp:spPr>
        <a:xfrm>
          <a:off x="0" y="2508425"/>
          <a:ext cx="8229599" cy="1894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7780" rIns="99568" bIns="17780" numCol="1" spcCol="1270" anchor="t" anchorCtr="0">
          <a:noAutofit/>
        </a:bodyPr>
        <a:lstStyle/>
        <a:p>
          <a:pPr marL="114300" lvl="1" indent="-114300" algn="l" defTabSz="622300" rtl="0">
            <a:lnSpc>
              <a:spcPct val="90000"/>
            </a:lnSpc>
            <a:spcBef>
              <a:spcPct val="0"/>
            </a:spcBef>
            <a:spcAft>
              <a:spcPct val="20000"/>
            </a:spcAft>
            <a:buChar char="••"/>
          </a:pPr>
          <a:endParaRPr lang="en-US" sz="1400" kern="1200" dirty="0"/>
        </a:p>
        <a:p>
          <a:pPr marL="114300" lvl="1" indent="-114300" algn="l" defTabSz="622300" rtl="0">
            <a:lnSpc>
              <a:spcPct val="90000"/>
            </a:lnSpc>
            <a:spcBef>
              <a:spcPct val="0"/>
            </a:spcBef>
            <a:spcAft>
              <a:spcPct val="20000"/>
            </a:spcAft>
            <a:buChar char="••"/>
          </a:pPr>
          <a:r>
            <a:rPr lang="en-US" sz="1400" kern="1200" dirty="0" smtClean="0"/>
            <a:t>Receive patients from work list of eligible patients; perform assessment to identify clinical and social supports to reduce avoidable ED visits</a:t>
          </a:r>
          <a:endParaRPr lang="en-US" sz="1400" kern="1200" dirty="0"/>
        </a:p>
        <a:p>
          <a:pPr marL="114300" lvl="1" indent="-114300" algn="l" defTabSz="622300" rtl="0">
            <a:lnSpc>
              <a:spcPct val="90000"/>
            </a:lnSpc>
            <a:spcBef>
              <a:spcPct val="0"/>
            </a:spcBef>
            <a:spcAft>
              <a:spcPct val="20000"/>
            </a:spcAft>
            <a:buChar char="••"/>
          </a:pPr>
          <a:r>
            <a:rPr lang="en-US" sz="1400" kern="1200" dirty="0" smtClean="0"/>
            <a:t>Make an appointment with PCP or Health Home Care Manager; share information with provider, as relevant. </a:t>
          </a:r>
          <a:endParaRPr lang="en-US" sz="1400" kern="1200" dirty="0"/>
        </a:p>
        <a:p>
          <a:pPr marL="114300" lvl="1" indent="-114300" algn="l" defTabSz="622300" rtl="0">
            <a:lnSpc>
              <a:spcPct val="90000"/>
            </a:lnSpc>
            <a:spcBef>
              <a:spcPct val="0"/>
            </a:spcBef>
            <a:spcAft>
              <a:spcPct val="20000"/>
            </a:spcAft>
            <a:buChar char="••"/>
          </a:pPr>
          <a:r>
            <a:rPr lang="en-US" sz="1400" kern="1200" dirty="0" smtClean="0"/>
            <a:t>Make referrals as appropriate to community-based organizations (CBOs) and/or Behavioral Health (BH) providers including the Parachute NYC program, a provider of BH crisis respite services. Provide warm handoff to receiving clinician/organization.</a:t>
          </a:r>
          <a:endParaRPr lang="en-US" sz="1400" kern="1200" dirty="0"/>
        </a:p>
        <a:p>
          <a:pPr marL="114300" lvl="1" indent="-114300" algn="l" defTabSz="622300" rtl="0">
            <a:lnSpc>
              <a:spcPct val="90000"/>
            </a:lnSpc>
            <a:spcBef>
              <a:spcPct val="0"/>
            </a:spcBef>
            <a:spcAft>
              <a:spcPct val="20000"/>
            </a:spcAft>
            <a:buChar char="••"/>
          </a:pPr>
          <a:r>
            <a:rPr lang="en-US" sz="1400" kern="1200" dirty="0" smtClean="0"/>
            <a:t>Perform (or handoff to support team to perform) closed-loop referral tracking to ensure patient went to appointment(s).</a:t>
          </a:r>
          <a:endParaRPr lang="en-US" sz="1400" kern="1200" dirty="0"/>
        </a:p>
      </dsp:txBody>
      <dsp:txXfrm>
        <a:off x="0" y="2508425"/>
        <a:ext cx="8229599" cy="18945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621A76-DE64-460D-83E5-EFB70C46B2D1}">
      <dsp:nvSpPr>
        <dsp:cNvPr id="0" name=""/>
        <dsp:cNvSpPr/>
      </dsp:nvSpPr>
      <dsp:spPr>
        <a:xfrm>
          <a:off x="0" y="246388"/>
          <a:ext cx="8229599" cy="134682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t>Outpatient Roles and Responsibilities: </a:t>
          </a:r>
        </a:p>
        <a:p>
          <a:pPr lvl="0" algn="l" defTabSz="800100" rtl="0">
            <a:lnSpc>
              <a:spcPct val="90000"/>
            </a:lnSpc>
            <a:spcBef>
              <a:spcPct val="0"/>
            </a:spcBef>
            <a:spcAft>
              <a:spcPct val="35000"/>
            </a:spcAft>
          </a:pPr>
          <a:r>
            <a:rPr lang="en-US" sz="1800" i="1" kern="1200" dirty="0" smtClean="0"/>
            <a:t>Outpatient Care Coordinator (e.g. Health Home Care Manager, Health Home At-Risk Care Coordinator and/or PCMH Patient Navigator) and/or Primary Care Team</a:t>
          </a:r>
          <a:endParaRPr lang="en-US" sz="1800" kern="1200" dirty="0"/>
        </a:p>
      </dsp:txBody>
      <dsp:txXfrm>
        <a:off x="65746" y="312134"/>
        <a:ext cx="8098107" cy="1215331"/>
      </dsp:txXfrm>
    </dsp:sp>
    <dsp:sp modelId="{B57A1B19-F2A1-47DB-9578-B8595BD18A13}">
      <dsp:nvSpPr>
        <dsp:cNvPr id="0" name=""/>
        <dsp:cNvSpPr/>
      </dsp:nvSpPr>
      <dsp:spPr>
        <a:xfrm>
          <a:off x="0" y="1593211"/>
          <a:ext cx="8229599" cy="273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endParaRPr lang="en-US" sz="1400" kern="1200" dirty="0"/>
        </a:p>
        <a:p>
          <a:pPr marL="114300" lvl="1" indent="-114300" algn="l" defTabSz="622300" rtl="0">
            <a:lnSpc>
              <a:spcPct val="90000"/>
            </a:lnSpc>
            <a:spcBef>
              <a:spcPct val="0"/>
            </a:spcBef>
            <a:spcAft>
              <a:spcPct val="20000"/>
            </a:spcAft>
            <a:buChar char="••"/>
          </a:pPr>
          <a:r>
            <a:rPr lang="en-US" sz="1400" kern="1200" dirty="0" smtClean="0"/>
            <a:t>Respond to Bronx RHIO alert (“Encounter Notification System”) that patient was recently in the ED and perform necessary assessments based on this trigger.</a:t>
          </a:r>
          <a:endParaRPr lang="en-US" sz="1400" kern="1200" dirty="0"/>
        </a:p>
        <a:p>
          <a:pPr marL="114300" lvl="1" indent="-114300" algn="l" defTabSz="622300" rtl="0">
            <a:lnSpc>
              <a:spcPct val="90000"/>
            </a:lnSpc>
            <a:spcBef>
              <a:spcPct val="0"/>
            </a:spcBef>
            <a:spcAft>
              <a:spcPct val="20000"/>
            </a:spcAft>
            <a:buChar char="••"/>
          </a:pPr>
          <a:r>
            <a:rPr lang="en-US" sz="1400" kern="1200" smtClean="0"/>
            <a:t>Retrieve ED discharge summary and/or ED Navigator assessment through Bronx RHIO, synthesize ED Navigator recommendations, and update physician/care team.</a:t>
          </a:r>
          <a:endParaRPr lang="en-US" sz="1400" kern="1200"/>
        </a:p>
        <a:p>
          <a:pPr marL="114300" lvl="1" indent="-114300" algn="l" defTabSz="622300" rtl="0">
            <a:lnSpc>
              <a:spcPct val="90000"/>
            </a:lnSpc>
            <a:spcBef>
              <a:spcPct val="0"/>
            </a:spcBef>
            <a:spcAft>
              <a:spcPct val="20000"/>
            </a:spcAft>
            <a:buChar char="••"/>
          </a:pPr>
          <a:r>
            <a:rPr lang="en-US" sz="1400" kern="1200" smtClean="0"/>
            <a:t>Contact the ED Navigation program office at hospital where patient was seen if clarification or additional information needed to coordinate care and incorporate any recommendations from ED Navigator.</a:t>
          </a:r>
          <a:endParaRPr lang="en-US" sz="1400" kern="1200"/>
        </a:p>
        <a:p>
          <a:pPr marL="114300" lvl="1" indent="-114300" algn="l" defTabSz="622300" rtl="0">
            <a:lnSpc>
              <a:spcPct val="90000"/>
            </a:lnSpc>
            <a:spcBef>
              <a:spcPct val="0"/>
            </a:spcBef>
            <a:spcAft>
              <a:spcPct val="20000"/>
            </a:spcAft>
            <a:buChar char="••"/>
          </a:pPr>
          <a:r>
            <a:rPr lang="en-US" sz="1400" kern="1200" dirty="0" smtClean="0"/>
            <a:t>Remind patient of scheduled appointment, or schedule a follow-up PCP appointment.</a:t>
          </a:r>
          <a:endParaRPr lang="en-US" sz="1400" kern="1200" dirty="0"/>
        </a:p>
        <a:p>
          <a:pPr marL="114300" lvl="1" indent="-114300" algn="l" defTabSz="622300" rtl="0">
            <a:lnSpc>
              <a:spcPct val="90000"/>
            </a:lnSpc>
            <a:spcBef>
              <a:spcPct val="0"/>
            </a:spcBef>
            <a:spcAft>
              <a:spcPct val="20000"/>
            </a:spcAft>
            <a:buChar char="••"/>
          </a:pPr>
          <a:r>
            <a:rPr lang="en-US" sz="1400" kern="1200" smtClean="0"/>
            <a:t>Assign a Care Coordinator, if relevant and the patient is not yet assigned.</a:t>
          </a:r>
          <a:endParaRPr lang="en-US" sz="1400" kern="1200"/>
        </a:p>
      </dsp:txBody>
      <dsp:txXfrm>
        <a:off x="0" y="1593211"/>
        <a:ext cx="8229599" cy="2732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CEDB4-76A7-4283-887F-09A27C83661A}">
      <dsp:nvSpPr>
        <dsp:cNvPr id="0" name=""/>
        <dsp:cNvSpPr/>
      </dsp:nvSpPr>
      <dsp:spPr>
        <a:xfrm>
          <a:off x="0" y="100548"/>
          <a:ext cx="8458199" cy="4990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smtClean="0"/>
            <a:t>This program aims to:</a:t>
          </a:r>
          <a:endParaRPr lang="en-US" sz="2000" kern="1200"/>
        </a:p>
      </dsp:txBody>
      <dsp:txXfrm>
        <a:off x="24361" y="124909"/>
        <a:ext cx="8409477" cy="450306"/>
      </dsp:txXfrm>
    </dsp:sp>
    <dsp:sp modelId="{1574F618-8235-4E91-9F67-5495F6858E3D}">
      <dsp:nvSpPr>
        <dsp:cNvPr id="0" name=""/>
        <dsp:cNvSpPr/>
      </dsp:nvSpPr>
      <dsp:spPr>
        <a:xfrm>
          <a:off x="0" y="599576"/>
          <a:ext cx="8458199" cy="934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16510" rIns="92456" bIns="16510" numCol="1" spcCol="1270" anchor="t" anchorCtr="0">
          <a:noAutofit/>
        </a:bodyPr>
        <a:lstStyle/>
        <a:p>
          <a:pPr marL="114300" lvl="1" indent="-114300" algn="l" defTabSz="533400" rtl="0">
            <a:lnSpc>
              <a:spcPct val="90000"/>
            </a:lnSpc>
            <a:spcBef>
              <a:spcPct val="0"/>
            </a:spcBef>
            <a:spcAft>
              <a:spcPct val="20000"/>
            </a:spcAft>
            <a:buChar char="••"/>
          </a:pPr>
          <a:endParaRPr lang="en-US" sz="1200" kern="1200" dirty="0"/>
        </a:p>
        <a:p>
          <a:pPr marL="114300" lvl="1" indent="-114300" algn="l" defTabSz="577850" rtl="0">
            <a:lnSpc>
              <a:spcPct val="90000"/>
            </a:lnSpc>
            <a:spcBef>
              <a:spcPct val="0"/>
            </a:spcBef>
            <a:spcAft>
              <a:spcPct val="20000"/>
            </a:spcAft>
            <a:buChar char="••"/>
          </a:pPr>
          <a:r>
            <a:rPr lang="en-US" sz="1300" kern="1200" dirty="0" smtClean="0"/>
            <a:t>Provide a 30-day supported transition period after hospitalization to ensure discharge directions are understood and implemented by patients at high risk of readmission, particularly those with cardiac, renal, diabetic, respiratory and/or behavioral health disorders. </a:t>
          </a:r>
          <a:endParaRPr lang="en-US" sz="1300" kern="1200" dirty="0"/>
        </a:p>
        <a:p>
          <a:pPr marL="57150" lvl="1" indent="-57150" algn="l" defTabSz="355600" rtl="0">
            <a:lnSpc>
              <a:spcPct val="90000"/>
            </a:lnSpc>
            <a:spcBef>
              <a:spcPct val="0"/>
            </a:spcBef>
            <a:spcAft>
              <a:spcPct val="20000"/>
            </a:spcAft>
            <a:buChar char="••"/>
          </a:pPr>
          <a:endParaRPr lang="en-US" sz="800" kern="1200" dirty="0"/>
        </a:p>
      </dsp:txBody>
      <dsp:txXfrm>
        <a:off x="0" y="599576"/>
        <a:ext cx="8458199" cy="934604"/>
      </dsp:txXfrm>
    </dsp:sp>
    <dsp:sp modelId="{D1203175-BD15-4B88-A567-9648D175928B}">
      <dsp:nvSpPr>
        <dsp:cNvPr id="0" name=""/>
        <dsp:cNvSpPr/>
      </dsp:nvSpPr>
      <dsp:spPr>
        <a:xfrm>
          <a:off x="0" y="1534181"/>
          <a:ext cx="8458199" cy="9601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t>Hospital Roles and Responsibilities: </a:t>
          </a:r>
        </a:p>
        <a:p>
          <a:pPr lvl="0" algn="l" defTabSz="889000" rtl="0">
            <a:lnSpc>
              <a:spcPct val="90000"/>
            </a:lnSpc>
            <a:spcBef>
              <a:spcPct val="0"/>
            </a:spcBef>
            <a:spcAft>
              <a:spcPct val="35000"/>
            </a:spcAft>
          </a:pPr>
          <a:r>
            <a:rPr lang="en-US" sz="2000" i="1" kern="1200" dirty="0" smtClean="0"/>
            <a:t>Inpatient Care Transitions Clinical Coordinator (CTCC) and/or support team.</a:t>
          </a:r>
          <a:endParaRPr lang="en-US" sz="2000" kern="1200" dirty="0"/>
        </a:p>
      </dsp:txBody>
      <dsp:txXfrm>
        <a:off x="46871" y="1581052"/>
        <a:ext cx="8364457" cy="866407"/>
      </dsp:txXfrm>
    </dsp:sp>
    <dsp:sp modelId="{9357DA91-3420-419B-837B-7A8819B4B217}">
      <dsp:nvSpPr>
        <dsp:cNvPr id="0" name=""/>
        <dsp:cNvSpPr/>
      </dsp:nvSpPr>
      <dsp:spPr>
        <a:xfrm>
          <a:off x="0" y="2494331"/>
          <a:ext cx="8458199" cy="243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10160" rIns="56896" bIns="10160" numCol="1" spcCol="1270" anchor="t" anchorCtr="0">
          <a:noAutofit/>
        </a:bodyPr>
        <a:lstStyle/>
        <a:p>
          <a:pPr marL="57150" lvl="1" indent="-57150" algn="l" defTabSz="355600" rtl="0">
            <a:lnSpc>
              <a:spcPct val="90000"/>
            </a:lnSpc>
            <a:spcBef>
              <a:spcPct val="0"/>
            </a:spcBef>
            <a:spcAft>
              <a:spcPct val="20000"/>
            </a:spcAft>
            <a:buChar char="••"/>
          </a:pPr>
          <a:endParaRPr lang="en-US" sz="800" kern="1200" dirty="0"/>
        </a:p>
        <a:p>
          <a:pPr marL="114300" lvl="1" indent="-114300" algn="l" defTabSz="577850" rtl="0">
            <a:lnSpc>
              <a:spcPct val="90000"/>
            </a:lnSpc>
            <a:spcBef>
              <a:spcPct val="0"/>
            </a:spcBef>
            <a:spcAft>
              <a:spcPct val="20000"/>
            </a:spcAft>
            <a:buChar char="••"/>
          </a:pPr>
          <a:r>
            <a:rPr lang="en-US" sz="1300" kern="1200" dirty="0" smtClean="0"/>
            <a:t>Prioritize patients to be engaged in intervention from daily “high risk for readmission” list.</a:t>
          </a:r>
          <a:endParaRPr lang="en-US" sz="1300" kern="1200" dirty="0"/>
        </a:p>
        <a:p>
          <a:pPr marL="114300" lvl="1" indent="-114300" algn="l" defTabSz="577850" rtl="0">
            <a:lnSpc>
              <a:spcPct val="90000"/>
            </a:lnSpc>
            <a:spcBef>
              <a:spcPct val="0"/>
            </a:spcBef>
            <a:spcAft>
              <a:spcPct val="20000"/>
            </a:spcAft>
            <a:buChar char="••"/>
          </a:pPr>
          <a:r>
            <a:rPr lang="en-US" sz="1300" kern="1200" dirty="0" smtClean="0"/>
            <a:t>Provide initial and pre-discharge visits to educate patients (and caregivers) about managing their conditions, review discharge summaries and care plans, and perform teach back.</a:t>
          </a:r>
          <a:endParaRPr lang="en-US" sz="1300" kern="1200" dirty="0"/>
        </a:p>
        <a:p>
          <a:pPr marL="114300" lvl="1" indent="-114300" algn="l" defTabSz="577850" rtl="0">
            <a:lnSpc>
              <a:spcPct val="90000"/>
            </a:lnSpc>
            <a:spcBef>
              <a:spcPct val="0"/>
            </a:spcBef>
            <a:spcAft>
              <a:spcPct val="20000"/>
            </a:spcAft>
            <a:buChar char="••"/>
          </a:pPr>
          <a:r>
            <a:rPr lang="en-US" sz="1300" kern="1200" dirty="0" smtClean="0"/>
            <a:t>Reinforce the importance of RHIO consent. Share information with and respond to any questions from outpatient Care Coordinator(s) and/or physician practices.</a:t>
          </a:r>
          <a:endParaRPr lang="en-US" sz="1300" kern="1200" dirty="0"/>
        </a:p>
        <a:p>
          <a:pPr marL="114300" lvl="1" indent="-114300" algn="l" defTabSz="577850" rtl="0">
            <a:lnSpc>
              <a:spcPct val="90000"/>
            </a:lnSpc>
            <a:spcBef>
              <a:spcPct val="0"/>
            </a:spcBef>
            <a:spcAft>
              <a:spcPct val="20000"/>
            </a:spcAft>
            <a:buChar char="••"/>
          </a:pPr>
          <a:r>
            <a:rPr lang="en-US" sz="1300" kern="1200" dirty="0" smtClean="0"/>
            <a:t>Complete assessments to populate Transitional Care Plan (TCP) and/or discharge summary.</a:t>
          </a:r>
          <a:endParaRPr lang="en-US" sz="1300" kern="1200" dirty="0"/>
        </a:p>
        <a:p>
          <a:pPr marL="114300" lvl="1" indent="-114300" algn="l" defTabSz="577850" rtl="0">
            <a:lnSpc>
              <a:spcPct val="90000"/>
            </a:lnSpc>
            <a:spcBef>
              <a:spcPct val="0"/>
            </a:spcBef>
            <a:spcAft>
              <a:spcPct val="20000"/>
            </a:spcAft>
            <a:buChar char="••"/>
          </a:pPr>
          <a:r>
            <a:rPr lang="en-US" sz="1300" kern="1200" dirty="0" smtClean="0"/>
            <a:t>Participate in interdisciplinary care team rounds and coordinate with social workers, discharge planners and PDCCs on TCP recommendations and referrals that need closed-loop follow up.</a:t>
          </a:r>
          <a:endParaRPr lang="en-US" sz="1300" kern="1200" dirty="0"/>
        </a:p>
        <a:p>
          <a:pPr marL="114300" lvl="1" indent="-114300" algn="l" defTabSz="577850" rtl="0">
            <a:lnSpc>
              <a:spcPct val="90000"/>
            </a:lnSpc>
            <a:spcBef>
              <a:spcPct val="0"/>
            </a:spcBef>
            <a:spcAft>
              <a:spcPct val="20000"/>
            </a:spcAft>
            <a:buChar char="••"/>
          </a:pPr>
          <a:r>
            <a:rPr lang="en-US" sz="1300" kern="1200" dirty="0" smtClean="0"/>
            <a:t>Make referral and warm hand-off to PCP (confirm RHIO connectivity), outpatient care coordinator, community-based organizations and specialists needed for patient to remain healthy in the community.</a:t>
          </a:r>
          <a:endParaRPr lang="en-US" sz="1300" kern="1200" dirty="0"/>
        </a:p>
        <a:p>
          <a:pPr marL="114300" lvl="1" indent="-114300" algn="l" defTabSz="577850" rtl="0">
            <a:lnSpc>
              <a:spcPct val="90000"/>
            </a:lnSpc>
            <a:spcBef>
              <a:spcPct val="0"/>
            </a:spcBef>
            <a:spcAft>
              <a:spcPct val="20000"/>
            </a:spcAft>
            <a:buChar char="••"/>
          </a:pPr>
          <a:r>
            <a:rPr lang="en-US" sz="1300" kern="1200" dirty="0" smtClean="0"/>
            <a:t>Transmit TCP to the Outpatient Care Coordinator and/or PCP receiving referral. </a:t>
          </a:r>
          <a:endParaRPr lang="en-US" sz="1300" kern="1200" dirty="0"/>
        </a:p>
      </dsp:txBody>
      <dsp:txXfrm>
        <a:off x="0" y="2494331"/>
        <a:ext cx="8458199" cy="24343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03F4A-9AA1-4761-9FAC-19E780AA89CF}">
      <dsp:nvSpPr>
        <dsp:cNvPr id="0" name=""/>
        <dsp:cNvSpPr/>
      </dsp:nvSpPr>
      <dsp:spPr>
        <a:xfrm>
          <a:off x="0" y="46052"/>
          <a:ext cx="8229599" cy="8213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b="1" kern="1200" dirty="0" smtClean="0"/>
            <a:t>Post-Discharge Roles and Responsibilities (Hospital-based): </a:t>
          </a:r>
        </a:p>
        <a:p>
          <a:pPr lvl="0" algn="l" defTabSz="800100" rtl="0">
            <a:lnSpc>
              <a:spcPct val="90000"/>
            </a:lnSpc>
            <a:spcBef>
              <a:spcPct val="0"/>
            </a:spcBef>
            <a:spcAft>
              <a:spcPct val="35000"/>
            </a:spcAft>
          </a:pPr>
          <a:r>
            <a:rPr lang="en-US" sz="1800" i="1" kern="1200" dirty="0" smtClean="0"/>
            <a:t>Post-Discharge Care Coordinator and/or support team (PDCC)</a:t>
          </a:r>
          <a:endParaRPr lang="en-US" sz="1800" kern="1200" dirty="0"/>
        </a:p>
      </dsp:txBody>
      <dsp:txXfrm>
        <a:off x="40094" y="86146"/>
        <a:ext cx="8149411" cy="741151"/>
      </dsp:txXfrm>
    </dsp:sp>
    <dsp:sp modelId="{68B1DE31-476A-4AD8-96B8-49E2835BD01C}">
      <dsp:nvSpPr>
        <dsp:cNvPr id="0" name=""/>
        <dsp:cNvSpPr/>
      </dsp:nvSpPr>
      <dsp:spPr>
        <a:xfrm>
          <a:off x="0" y="867392"/>
          <a:ext cx="8229599" cy="3651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endParaRPr lang="en-US" sz="1400" kern="1200"/>
        </a:p>
        <a:p>
          <a:pPr marL="114300" lvl="1" indent="-114300" algn="l" defTabSz="622300" rtl="0">
            <a:lnSpc>
              <a:spcPct val="90000"/>
            </a:lnSpc>
            <a:spcBef>
              <a:spcPct val="0"/>
            </a:spcBef>
            <a:spcAft>
              <a:spcPct val="20000"/>
            </a:spcAft>
            <a:buChar char="••"/>
          </a:pPr>
          <a:r>
            <a:rPr lang="en-US" sz="1400" kern="1200" dirty="0" smtClean="0"/>
            <a:t>Receive risk stratified discharges within 1-2 business days for patients with completed TCP.</a:t>
          </a:r>
          <a:endParaRPr lang="en-US" sz="1400" kern="1200" dirty="0"/>
        </a:p>
        <a:p>
          <a:pPr marL="114300" lvl="1" indent="-114300" algn="l" defTabSz="622300" rtl="0">
            <a:lnSpc>
              <a:spcPct val="90000"/>
            </a:lnSpc>
            <a:spcBef>
              <a:spcPct val="0"/>
            </a:spcBef>
            <a:spcAft>
              <a:spcPct val="20000"/>
            </a:spcAft>
            <a:buChar char="••"/>
          </a:pPr>
          <a:r>
            <a:rPr lang="en-US" sz="1400" kern="1200" smtClean="0"/>
            <a:t>Review TCP, inpatient assessments and any available outpatient care plan information; contact CTCC or Outpatient Care Coordinator for clarification, as needed.</a:t>
          </a:r>
          <a:endParaRPr lang="en-US" sz="1400" kern="1200"/>
        </a:p>
        <a:p>
          <a:pPr marL="114300" lvl="1" indent="-114300" algn="l" defTabSz="622300" rtl="0">
            <a:lnSpc>
              <a:spcPct val="90000"/>
            </a:lnSpc>
            <a:spcBef>
              <a:spcPct val="0"/>
            </a:spcBef>
            <a:spcAft>
              <a:spcPct val="20000"/>
            </a:spcAft>
            <a:buChar char="••"/>
          </a:pPr>
          <a:r>
            <a:rPr lang="en-US" sz="1400" kern="1200" smtClean="0"/>
            <a:t>Perform post-discharge assessment with patient within 72 hours of discharge, including PHQ-2 and, if needed, PHQ-9. Perform second assessment within 14 days.</a:t>
          </a:r>
          <a:endParaRPr lang="en-US" sz="1400" kern="1200"/>
        </a:p>
        <a:p>
          <a:pPr marL="114300" lvl="1" indent="-114300" algn="l" defTabSz="622300" rtl="0">
            <a:lnSpc>
              <a:spcPct val="90000"/>
            </a:lnSpc>
            <a:spcBef>
              <a:spcPct val="0"/>
            </a:spcBef>
            <a:spcAft>
              <a:spcPct val="20000"/>
            </a:spcAft>
            <a:buChar char="••"/>
          </a:pPr>
          <a:r>
            <a:rPr lang="en-US" sz="1400" kern="1200" dirty="0" smtClean="0"/>
            <a:t>Execute Problems, Goals and Interventions (PGIs) listed on TCP and review with patient. </a:t>
          </a:r>
          <a:endParaRPr lang="en-US" sz="1400" kern="1200" dirty="0"/>
        </a:p>
        <a:p>
          <a:pPr marL="114300" lvl="1" indent="-114300" algn="l" defTabSz="622300" rtl="0">
            <a:lnSpc>
              <a:spcPct val="90000"/>
            </a:lnSpc>
            <a:spcBef>
              <a:spcPct val="0"/>
            </a:spcBef>
            <a:spcAft>
              <a:spcPct val="20000"/>
            </a:spcAft>
            <a:buChar char="••"/>
          </a:pPr>
          <a:r>
            <a:rPr lang="en-US" sz="1400" kern="1200" smtClean="0"/>
            <a:t>Determine and execute any additional PGIs identified through post-discharge assessments (e.g., intervention for positive PHQ9).</a:t>
          </a:r>
          <a:endParaRPr lang="en-US" sz="1400" kern="1200"/>
        </a:p>
        <a:p>
          <a:pPr marL="114300" lvl="1" indent="-114300" algn="l" defTabSz="622300" rtl="0">
            <a:lnSpc>
              <a:spcPct val="90000"/>
            </a:lnSpc>
            <a:spcBef>
              <a:spcPct val="0"/>
            </a:spcBef>
            <a:spcAft>
              <a:spcPct val="20000"/>
            </a:spcAft>
            <a:buChar char="••"/>
          </a:pPr>
          <a:r>
            <a:rPr lang="en-US" sz="1400" kern="1200" smtClean="0"/>
            <a:t>Communicate additional PGIs to Outpatient Care Coordinator.</a:t>
          </a:r>
          <a:endParaRPr lang="en-US" sz="1400" kern="1200"/>
        </a:p>
        <a:p>
          <a:pPr marL="114300" lvl="1" indent="-114300" algn="l" defTabSz="622300" rtl="0">
            <a:lnSpc>
              <a:spcPct val="90000"/>
            </a:lnSpc>
            <a:spcBef>
              <a:spcPct val="0"/>
            </a:spcBef>
            <a:spcAft>
              <a:spcPct val="20000"/>
            </a:spcAft>
            <a:buChar char="••"/>
          </a:pPr>
          <a:r>
            <a:rPr lang="en-US" sz="1400" kern="1200" smtClean="0"/>
            <a:t>Review scheduled appointments and perform medication reconciliation if needed.</a:t>
          </a:r>
          <a:endParaRPr lang="en-US" sz="1400" kern="1200"/>
        </a:p>
        <a:p>
          <a:pPr marL="114300" lvl="1" indent="-114300" algn="l" defTabSz="622300" rtl="0">
            <a:lnSpc>
              <a:spcPct val="90000"/>
            </a:lnSpc>
            <a:spcBef>
              <a:spcPct val="0"/>
            </a:spcBef>
            <a:spcAft>
              <a:spcPct val="20000"/>
            </a:spcAft>
            <a:buChar char="••"/>
          </a:pPr>
          <a:r>
            <a:rPr lang="en-US" sz="1400" kern="1200" smtClean="0"/>
            <a:t>Track referrals to medical and community-based services made on TCP and during post-discharge assessment to completion. </a:t>
          </a:r>
          <a:endParaRPr lang="en-US" sz="1400" kern="1200"/>
        </a:p>
        <a:p>
          <a:pPr marL="114300" lvl="1" indent="-114300" algn="l" defTabSz="622300" rtl="0">
            <a:lnSpc>
              <a:spcPct val="90000"/>
            </a:lnSpc>
            <a:spcBef>
              <a:spcPct val="0"/>
            </a:spcBef>
            <a:spcAft>
              <a:spcPct val="20000"/>
            </a:spcAft>
            <a:buChar char="••"/>
          </a:pPr>
          <a:r>
            <a:rPr lang="en-US" sz="1400" kern="1200" smtClean="0"/>
            <a:t>Continue tracking for 30 days, until handoff made to Outpatient Care Coordinator can be made, or after 3 unsuccessful rescheduling attempts.</a:t>
          </a:r>
          <a:endParaRPr lang="en-US" sz="1400" kern="1200"/>
        </a:p>
        <a:p>
          <a:pPr marL="114300" lvl="1" indent="-114300" algn="l" defTabSz="622300" rtl="0">
            <a:lnSpc>
              <a:spcPct val="90000"/>
            </a:lnSpc>
            <a:spcBef>
              <a:spcPct val="0"/>
            </a:spcBef>
            <a:spcAft>
              <a:spcPct val="20000"/>
            </a:spcAft>
            <a:buChar char="••"/>
          </a:pPr>
          <a:r>
            <a:rPr lang="en-US" sz="1400" kern="1200" smtClean="0"/>
            <a:t>Hand off any unresolved PGIs to Outpatient Care Coordinator. Confirm receipt of tasks.</a:t>
          </a:r>
          <a:endParaRPr lang="en-US" sz="1400" kern="1200"/>
        </a:p>
      </dsp:txBody>
      <dsp:txXfrm>
        <a:off x="0" y="867392"/>
        <a:ext cx="8229599" cy="36514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7E2D9DAC-402B-4FD6-A3C0-25940EAEF457}" type="datetimeFigureOut">
              <a:rPr lang="en-US" smtClean="0"/>
              <a:t>9/29/2016</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8F74ED55-4C4E-4D9D-9EF7-43411549F6A9}" type="slidenum">
              <a:rPr lang="en-US" smtClean="0"/>
              <a:t>‹#›</a:t>
            </a:fld>
            <a:endParaRPr lang="en-US"/>
          </a:p>
        </p:txBody>
      </p:sp>
    </p:spTree>
    <p:extLst>
      <p:ext uri="{BB962C8B-B14F-4D97-AF65-F5344CB8AC3E}">
        <p14:creationId xmlns:p14="http://schemas.microsoft.com/office/powerpoint/2010/main" val="1838648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1" tIns="46234" rIns="92471" bIns="46234" rtlCol="0"/>
          <a:lstStyle>
            <a:lvl1pPr algn="l">
              <a:defRPr sz="1200"/>
            </a:lvl1pPr>
          </a:lstStyle>
          <a:p>
            <a:endParaRPr lang="en-US" dirty="0"/>
          </a:p>
        </p:txBody>
      </p:sp>
      <p:sp>
        <p:nvSpPr>
          <p:cNvPr id="3" name="Date Placeholder 2"/>
          <p:cNvSpPr>
            <a:spLocks noGrp="1"/>
          </p:cNvSpPr>
          <p:nvPr>
            <p:ph type="dt" idx="1"/>
          </p:nvPr>
        </p:nvSpPr>
        <p:spPr>
          <a:xfrm>
            <a:off x="3936772" y="0"/>
            <a:ext cx="3011699" cy="461804"/>
          </a:xfrm>
          <a:prstGeom prst="rect">
            <a:avLst/>
          </a:prstGeom>
        </p:spPr>
        <p:txBody>
          <a:bodyPr vert="horz" lIns="92471" tIns="46234" rIns="92471" bIns="46234" rtlCol="0"/>
          <a:lstStyle>
            <a:lvl1pPr algn="r">
              <a:defRPr sz="1200"/>
            </a:lvl1pPr>
          </a:lstStyle>
          <a:p>
            <a:fld id="{9120D913-F13B-49F0-AF95-D330BA8BB3BC}" type="datetimeFigureOut">
              <a:rPr lang="en-US" smtClean="0"/>
              <a:pPr/>
              <a:t>9/29/2016</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71" tIns="46234" rIns="92471" bIns="4623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71" tIns="46234" rIns="92471" bIns="4623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72" y="8772668"/>
            <a:ext cx="3011699" cy="461804"/>
          </a:xfrm>
          <a:prstGeom prst="rect">
            <a:avLst/>
          </a:prstGeom>
        </p:spPr>
        <p:txBody>
          <a:bodyPr vert="horz" lIns="92471" tIns="46234" rIns="92471" bIns="46234" rtlCol="0" anchor="b"/>
          <a:lstStyle>
            <a:lvl1pPr algn="r">
              <a:defRPr sz="1200"/>
            </a:lvl1pPr>
          </a:lstStyle>
          <a:p>
            <a:fld id="{63AD9834-7A96-495A-AF28-A66E925869E8}" type="slidenum">
              <a:rPr lang="en-US" smtClean="0"/>
              <a:pPr/>
              <a:t>‹#›</a:t>
            </a:fld>
            <a:endParaRPr lang="en-US" dirty="0"/>
          </a:p>
        </p:txBody>
      </p:sp>
    </p:spTree>
    <p:extLst>
      <p:ext uri="{BB962C8B-B14F-4D97-AF65-F5344CB8AC3E}">
        <p14:creationId xmlns:p14="http://schemas.microsoft.com/office/powerpoint/2010/main" val="1039376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D9834-7A96-495A-AF28-A66E925869E8}" type="slidenum">
              <a:rPr lang="en-US" smtClean="0"/>
              <a:pPr/>
              <a:t>1</a:t>
            </a:fld>
            <a:endParaRPr lang="en-US" dirty="0"/>
          </a:p>
        </p:txBody>
      </p:sp>
    </p:spTree>
    <p:extLst>
      <p:ext uri="{BB962C8B-B14F-4D97-AF65-F5344CB8AC3E}">
        <p14:creationId xmlns:p14="http://schemas.microsoft.com/office/powerpoint/2010/main" val="1463196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D9834-7A96-495A-AF28-A66E925869E8}" type="slidenum">
              <a:rPr lang="en-US" smtClean="0"/>
              <a:pPr/>
              <a:t>8</a:t>
            </a:fld>
            <a:endParaRPr lang="en-US" dirty="0"/>
          </a:p>
        </p:txBody>
      </p:sp>
    </p:spTree>
    <p:extLst>
      <p:ext uri="{BB962C8B-B14F-4D97-AF65-F5344CB8AC3E}">
        <p14:creationId xmlns:p14="http://schemas.microsoft.com/office/powerpoint/2010/main" val="1332135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D9834-7A96-495A-AF28-A66E925869E8}" type="slidenum">
              <a:rPr lang="en-US" smtClean="0"/>
              <a:pPr/>
              <a:t>9</a:t>
            </a:fld>
            <a:endParaRPr lang="en-US" dirty="0"/>
          </a:p>
        </p:txBody>
      </p:sp>
    </p:spTree>
    <p:extLst>
      <p:ext uri="{BB962C8B-B14F-4D97-AF65-F5344CB8AC3E}">
        <p14:creationId xmlns:p14="http://schemas.microsoft.com/office/powerpoint/2010/main" val="290644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D9834-7A96-495A-AF28-A66E925869E8}" type="slidenum">
              <a:rPr lang="en-US" smtClean="0"/>
              <a:pPr/>
              <a:t>10</a:t>
            </a:fld>
            <a:endParaRPr lang="en-US" dirty="0"/>
          </a:p>
        </p:txBody>
      </p:sp>
    </p:spTree>
    <p:extLst>
      <p:ext uri="{BB962C8B-B14F-4D97-AF65-F5344CB8AC3E}">
        <p14:creationId xmlns:p14="http://schemas.microsoft.com/office/powerpoint/2010/main" val="2131827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D9834-7A96-495A-AF28-A66E925869E8}" type="slidenum">
              <a:rPr lang="en-US" smtClean="0"/>
              <a:pPr/>
              <a:t>21</a:t>
            </a:fld>
            <a:endParaRPr lang="en-US" dirty="0"/>
          </a:p>
        </p:txBody>
      </p:sp>
    </p:spTree>
    <p:extLst>
      <p:ext uri="{BB962C8B-B14F-4D97-AF65-F5344CB8AC3E}">
        <p14:creationId xmlns:p14="http://schemas.microsoft.com/office/powerpoint/2010/main" val="1280507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D9834-7A96-495A-AF28-A66E925869E8}" type="slidenum">
              <a:rPr lang="en-US" smtClean="0"/>
              <a:pPr/>
              <a:t>23</a:t>
            </a:fld>
            <a:endParaRPr lang="en-US" dirty="0"/>
          </a:p>
        </p:txBody>
      </p:sp>
    </p:spTree>
    <p:extLst>
      <p:ext uri="{BB962C8B-B14F-4D97-AF65-F5344CB8AC3E}">
        <p14:creationId xmlns:p14="http://schemas.microsoft.com/office/powerpoint/2010/main" val="3646180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D9834-7A96-495A-AF28-A66E925869E8}" type="slidenum">
              <a:rPr lang="en-US" smtClean="0"/>
              <a:pPr/>
              <a:t>26</a:t>
            </a:fld>
            <a:endParaRPr lang="en-US" dirty="0"/>
          </a:p>
        </p:txBody>
      </p:sp>
    </p:spTree>
    <p:extLst>
      <p:ext uri="{BB962C8B-B14F-4D97-AF65-F5344CB8AC3E}">
        <p14:creationId xmlns:p14="http://schemas.microsoft.com/office/powerpoint/2010/main" val="3379059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Z:\Project%20Files\BPHC-DSRIP\Identity-Collateral\Presentations\BPHC-2cover.png"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file:///Z:\Project%20Files\BPHC-DSRIP\Identity-Collateral\Presentations\BPHC-2close.png"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BPHC-cover2.jpg" descr="Z:\Project Files\BPHC-DSRIP\Identity-Collateral\Presentations\BPHC-cover2.jpg"/>
          <p:cNvPicPr>
            <a:picLocks noChangeAspect="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722106"/>
            <a:ext cx="7772400" cy="823368"/>
          </a:xfrm>
        </p:spPr>
        <p:txBody>
          <a:bodyPr>
            <a:normAutofit/>
          </a:bodyPr>
          <a:lstStyle>
            <a:lvl1pPr algn="ctr">
              <a:defRPr sz="4000">
                <a:solidFill>
                  <a:srgbClr val="002E6D"/>
                </a:solidFill>
                <a:latin typeface="Times"/>
                <a:cs typeface="Time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5624031"/>
            <a:ext cx="6400800" cy="608166"/>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2400">
                <a:solidFill>
                  <a:srgbClr val="D2C828"/>
                </a:solidFill>
                <a:latin typeface="+mn-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Tree>
    <p:extLst>
      <p:ext uri="{BB962C8B-B14F-4D97-AF65-F5344CB8AC3E}">
        <p14:creationId xmlns:p14="http://schemas.microsoft.com/office/powerpoint/2010/main" val="951241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0" y="0"/>
            <a:ext cx="1133475" cy="182563"/>
          </a:xfrm>
          <a:prstGeom prst="rect">
            <a:avLst/>
          </a:prstGeom>
        </p:spPr>
        <p:txBody>
          <a:bodyPr/>
          <a:lstStyle>
            <a:lvl1pPr fontAlgn="auto">
              <a:spcBef>
                <a:spcPts val="0"/>
              </a:spcBef>
              <a:spcAft>
                <a:spcPts val="0"/>
              </a:spcAft>
              <a:defRPr sz="1200">
                <a:latin typeface="+mn-lt"/>
                <a:cs typeface="+mn-cs"/>
              </a:defRPr>
            </a:lvl1pPr>
          </a:lstStyle>
          <a:p>
            <a:pPr defTabSz="457200">
              <a:defRPr/>
            </a:pPr>
            <a:endParaRPr lang="en-US" dirty="0">
              <a:solidFill>
                <a:srgbClr val="0F345E"/>
              </a:solidFill>
            </a:endParaRPr>
          </a:p>
        </p:txBody>
      </p:sp>
      <p:sp>
        <p:nvSpPr>
          <p:cNvPr id="4" name="Slide Number Placeholder 4"/>
          <p:cNvSpPr>
            <a:spLocks noGrp="1"/>
          </p:cNvSpPr>
          <p:nvPr>
            <p:ph type="sldNum" sz="quarter" idx="11"/>
          </p:nvPr>
        </p:nvSpPr>
        <p:spPr/>
        <p:txBody>
          <a:bodyPr/>
          <a:lstStyle>
            <a:lvl1pPr>
              <a:defRPr/>
            </a:lvl1pPr>
          </a:lstStyle>
          <a:p>
            <a:pPr>
              <a:defRPr/>
            </a:pPr>
            <a:fld id="{E26113F4-4E17-4F27-A92C-883A1CD50985}" type="slidenum">
              <a:rPr lang="en-US"/>
              <a:pPr>
                <a:defRPr/>
              </a:pPr>
              <a:t>‹#›</a:t>
            </a:fld>
            <a:endParaRPr lang="en-US" dirty="0"/>
          </a:p>
        </p:txBody>
      </p:sp>
    </p:spTree>
    <p:extLst>
      <p:ext uri="{BB962C8B-B14F-4D97-AF65-F5344CB8AC3E}">
        <p14:creationId xmlns:p14="http://schemas.microsoft.com/office/powerpoint/2010/main" val="120848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Closing Slide">
    <p:spTree>
      <p:nvGrpSpPr>
        <p:cNvPr id="1" name=""/>
        <p:cNvGrpSpPr/>
        <p:nvPr/>
      </p:nvGrpSpPr>
      <p:grpSpPr>
        <a:xfrm>
          <a:off x="0" y="0"/>
          <a:ext cx="0" cy="0"/>
          <a:chOff x="0" y="0"/>
          <a:chExt cx="0" cy="0"/>
        </a:xfrm>
      </p:grpSpPr>
      <p:pic>
        <p:nvPicPr>
          <p:cNvPr id="3" name="BPHC-2close.png" descr="Z:\Project Files\BPHC-DSRIP\Identity-Collateral\Presentations\BPHC-2close.png"/>
          <p:cNvPicPr>
            <a:picLocks noChangeAspect="1"/>
          </p:cNvPicPr>
          <p:nvPr userDrawn="1"/>
        </p:nvPicPr>
        <p:blipFill>
          <a:blip r:embed="rId2" r:link="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userDrawn="1"/>
        </p:nvSpPr>
        <p:spPr>
          <a:xfrm>
            <a:off x="0" y="5929313"/>
            <a:ext cx="6597650" cy="492443"/>
          </a:xfrm>
          <a:prstGeom prst="rect">
            <a:avLst/>
          </a:prstGeom>
          <a:noFill/>
        </p:spPr>
        <p:txBody>
          <a:bodyPr lIns="457200" tIns="0" rIns="0" bIns="0">
            <a:spAutoFit/>
          </a:bodyPr>
          <a:lstStyle/>
          <a:p>
            <a:pPr defTabSz="457200">
              <a:defRPr/>
            </a:pPr>
            <a:r>
              <a:rPr lang="en-US" sz="1600" dirty="0">
                <a:solidFill>
                  <a:srgbClr val="0F345E"/>
                </a:solidFill>
                <a:cs typeface="Times" pitchFamily="18" charset="0"/>
              </a:rPr>
              <a:t>Please visit our website: </a:t>
            </a:r>
            <a:r>
              <a:rPr lang="en-US" sz="1600" b="1" dirty="0">
                <a:solidFill>
                  <a:srgbClr val="0F345E"/>
                </a:solidFill>
                <a:cs typeface="Times" pitchFamily="18" charset="0"/>
              </a:rPr>
              <a:t>www.bronxphc.org</a:t>
            </a:r>
          </a:p>
          <a:p>
            <a:pPr defTabSz="457200">
              <a:defRPr/>
            </a:pPr>
            <a:r>
              <a:rPr lang="en-US" sz="1600" dirty="0">
                <a:solidFill>
                  <a:srgbClr val="0F345E"/>
                </a:solidFill>
                <a:cs typeface="Times" pitchFamily="18" charset="0"/>
              </a:rPr>
              <a:t>Contact </a:t>
            </a:r>
            <a:r>
              <a:rPr lang="en-US" sz="1600" b="1" dirty="0">
                <a:solidFill>
                  <a:srgbClr val="0F345E"/>
                </a:solidFill>
                <a:cs typeface="Times" pitchFamily="18" charset="0"/>
              </a:rPr>
              <a:t>info@bronxphc.org</a:t>
            </a:r>
            <a:r>
              <a:rPr lang="en-US" sz="1600" dirty="0">
                <a:solidFill>
                  <a:srgbClr val="0F345E"/>
                </a:solidFill>
                <a:cs typeface="Times" pitchFamily="18" charset="0"/>
              </a:rPr>
              <a:t> with DSRIP related questions.</a:t>
            </a:r>
          </a:p>
        </p:txBody>
      </p:sp>
      <p:sp>
        <p:nvSpPr>
          <p:cNvPr id="2" name="Title 1"/>
          <p:cNvSpPr>
            <a:spLocks noGrp="1"/>
          </p:cNvSpPr>
          <p:nvPr>
            <p:ph type="title"/>
          </p:nvPr>
        </p:nvSpPr>
        <p:spPr>
          <a:xfrm>
            <a:off x="-1" y="1190625"/>
            <a:ext cx="9144001" cy="648906"/>
          </a:xfrm>
        </p:spPr>
        <p:txBody>
          <a:bodyPr>
            <a:noAutofit/>
          </a:bodyPr>
          <a:lstStyle>
            <a:lvl1pPr algn="ctr">
              <a:defRPr sz="6000"/>
            </a:lvl1pPr>
          </a:lstStyle>
          <a:p>
            <a:r>
              <a:rPr lang="en-US" smtClean="0"/>
              <a:t>Click to edit Master title style</a:t>
            </a:r>
            <a:endParaRPr lang="en-US" dirty="0"/>
          </a:p>
        </p:txBody>
      </p:sp>
      <p:sp>
        <p:nvSpPr>
          <p:cNvPr id="5" name="Date Placeholder 2"/>
          <p:cNvSpPr>
            <a:spLocks noGrp="1"/>
          </p:cNvSpPr>
          <p:nvPr>
            <p:ph type="dt" sz="half" idx="10"/>
          </p:nvPr>
        </p:nvSpPr>
        <p:spPr>
          <a:xfrm>
            <a:off x="0" y="0"/>
            <a:ext cx="1133475" cy="182563"/>
          </a:xfrm>
          <a:prstGeom prst="rect">
            <a:avLst/>
          </a:prstGeom>
        </p:spPr>
        <p:txBody>
          <a:bodyPr/>
          <a:lstStyle>
            <a:lvl1pPr fontAlgn="auto">
              <a:spcBef>
                <a:spcPts val="0"/>
              </a:spcBef>
              <a:spcAft>
                <a:spcPts val="0"/>
              </a:spcAft>
              <a:defRPr sz="1200">
                <a:latin typeface="+mn-lt"/>
                <a:cs typeface="+mn-cs"/>
              </a:defRPr>
            </a:lvl1pPr>
          </a:lstStyle>
          <a:p>
            <a:pPr defTabSz="457200">
              <a:defRPr/>
            </a:pPr>
            <a:endParaRPr lang="en-US" dirty="0">
              <a:solidFill>
                <a:srgbClr val="0F345E"/>
              </a:solidFill>
            </a:endParaRPr>
          </a:p>
        </p:txBody>
      </p:sp>
      <p:sp>
        <p:nvSpPr>
          <p:cNvPr id="6" name="Slide Number Placeholder 4"/>
          <p:cNvSpPr>
            <a:spLocks noGrp="1"/>
          </p:cNvSpPr>
          <p:nvPr>
            <p:ph type="sldNum" sz="quarter" idx="11"/>
          </p:nvPr>
        </p:nvSpPr>
        <p:spPr/>
        <p:txBody>
          <a:bodyPr/>
          <a:lstStyle>
            <a:lvl1pPr>
              <a:defRPr/>
            </a:lvl1pPr>
          </a:lstStyle>
          <a:p>
            <a:pPr>
              <a:defRPr/>
            </a:pPr>
            <a:fld id="{3178086C-AA80-4B8A-9F85-531B9C5D338E}" type="slidenum">
              <a:rPr lang="en-US"/>
              <a:pPr>
                <a:defRPr/>
              </a:pPr>
              <a:t>‹#›</a:t>
            </a:fld>
            <a:endParaRPr lang="en-US" dirty="0"/>
          </a:p>
        </p:txBody>
      </p:sp>
    </p:spTree>
    <p:extLst>
      <p:ext uri="{BB962C8B-B14F-4D97-AF65-F5344CB8AC3E}">
        <p14:creationId xmlns:p14="http://schemas.microsoft.com/office/powerpoint/2010/main" val="705804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4" name="Straight Connector 3"/>
          <p:cNvCxnSpPr/>
          <p:nvPr userDrawn="1"/>
        </p:nvCxnSpPr>
        <p:spPr>
          <a:xfrm>
            <a:off x="457200" y="5895975"/>
            <a:ext cx="8229600" cy="0"/>
          </a:xfrm>
          <a:prstGeom prst="line">
            <a:avLst/>
          </a:prstGeom>
          <a:ln w="15875"/>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15" name="Content Placeholder 2"/>
          <p:cNvSpPr>
            <a:spLocks noGrp="1"/>
          </p:cNvSpPr>
          <p:nvPr>
            <p:ph idx="1"/>
          </p:nvPr>
        </p:nvSpPr>
        <p:spPr>
          <a:xfrm>
            <a:off x="457200" y="1353312"/>
            <a:ext cx="8229600" cy="4354613"/>
          </a:xfrm>
        </p:spPr>
        <p:txBody>
          <a:bodyPr>
            <a:normAutofit/>
          </a:bodyPr>
          <a:lstStyle>
            <a:lvl1pPr marL="228600" indent="-228600">
              <a:buFont typeface="Wingdings" pitchFamily="2" charset="2"/>
              <a:buChar char="§"/>
              <a:defRPr sz="18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0"/>
          </p:nvPr>
        </p:nvSpPr>
        <p:spPr/>
        <p:txBody>
          <a:bodyPr/>
          <a:lstStyle>
            <a:lvl1pPr>
              <a:defRPr/>
            </a:lvl1pPr>
          </a:lstStyle>
          <a:p>
            <a:pPr>
              <a:defRPr/>
            </a:pPr>
            <a:fld id="{0FAE5A5D-4B80-4A8F-B471-5F60E72C2B2A}" type="slidenum">
              <a:rPr lang="en-US"/>
              <a:pPr>
                <a:defRPr/>
              </a:pPr>
              <a:t>‹#›</a:t>
            </a:fld>
            <a:endParaRPr lang="en-US" dirty="0"/>
          </a:p>
        </p:txBody>
      </p:sp>
    </p:spTree>
    <p:extLst>
      <p:ext uri="{BB962C8B-B14F-4D97-AF65-F5344CB8AC3E}">
        <p14:creationId xmlns:p14="http://schemas.microsoft.com/office/powerpoint/2010/main" val="185700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457200" y="5895975"/>
            <a:ext cx="8229600" cy="0"/>
          </a:xfrm>
          <a:prstGeom prst="line">
            <a:avLst/>
          </a:prstGeom>
          <a:ln w="15875"/>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353312"/>
            <a:ext cx="8229600" cy="4354613"/>
          </a:xfrm>
        </p:spPr>
        <p:txBody>
          <a:bodyPr>
            <a:normAutofit/>
          </a:bodyPr>
          <a:lstStyle>
            <a:lvl1pPr marL="228600" indent="-228600">
              <a:buFont typeface="Wingdings" pitchFamily="2" charset="2"/>
              <a:buChar char="§"/>
              <a:defRPr sz="18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80F142B1-6FDD-4ED3-A309-CC124D5AD9B8}" type="slidenum">
              <a:rPr lang="en-US"/>
              <a:pPr>
                <a:defRPr/>
              </a:pPr>
              <a:t>‹#›</a:t>
            </a:fld>
            <a:endParaRPr lang="en-US" dirty="0"/>
          </a:p>
        </p:txBody>
      </p:sp>
    </p:spTree>
    <p:extLst>
      <p:ext uri="{BB962C8B-B14F-4D97-AF65-F5344CB8AC3E}">
        <p14:creationId xmlns:p14="http://schemas.microsoft.com/office/powerpoint/2010/main" val="61443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5" name="Content Placeholder 2"/>
          <p:cNvSpPr>
            <a:spLocks noGrp="1"/>
          </p:cNvSpPr>
          <p:nvPr>
            <p:ph idx="1"/>
          </p:nvPr>
        </p:nvSpPr>
        <p:spPr>
          <a:xfrm>
            <a:off x="457200" y="1536192"/>
            <a:ext cx="8229600" cy="4171733"/>
          </a:xfrm>
          <a:solidFill>
            <a:schemeClr val="bg2"/>
          </a:solidFill>
        </p:spPr>
        <p:txBody>
          <a:bodyPr>
            <a:normAutofit/>
          </a:bodyPr>
          <a:lstStyle>
            <a:lvl1pPr marL="347663" indent="-228600">
              <a:buFont typeface="Wingdings" pitchFamily="2" charset="2"/>
              <a:buChar char="§"/>
              <a:defRPr sz="1800"/>
            </a:lvl1pPr>
            <a:lvl2pPr marL="576263" indent="-228600">
              <a:defRPr sz="1800"/>
            </a:lvl2pPr>
            <a:lvl3pPr marL="804863" indent="-228600">
              <a:defRPr sz="1800"/>
            </a:lvl3pPr>
            <a:lvl4pPr marL="1143000" indent="-228600">
              <a:defRPr sz="1800"/>
            </a:lvl4pPr>
            <a:lvl5pPr marL="13716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1"/>
          </p:nvPr>
        </p:nvSpPr>
        <p:spPr>
          <a:xfrm>
            <a:off x="457200" y="997077"/>
            <a:ext cx="8220075" cy="383667"/>
          </a:xfrm>
        </p:spPr>
        <p:txBody>
          <a:bodyPr/>
          <a:lstStyle>
            <a:lvl1pPr>
              <a:buNone/>
              <a:defRPr sz="1800">
                <a:latin typeface="+mn-lt"/>
              </a:defRPr>
            </a:lvl1pPr>
          </a:lstStyle>
          <a:p>
            <a:pPr lvl="0"/>
            <a:r>
              <a:rPr lang="en-US" dirty="0" smtClean="0"/>
              <a:t>Click to edit Master text styles</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8E2FAF4-A998-49DB-B814-7D4FA6988674}" type="slidenum">
              <a:rPr lang="en-US"/>
              <a:pPr>
                <a:defRPr/>
              </a:pPr>
              <a:t>‹#›</a:t>
            </a:fld>
            <a:endParaRPr lang="en-US" dirty="0"/>
          </a:p>
        </p:txBody>
      </p:sp>
    </p:spTree>
    <p:extLst>
      <p:ext uri="{BB962C8B-B14F-4D97-AF65-F5344CB8AC3E}">
        <p14:creationId xmlns:p14="http://schemas.microsoft.com/office/powerpoint/2010/main" val="3652083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D8043232-B7AC-48AF-9705-EE6AA9AE8C4C}" type="slidenum">
              <a:rPr lang="en-US"/>
              <a:pPr>
                <a:defRPr/>
              </a:pPr>
              <a:t>‹#›</a:t>
            </a:fld>
            <a:endParaRPr lang="en-US" dirty="0"/>
          </a:p>
        </p:txBody>
      </p:sp>
    </p:spTree>
    <p:extLst>
      <p:ext uri="{BB962C8B-B14F-4D97-AF65-F5344CB8AC3E}">
        <p14:creationId xmlns:p14="http://schemas.microsoft.com/office/powerpoint/2010/main" val="3904336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52728"/>
            <a:ext cx="4038600" cy="4379975"/>
          </a:xfrm>
          <a:solidFill>
            <a:schemeClr val="bg2"/>
          </a:solidFill>
        </p:spPr>
        <p:txBody>
          <a:bodyPr>
            <a:normAutofit/>
          </a:bodyPr>
          <a:lstStyle>
            <a:lvl1pPr marL="342900" indent="-223838">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2"/>
          <p:cNvSpPr>
            <a:spLocks noGrp="1"/>
          </p:cNvSpPr>
          <p:nvPr>
            <p:ph sz="half" idx="13"/>
          </p:nvPr>
        </p:nvSpPr>
        <p:spPr>
          <a:xfrm>
            <a:off x="4737160" y="1248156"/>
            <a:ext cx="4038600" cy="4379975"/>
          </a:xfrm>
          <a:solidFill>
            <a:schemeClr val="bg2"/>
          </a:solidFill>
        </p:spPr>
        <p:txBody>
          <a:bodyPr>
            <a:normAutofit/>
          </a:bodyPr>
          <a:lstStyle>
            <a:lvl1pPr marL="342900" indent="-223838">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4"/>
          </p:nvPr>
        </p:nvSpPr>
        <p:spPr/>
        <p:txBody>
          <a:bodyPr/>
          <a:lstStyle>
            <a:lvl1pPr>
              <a:defRPr/>
            </a:lvl1pPr>
          </a:lstStyle>
          <a:p>
            <a:pPr>
              <a:defRPr/>
            </a:pPr>
            <a:fld id="{2C2FE6F6-CEE8-4CD8-9C46-E546AA954FC8}" type="slidenum">
              <a:rPr lang="en-US"/>
              <a:pPr>
                <a:defRPr/>
              </a:pPr>
              <a:t>‹#›</a:t>
            </a:fld>
            <a:endParaRPr lang="en-US" dirty="0"/>
          </a:p>
        </p:txBody>
      </p:sp>
    </p:spTree>
    <p:extLst>
      <p:ext uri="{BB962C8B-B14F-4D97-AF65-F5344CB8AC3E}">
        <p14:creationId xmlns:p14="http://schemas.microsoft.com/office/powerpoint/2010/main" val="28669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cxnSp>
        <p:nvCxnSpPr>
          <p:cNvPr id="9" name="Straight Connector 8"/>
          <p:cNvCxnSpPr/>
          <p:nvPr userDrawn="1"/>
        </p:nvCxnSpPr>
        <p:spPr>
          <a:xfrm>
            <a:off x="566738" y="1614488"/>
            <a:ext cx="0" cy="3935412"/>
          </a:xfrm>
          <a:prstGeom prst="line">
            <a:avLst/>
          </a:prstGeom>
          <a:ln w="25400"/>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719138" y="1614488"/>
            <a:ext cx="0" cy="3935412"/>
          </a:xfrm>
          <a:prstGeom prst="line">
            <a:avLst/>
          </a:prstGeom>
          <a:ln w="25400">
            <a:solidFill>
              <a:schemeClr val="accent2"/>
            </a:solidFill>
            <a:prstDash val="solid"/>
          </a:ln>
          <a:effectLst/>
        </p:spPr>
        <p:style>
          <a:lnRef idx="2">
            <a:schemeClr val="accent1"/>
          </a:lnRef>
          <a:fillRef idx="0">
            <a:schemeClr val="accent1"/>
          </a:fillRef>
          <a:effectRef idx="1">
            <a:schemeClr val="accent1"/>
          </a:effectRef>
          <a:fontRef idx="minor">
            <a:schemeClr val="tx1"/>
          </a:fontRef>
        </p:style>
      </p:cxnSp>
      <p:sp>
        <p:nvSpPr>
          <p:cNvPr id="6" name="Title 1"/>
          <p:cNvSpPr>
            <a:spLocks noGrp="1"/>
          </p:cNvSpPr>
          <p:nvPr>
            <p:ph type="title"/>
          </p:nvPr>
        </p:nvSpPr>
        <p:spPr>
          <a:xfrm>
            <a:off x="457200" y="274638"/>
            <a:ext cx="8229600" cy="648906"/>
          </a:xfrm>
        </p:spPr>
        <p:txBody>
          <a:bodyPr/>
          <a:lstStyle>
            <a:lvl1pPr>
              <a:defRPr/>
            </a:lvl1pPr>
          </a:lstStyle>
          <a:p>
            <a:r>
              <a:rPr lang="en-US" smtClean="0"/>
              <a:t>Click to edit Master title style</a:t>
            </a:r>
            <a:endParaRPr lang="en-US" dirty="0"/>
          </a:p>
        </p:txBody>
      </p:sp>
      <p:sp>
        <p:nvSpPr>
          <p:cNvPr id="18" name="Text Placeholder 17"/>
          <p:cNvSpPr>
            <a:spLocks noGrp="1"/>
          </p:cNvSpPr>
          <p:nvPr>
            <p:ph type="body" sz="quarter" idx="11"/>
          </p:nvPr>
        </p:nvSpPr>
        <p:spPr>
          <a:xfrm>
            <a:off x="819722" y="1632776"/>
            <a:ext cx="7702550" cy="552640"/>
          </a:xfrm>
        </p:spPr>
        <p:txBody>
          <a:bodyPr>
            <a:normAutofit/>
          </a:bodyPr>
          <a:lstStyle>
            <a:lvl1pPr>
              <a:buNone/>
              <a:defRPr sz="2400"/>
            </a:lvl1pPr>
          </a:lstStyle>
          <a:p>
            <a:pPr lvl="0"/>
            <a:r>
              <a:rPr lang="en-US" dirty="0" smtClean="0"/>
              <a:t>Click to edit Master text styles</a:t>
            </a:r>
            <a:endParaRPr lang="en-US" dirty="0"/>
          </a:p>
        </p:txBody>
      </p:sp>
      <p:sp>
        <p:nvSpPr>
          <p:cNvPr id="19" name="Text Placeholder 17"/>
          <p:cNvSpPr>
            <a:spLocks noGrp="1"/>
          </p:cNvSpPr>
          <p:nvPr>
            <p:ph type="body" sz="quarter" idx="12"/>
          </p:nvPr>
        </p:nvSpPr>
        <p:spPr>
          <a:xfrm>
            <a:off x="819722" y="2978316"/>
            <a:ext cx="7702550" cy="552640"/>
          </a:xfrm>
        </p:spPr>
        <p:txBody>
          <a:bodyPr>
            <a:normAutofit/>
          </a:bodyPr>
          <a:lstStyle>
            <a:lvl1pPr>
              <a:buNone/>
              <a:defRPr sz="2400"/>
            </a:lvl1pPr>
          </a:lstStyle>
          <a:p>
            <a:pPr lvl="0"/>
            <a:r>
              <a:rPr lang="en-US" dirty="0" smtClean="0"/>
              <a:t>Click to edit Master text styles</a:t>
            </a:r>
            <a:endParaRPr lang="en-US" dirty="0"/>
          </a:p>
        </p:txBody>
      </p:sp>
      <p:sp>
        <p:nvSpPr>
          <p:cNvPr id="20" name="Text Placeholder 17"/>
          <p:cNvSpPr>
            <a:spLocks noGrp="1"/>
          </p:cNvSpPr>
          <p:nvPr>
            <p:ph type="body" sz="quarter" idx="13"/>
          </p:nvPr>
        </p:nvSpPr>
        <p:spPr>
          <a:xfrm>
            <a:off x="819722" y="2305546"/>
            <a:ext cx="7702550" cy="552640"/>
          </a:xfrm>
        </p:spPr>
        <p:txBody>
          <a:bodyPr>
            <a:normAutofit/>
          </a:bodyPr>
          <a:lstStyle>
            <a:lvl1pPr>
              <a:buNone/>
              <a:defRPr sz="2400"/>
            </a:lvl1pPr>
          </a:lstStyle>
          <a:p>
            <a:pPr lvl="0"/>
            <a:r>
              <a:rPr lang="en-US" dirty="0" smtClean="0"/>
              <a:t>Click to edit Master text styles</a:t>
            </a:r>
            <a:endParaRPr lang="en-US" dirty="0"/>
          </a:p>
        </p:txBody>
      </p:sp>
      <p:sp>
        <p:nvSpPr>
          <p:cNvPr id="21" name="Text Placeholder 17"/>
          <p:cNvSpPr>
            <a:spLocks noGrp="1"/>
          </p:cNvSpPr>
          <p:nvPr>
            <p:ph type="body" sz="quarter" idx="14"/>
          </p:nvPr>
        </p:nvSpPr>
        <p:spPr>
          <a:xfrm>
            <a:off x="819722" y="3651086"/>
            <a:ext cx="7702550" cy="552640"/>
          </a:xfrm>
        </p:spPr>
        <p:txBody>
          <a:bodyPr>
            <a:normAutofit/>
          </a:bodyPr>
          <a:lstStyle>
            <a:lvl1pPr>
              <a:buNone/>
              <a:defRPr sz="2400"/>
            </a:lvl1pPr>
          </a:lstStyle>
          <a:p>
            <a:pPr lvl="0"/>
            <a:r>
              <a:rPr lang="en-US" dirty="0" smtClean="0"/>
              <a:t>Click to edit Master text styles</a:t>
            </a:r>
            <a:endParaRPr lang="en-US" dirty="0"/>
          </a:p>
        </p:txBody>
      </p:sp>
      <p:sp>
        <p:nvSpPr>
          <p:cNvPr id="22" name="Text Placeholder 17"/>
          <p:cNvSpPr>
            <a:spLocks noGrp="1"/>
          </p:cNvSpPr>
          <p:nvPr>
            <p:ph type="body" sz="quarter" idx="15"/>
          </p:nvPr>
        </p:nvSpPr>
        <p:spPr>
          <a:xfrm>
            <a:off x="819722" y="4996624"/>
            <a:ext cx="7702550" cy="552640"/>
          </a:xfrm>
        </p:spPr>
        <p:txBody>
          <a:bodyPr>
            <a:normAutofit/>
          </a:bodyPr>
          <a:lstStyle>
            <a:lvl1pPr>
              <a:buNone/>
              <a:defRPr sz="2400"/>
            </a:lvl1pPr>
          </a:lstStyle>
          <a:p>
            <a:pPr lvl="0"/>
            <a:r>
              <a:rPr lang="en-US" dirty="0" smtClean="0"/>
              <a:t>Click to edit Master text styles</a:t>
            </a:r>
            <a:endParaRPr lang="en-US" dirty="0"/>
          </a:p>
        </p:txBody>
      </p:sp>
      <p:sp>
        <p:nvSpPr>
          <p:cNvPr id="23" name="Text Placeholder 17"/>
          <p:cNvSpPr>
            <a:spLocks noGrp="1"/>
          </p:cNvSpPr>
          <p:nvPr>
            <p:ph type="body" sz="quarter" idx="16"/>
          </p:nvPr>
        </p:nvSpPr>
        <p:spPr>
          <a:xfrm>
            <a:off x="819722" y="4323856"/>
            <a:ext cx="7702550" cy="552640"/>
          </a:xfrm>
        </p:spPr>
        <p:txBody>
          <a:bodyPr>
            <a:normAutofit/>
          </a:bodyPr>
          <a:lstStyle>
            <a:lvl1pPr>
              <a:buNone/>
              <a:defRPr sz="2400"/>
            </a:lvl1pPr>
          </a:lstStyle>
          <a:p>
            <a:pPr lvl="0"/>
            <a:r>
              <a:rPr lang="en-US" dirty="0" smtClean="0"/>
              <a:t>Click to edit Master text styles</a:t>
            </a:r>
            <a:endParaRPr lang="en-US" dirty="0"/>
          </a:p>
        </p:txBody>
      </p:sp>
      <p:sp>
        <p:nvSpPr>
          <p:cNvPr id="11" name="Slide Number Placeholder 2"/>
          <p:cNvSpPr>
            <a:spLocks noGrp="1"/>
          </p:cNvSpPr>
          <p:nvPr>
            <p:ph type="sldNum" sz="quarter" idx="17"/>
          </p:nvPr>
        </p:nvSpPr>
        <p:spPr/>
        <p:txBody>
          <a:bodyPr/>
          <a:lstStyle>
            <a:lvl1pPr>
              <a:defRPr/>
            </a:lvl1pPr>
          </a:lstStyle>
          <a:p>
            <a:pPr>
              <a:defRPr/>
            </a:pPr>
            <a:fld id="{F9A6753B-F1B7-4C1B-AAB0-D1E929E31157}" type="slidenum">
              <a:rPr lang="en-US"/>
              <a:pPr>
                <a:defRPr/>
              </a:pPr>
              <a:t>‹#›</a:t>
            </a:fld>
            <a:endParaRPr lang="en-US" dirty="0"/>
          </a:p>
        </p:txBody>
      </p:sp>
    </p:spTree>
    <p:extLst>
      <p:ext uri="{BB962C8B-B14F-4D97-AF65-F5344CB8AC3E}">
        <p14:creationId xmlns:p14="http://schemas.microsoft.com/office/powerpoint/2010/main" val="139213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15936"/>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215749"/>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199613DC-E840-4889-804C-92D119BAC34F}" type="slidenum">
              <a:rPr lang="en-US"/>
              <a:pPr>
                <a:defRPr/>
              </a:pPr>
              <a:t>‹#›</a:t>
            </a:fld>
            <a:endParaRPr lang="en-US" dirty="0"/>
          </a:p>
        </p:txBody>
      </p:sp>
    </p:spTree>
    <p:extLst>
      <p:ext uri="{BB962C8B-B14F-4D97-AF65-F5344CB8AC3E}">
        <p14:creationId xmlns:p14="http://schemas.microsoft.com/office/powerpoint/2010/main" val="396498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46659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46659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pPr>
              <a:defRPr/>
            </a:pPr>
            <a:fld id="{F570F10D-9D79-4ADC-8DBD-F249B9AAC663}" type="slidenum">
              <a:rPr lang="en-US"/>
              <a:pPr>
                <a:defRPr/>
              </a:pPr>
              <a:t>‹#›</a:t>
            </a:fld>
            <a:endParaRPr lang="en-US" dirty="0"/>
          </a:p>
        </p:txBody>
      </p:sp>
    </p:spTree>
    <p:extLst>
      <p:ext uri="{BB962C8B-B14F-4D97-AF65-F5344CB8AC3E}">
        <p14:creationId xmlns:p14="http://schemas.microsoft.com/office/powerpoint/2010/main" val="2094543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Z:\Project%20Files\BPHC-DSRIP\Identity-Collateral\Presentations\BPHC-2interior.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BPHC-interior2.jpg" descr="Z:\Project Files\BPHC-DSRIP\Identity-Collateral\Presentations\BPHC-interior2.jpg"/>
          <p:cNvPicPr>
            <a:picLocks noChangeAspect="1"/>
          </p:cNvPicPr>
          <p:nvPr userDrawn="1"/>
        </p:nvPicPr>
        <p:blipFill>
          <a:blip r:embed="rId13" r:link="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en-US" altLang="en-US" dirty="0" smtClean="0"/>
              <a:t>Click to edit Master title style</a:t>
            </a:r>
          </a:p>
        </p:txBody>
      </p:sp>
      <p:sp>
        <p:nvSpPr>
          <p:cNvPr id="1028" name="Text Placeholder 2"/>
          <p:cNvSpPr>
            <a:spLocks noGrp="1"/>
          </p:cNvSpPr>
          <p:nvPr>
            <p:ph type="body" idx="1"/>
          </p:nvPr>
        </p:nvSpPr>
        <p:spPr bwMode="auto">
          <a:xfrm>
            <a:off x="457200" y="128905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6" name="Slide Number Placeholder 5"/>
          <p:cNvSpPr>
            <a:spLocks noGrp="1"/>
          </p:cNvSpPr>
          <p:nvPr>
            <p:ph type="sldNum" sz="quarter" idx="4"/>
          </p:nvPr>
        </p:nvSpPr>
        <p:spPr>
          <a:xfrm>
            <a:off x="8775700" y="0"/>
            <a:ext cx="368300" cy="284163"/>
          </a:xfrm>
          <a:prstGeom prst="rect">
            <a:avLst/>
          </a:prstGeom>
        </p:spPr>
        <p:txBody>
          <a:bodyPr vert="horz" lIns="91440" tIns="45720" rIns="91440" bIns="45720" rtlCol="0" anchor="ctr"/>
          <a:lstStyle>
            <a:lvl1pPr algn="r" fontAlgn="auto">
              <a:spcBef>
                <a:spcPts val="0"/>
              </a:spcBef>
              <a:spcAft>
                <a:spcPts val="0"/>
              </a:spcAft>
              <a:defRPr sz="1100">
                <a:solidFill>
                  <a:srgbClr val="002E6D"/>
                </a:solidFill>
                <a:latin typeface="Times"/>
                <a:cs typeface="Times"/>
              </a:defRPr>
            </a:lvl1pPr>
          </a:lstStyle>
          <a:p>
            <a:pPr defTabSz="457200">
              <a:defRPr/>
            </a:pPr>
            <a:fld id="{E295FBDE-8F2C-4A99-95E0-2FB5CDEA14F0}" type="slidenum">
              <a:rPr lang="en-US"/>
              <a:pPr defTabSz="457200">
                <a:defRPr/>
              </a:pPr>
              <a:t>‹#›</a:t>
            </a:fld>
            <a:endParaRPr lang="en-US" dirty="0"/>
          </a:p>
        </p:txBody>
      </p:sp>
      <p:cxnSp>
        <p:nvCxnSpPr>
          <p:cNvPr id="9" name="Straight Connector 8"/>
          <p:cNvCxnSpPr/>
          <p:nvPr userDrawn="1"/>
        </p:nvCxnSpPr>
        <p:spPr>
          <a:xfrm>
            <a:off x="457200" y="996950"/>
            <a:ext cx="8229600" cy="0"/>
          </a:xfrm>
          <a:prstGeom prst="line">
            <a:avLst/>
          </a:prstGeom>
          <a:ln w="15875"/>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457200" y="5895975"/>
            <a:ext cx="8229600" cy="0"/>
          </a:xfrm>
          <a:prstGeom prst="line">
            <a:avLst/>
          </a:prstGeom>
          <a:ln w="15875"/>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3477389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457200" rtl="0" eaLnBrk="0" fontAlgn="base" hangingPunct="0">
        <a:spcBef>
          <a:spcPct val="0"/>
        </a:spcBef>
        <a:spcAft>
          <a:spcPct val="0"/>
        </a:spcAft>
        <a:defRPr sz="3600" kern="1200">
          <a:solidFill>
            <a:srgbClr val="002E6D"/>
          </a:solidFill>
          <a:latin typeface="Times"/>
          <a:ea typeface="+mj-ea"/>
          <a:cs typeface="Times"/>
        </a:defRPr>
      </a:lvl1pPr>
      <a:lvl2pPr algn="l" defTabSz="457200" rtl="0" eaLnBrk="0" fontAlgn="base" hangingPunct="0">
        <a:spcBef>
          <a:spcPct val="0"/>
        </a:spcBef>
        <a:spcAft>
          <a:spcPct val="0"/>
        </a:spcAft>
        <a:defRPr sz="3600">
          <a:solidFill>
            <a:srgbClr val="002E6D"/>
          </a:solidFill>
          <a:latin typeface="Times" pitchFamily="18" charset="0"/>
          <a:cs typeface="Times" pitchFamily="18" charset="0"/>
        </a:defRPr>
      </a:lvl2pPr>
      <a:lvl3pPr algn="l" defTabSz="457200" rtl="0" eaLnBrk="0" fontAlgn="base" hangingPunct="0">
        <a:spcBef>
          <a:spcPct val="0"/>
        </a:spcBef>
        <a:spcAft>
          <a:spcPct val="0"/>
        </a:spcAft>
        <a:defRPr sz="3600">
          <a:solidFill>
            <a:srgbClr val="002E6D"/>
          </a:solidFill>
          <a:latin typeface="Times" pitchFamily="18" charset="0"/>
          <a:cs typeface="Times" pitchFamily="18" charset="0"/>
        </a:defRPr>
      </a:lvl3pPr>
      <a:lvl4pPr algn="l" defTabSz="457200" rtl="0" eaLnBrk="0" fontAlgn="base" hangingPunct="0">
        <a:spcBef>
          <a:spcPct val="0"/>
        </a:spcBef>
        <a:spcAft>
          <a:spcPct val="0"/>
        </a:spcAft>
        <a:defRPr sz="3600">
          <a:solidFill>
            <a:srgbClr val="002E6D"/>
          </a:solidFill>
          <a:latin typeface="Times" pitchFamily="18" charset="0"/>
          <a:cs typeface="Times" pitchFamily="18" charset="0"/>
        </a:defRPr>
      </a:lvl4pPr>
      <a:lvl5pPr algn="l" defTabSz="457200" rtl="0" eaLnBrk="0" fontAlgn="base" hangingPunct="0">
        <a:spcBef>
          <a:spcPct val="0"/>
        </a:spcBef>
        <a:spcAft>
          <a:spcPct val="0"/>
        </a:spcAft>
        <a:defRPr sz="3600">
          <a:solidFill>
            <a:srgbClr val="002E6D"/>
          </a:solidFill>
          <a:latin typeface="Times" pitchFamily="18" charset="0"/>
          <a:cs typeface="Times" pitchFamily="18" charset="0"/>
        </a:defRPr>
      </a:lvl5pPr>
      <a:lvl6pPr marL="457200" algn="l" defTabSz="457200" rtl="0" fontAlgn="base">
        <a:spcBef>
          <a:spcPct val="0"/>
        </a:spcBef>
        <a:spcAft>
          <a:spcPct val="0"/>
        </a:spcAft>
        <a:defRPr sz="3600">
          <a:solidFill>
            <a:srgbClr val="002E6D"/>
          </a:solidFill>
          <a:latin typeface="Times" pitchFamily="18" charset="0"/>
          <a:cs typeface="Times" pitchFamily="18" charset="0"/>
        </a:defRPr>
      </a:lvl6pPr>
      <a:lvl7pPr marL="914400" algn="l" defTabSz="457200" rtl="0" fontAlgn="base">
        <a:spcBef>
          <a:spcPct val="0"/>
        </a:spcBef>
        <a:spcAft>
          <a:spcPct val="0"/>
        </a:spcAft>
        <a:defRPr sz="3600">
          <a:solidFill>
            <a:srgbClr val="002E6D"/>
          </a:solidFill>
          <a:latin typeface="Times" pitchFamily="18" charset="0"/>
          <a:cs typeface="Times" pitchFamily="18" charset="0"/>
        </a:defRPr>
      </a:lvl7pPr>
      <a:lvl8pPr marL="1371600" algn="l" defTabSz="457200" rtl="0" fontAlgn="base">
        <a:spcBef>
          <a:spcPct val="0"/>
        </a:spcBef>
        <a:spcAft>
          <a:spcPct val="0"/>
        </a:spcAft>
        <a:defRPr sz="3600">
          <a:solidFill>
            <a:srgbClr val="002E6D"/>
          </a:solidFill>
          <a:latin typeface="Times" pitchFamily="18" charset="0"/>
          <a:cs typeface="Times" pitchFamily="18" charset="0"/>
        </a:defRPr>
      </a:lvl8pPr>
      <a:lvl9pPr marL="1828800" algn="l" defTabSz="457200" rtl="0" fontAlgn="base">
        <a:spcBef>
          <a:spcPct val="0"/>
        </a:spcBef>
        <a:spcAft>
          <a:spcPct val="0"/>
        </a:spcAft>
        <a:defRPr sz="3600">
          <a:solidFill>
            <a:srgbClr val="002E6D"/>
          </a:solidFill>
          <a:latin typeface="Times" pitchFamily="18" charset="0"/>
          <a:cs typeface="Times" pitchFamily="18" charset="0"/>
        </a:defRPr>
      </a:lvl9pPr>
    </p:titleStyle>
    <p:bodyStyle>
      <a:lvl1pPr marL="228600" indent="-228600" algn="l" defTabSz="457200" rtl="0" eaLnBrk="0" fontAlgn="base" hangingPunct="0">
        <a:spcBef>
          <a:spcPct val="20000"/>
        </a:spcBef>
        <a:spcAft>
          <a:spcPct val="0"/>
        </a:spcAft>
        <a:buFont typeface="Arial" charset="0"/>
        <a:buChar char="•"/>
        <a:defRPr sz="2000" kern="1200">
          <a:solidFill>
            <a:srgbClr val="002E6D"/>
          </a:solidFill>
          <a:latin typeface="+mn-lt"/>
          <a:ea typeface="+mn-ea"/>
          <a:cs typeface="Arial"/>
        </a:defRPr>
      </a:lvl1pPr>
      <a:lvl2pPr marL="742950" indent="-285750" algn="l" defTabSz="457200" rtl="0" eaLnBrk="0" fontAlgn="base" hangingPunct="0">
        <a:spcBef>
          <a:spcPct val="20000"/>
        </a:spcBef>
        <a:spcAft>
          <a:spcPct val="0"/>
        </a:spcAft>
        <a:buFont typeface="Arial" charset="0"/>
        <a:buChar char="–"/>
        <a:defRPr sz="2000" kern="1200">
          <a:solidFill>
            <a:srgbClr val="002E6D"/>
          </a:solidFill>
          <a:latin typeface="+mn-lt"/>
          <a:ea typeface="+mn-ea"/>
          <a:cs typeface="Arial"/>
        </a:defRPr>
      </a:lvl2pPr>
      <a:lvl3pPr marL="1143000" indent="-228600" algn="l" defTabSz="457200" rtl="0" eaLnBrk="0" fontAlgn="base" hangingPunct="0">
        <a:spcBef>
          <a:spcPct val="20000"/>
        </a:spcBef>
        <a:spcAft>
          <a:spcPct val="0"/>
        </a:spcAft>
        <a:buFont typeface="Arial" charset="0"/>
        <a:buChar char="•"/>
        <a:defRPr sz="2000" kern="1200">
          <a:solidFill>
            <a:srgbClr val="002E6D"/>
          </a:solidFill>
          <a:latin typeface="+mn-lt"/>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rgbClr val="002E6D"/>
          </a:solidFill>
          <a:latin typeface="+mn-lt"/>
          <a:ea typeface="+mn-ea"/>
          <a:cs typeface="Arial"/>
        </a:defRPr>
      </a:lvl4pPr>
      <a:lvl5pPr marL="2057400" indent="-228600" algn="l" defTabSz="457200" rtl="0" eaLnBrk="0" fontAlgn="base" hangingPunct="0">
        <a:spcBef>
          <a:spcPct val="20000"/>
        </a:spcBef>
        <a:spcAft>
          <a:spcPct val="0"/>
        </a:spcAft>
        <a:buFont typeface="Arial" charset="0"/>
        <a:buChar char="»"/>
        <a:defRPr sz="2000" kern="1200">
          <a:solidFill>
            <a:srgbClr val="002E6D"/>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0.xml"/><Relationship Id="rId4" Type="http://schemas.openxmlformats.org/officeDocument/2006/relationships/hyperlink" Target="https://www.health.ny.gov/health_care/medicaid/redesign/delivery_system_reform_incentive_payment_program.htm" TargetMode="Externa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www.hwapps.org/1199tef/courses/bphc-dsrip-101/" TargetMode="External"/><Relationship Id="rId2" Type="http://schemas.openxmlformats.org/officeDocument/2006/relationships/hyperlink" Target="https://www.youtube.com/watch?v=YyobdAU60fU&amp;feature=youtu.be"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914400" y="4722813"/>
            <a:ext cx="7543800" cy="822325"/>
          </a:xfrm>
        </p:spPr>
        <p:txBody>
          <a:bodyPr>
            <a:noAutofit/>
          </a:bodyPr>
          <a:lstStyle/>
          <a:p>
            <a:pPr eaLnBrk="1" hangingPunct="1"/>
            <a:r>
              <a:rPr lang="en-US" altLang="en-US" sz="3200" dirty="0" smtClean="0">
                <a:latin typeface="Times" pitchFamily="18" charset="0"/>
                <a:cs typeface="Times" pitchFamily="18" charset="0"/>
              </a:rPr>
              <a:t>DSRIP Care Delivery Transformation</a:t>
            </a:r>
          </a:p>
        </p:txBody>
      </p:sp>
      <p:sp>
        <p:nvSpPr>
          <p:cNvPr id="8195" name="Subtitle 2"/>
          <p:cNvSpPr>
            <a:spLocks noGrp="1"/>
          </p:cNvSpPr>
          <p:nvPr>
            <p:ph type="subTitle" idx="1"/>
          </p:nvPr>
        </p:nvSpPr>
        <p:spPr>
          <a:xfrm>
            <a:off x="1371600" y="5486400"/>
            <a:ext cx="6400800" cy="608012"/>
          </a:xfrm>
        </p:spPr>
        <p:txBody>
          <a:bodyPr>
            <a:normAutofit/>
          </a:bodyPr>
          <a:lstStyle/>
          <a:p>
            <a:pPr fontAlgn="base">
              <a:spcAft>
                <a:spcPct val="0"/>
              </a:spcAft>
              <a:buFont typeface="Arial" charset="0"/>
              <a:buNone/>
            </a:pPr>
            <a:r>
              <a:rPr lang="en-US" altLang="en-US" sz="2800" dirty="0" smtClean="0">
                <a:solidFill>
                  <a:srgbClr val="C00000"/>
                </a:solidFill>
                <a:latin typeface="Times" panose="02020603050405020304" pitchFamily="18" charset="0"/>
                <a:cs typeface="Times" panose="02020603050405020304" pitchFamily="18" charset="0"/>
              </a:rPr>
              <a:t>Guidelines for Frontline Staff</a:t>
            </a:r>
          </a:p>
        </p:txBody>
      </p:sp>
    </p:spTree>
    <p:extLst>
      <p:ext uri="{BB962C8B-B14F-4D97-AF65-F5344CB8AC3E}">
        <p14:creationId xmlns:p14="http://schemas.microsoft.com/office/powerpoint/2010/main" val="2594675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 Care Triage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6995389"/>
              </p:ext>
            </p:extLst>
          </p:nvPr>
        </p:nvGraphicFramePr>
        <p:xfrm>
          <a:off x="457200" y="1219200"/>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10</a:t>
            </a:fld>
            <a:endParaRPr lang="en-US" dirty="0"/>
          </a:p>
        </p:txBody>
      </p:sp>
    </p:spTree>
    <p:extLst>
      <p:ext uri="{BB962C8B-B14F-4D97-AF65-F5344CB8AC3E}">
        <p14:creationId xmlns:p14="http://schemas.microsoft.com/office/powerpoint/2010/main" val="2042109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 Transitions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40121560"/>
              </p:ext>
            </p:extLst>
          </p:nvPr>
        </p:nvGraphicFramePr>
        <p:xfrm>
          <a:off x="457200" y="990600"/>
          <a:ext cx="84582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11</a:t>
            </a:fld>
            <a:endParaRPr lang="en-US" dirty="0"/>
          </a:p>
        </p:txBody>
      </p:sp>
    </p:spTree>
    <p:extLst>
      <p:ext uri="{BB962C8B-B14F-4D97-AF65-F5344CB8AC3E}">
        <p14:creationId xmlns:p14="http://schemas.microsoft.com/office/powerpoint/2010/main" val="95474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 Transitions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89086468"/>
              </p:ext>
            </p:extLst>
          </p:nvPr>
        </p:nvGraphicFramePr>
        <p:xfrm>
          <a:off x="457200" y="1143000"/>
          <a:ext cx="8229600" cy="4564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12</a:t>
            </a:fld>
            <a:endParaRPr lang="en-US" dirty="0"/>
          </a:p>
        </p:txBody>
      </p:sp>
    </p:spTree>
    <p:extLst>
      <p:ext uri="{BB962C8B-B14F-4D97-AF65-F5344CB8AC3E}">
        <p14:creationId xmlns:p14="http://schemas.microsoft.com/office/powerpoint/2010/main" val="1538270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 Transitions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185041"/>
              </p:ext>
            </p:extLst>
          </p:nvPr>
        </p:nvGraphicFramePr>
        <p:xfrm>
          <a:off x="457200" y="10668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13</a:t>
            </a:fld>
            <a:endParaRPr lang="en-US" dirty="0"/>
          </a:p>
        </p:txBody>
      </p:sp>
    </p:spTree>
    <p:extLst>
      <p:ext uri="{BB962C8B-B14F-4D97-AF65-F5344CB8AC3E}">
        <p14:creationId xmlns:p14="http://schemas.microsoft.com/office/powerpoint/2010/main" val="1700693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Primary Care and Behavioral Health Integration</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4165767"/>
              </p:ext>
            </p:extLst>
          </p:nvPr>
        </p:nvGraphicFramePr>
        <p:xfrm>
          <a:off x="457200" y="1066800"/>
          <a:ext cx="8229600" cy="4641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14</a:t>
            </a:fld>
            <a:endParaRPr lang="en-US" dirty="0"/>
          </a:p>
        </p:txBody>
      </p:sp>
    </p:spTree>
    <p:extLst>
      <p:ext uri="{BB962C8B-B14F-4D97-AF65-F5344CB8AC3E}">
        <p14:creationId xmlns:p14="http://schemas.microsoft.com/office/powerpoint/2010/main" val="389907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Primary Care and Behavioral Health Integration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93951036"/>
              </p:ext>
            </p:extLst>
          </p:nvPr>
        </p:nvGraphicFramePr>
        <p:xfrm>
          <a:off x="457200" y="11430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15</a:t>
            </a:fld>
            <a:endParaRPr lang="en-US" dirty="0"/>
          </a:p>
        </p:txBody>
      </p:sp>
    </p:spTree>
    <p:extLst>
      <p:ext uri="{BB962C8B-B14F-4D97-AF65-F5344CB8AC3E}">
        <p14:creationId xmlns:p14="http://schemas.microsoft.com/office/powerpoint/2010/main" val="1271531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Primary Care and Behavioral Health Integration</a:t>
            </a:r>
          </a:p>
        </p:txBody>
      </p:sp>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16</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980455052"/>
              </p:ext>
            </p:extLst>
          </p:nvPr>
        </p:nvGraphicFramePr>
        <p:xfrm>
          <a:off x="457200" y="1377087"/>
          <a:ext cx="8229600" cy="3956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2097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Primary Care and Behavioral Health Integration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68428399"/>
              </p:ext>
            </p:extLst>
          </p:nvPr>
        </p:nvGraphicFramePr>
        <p:xfrm>
          <a:off x="457200" y="9906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17</a:t>
            </a:fld>
            <a:endParaRPr lang="en-US" dirty="0"/>
          </a:p>
        </p:txBody>
      </p:sp>
    </p:spTree>
    <p:extLst>
      <p:ext uri="{BB962C8B-B14F-4D97-AF65-F5344CB8AC3E}">
        <p14:creationId xmlns:p14="http://schemas.microsoft.com/office/powerpoint/2010/main" val="1837478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Primary Care and Behavioral Health Integration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72579444"/>
              </p:ext>
            </p:extLst>
          </p:nvPr>
        </p:nvGraphicFramePr>
        <p:xfrm>
          <a:off x="457200" y="1066800"/>
          <a:ext cx="8229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18</a:t>
            </a:fld>
            <a:endParaRPr lang="en-US" dirty="0"/>
          </a:p>
        </p:txBody>
      </p:sp>
    </p:spTree>
    <p:extLst>
      <p:ext uri="{BB962C8B-B14F-4D97-AF65-F5344CB8AC3E}">
        <p14:creationId xmlns:p14="http://schemas.microsoft.com/office/powerpoint/2010/main" val="42893409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Disease Management: Cardiovascular Disease</a:t>
            </a:r>
            <a:endParaRPr lang="en-US" sz="3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06588154"/>
              </p:ext>
            </p:extLst>
          </p:nvPr>
        </p:nvGraphicFramePr>
        <p:xfrm>
          <a:off x="381000" y="1066800"/>
          <a:ext cx="8229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19</a:t>
            </a:fld>
            <a:endParaRPr lang="en-US" dirty="0"/>
          </a:p>
        </p:txBody>
      </p:sp>
    </p:spTree>
    <p:extLst>
      <p:ext uri="{BB962C8B-B14F-4D97-AF65-F5344CB8AC3E}">
        <p14:creationId xmlns:p14="http://schemas.microsoft.com/office/powerpoint/2010/main" val="512683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bwMode="auto">
          <a:xfrm>
            <a:off x="2248201" y="2179595"/>
            <a:ext cx="6477000" cy="1613651"/>
          </a:xfrm>
          <a:prstGeom prst="rect">
            <a:avLst/>
          </a:prstGeom>
          <a:solidFill>
            <a:schemeClr val="accent1">
              <a:lumMod val="20000"/>
              <a:lumOff val="80000"/>
            </a:schemeClr>
          </a:solidFill>
          <a:ln w="28575" cap="flat" cmpd="sng" algn="ctr">
            <a:solidFill>
              <a:srgbClr val="336699"/>
            </a:solidFill>
            <a:prstDash val="solid"/>
            <a:round/>
            <a:headEnd type="none" w="med" len="med"/>
            <a:tailEnd type="none" w="med" len="med"/>
          </a:ln>
          <a:effectLst/>
        </p:spPr>
        <p:txBody>
          <a:bodyPr lIns="101858" tIns="50929" rIns="101858" bIns="50929" anchor="ctr"/>
          <a:lstStyle/>
          <a:p>
            <a:pPr algn="ctr">
              <a:defRPr/>
            </a:pPr>
            <a:endParaRPr lang="en-US" b="1" dirty="0">
              <a:solidFill>
                <a:srgbClr val="000000"/>
              </a:solidFill>
            </a:endParaRPr>
          </a:p>
        </p:txBody>
      </p:sp>
      <p:sp>
        <p:nvSpPr>
          <p:cNvPr id="20" name="Oval 19"/>
          <p:cNvSpPr/>
          <p:nvPr/>
        </p:nvSpPr>
        <p:spPr bwMode="auto">
          <a:xfrm>
            <a:off x="467702" y="2390698"/>
            <a:ext cx="1377611" cy="1341099"/>
          </a:xfrm>
          <a:prstGeom prst="ellipse">
            <a:avLst/>
          </a:prstGeom>
          <a:solidFill>
            <a:schemeClr val="bg1">
              <a:lumMod val="95000"/>
            </a:schemeClr>
          </a:solidFill>
          <a:ln w="28575" cap="flat" cmpd="sng" algn="ctr">
            <a:solidFill>
              <a:srgbClr val="336699"/>
            </a:solidFill>
            <a:prstDash val="solid"/>
            <a:round/>
            <a:headEnd type="none" w="med" len="med"/>
            <a:tailEnd type="none" w="med" len="med"/>
          </a:ln>
          <a:effectLst/>
        </p:spPr>
        <p:txBody>
          <a:bodyPr lIns="101858" tIns="50929" rIns="101858" bIns="50929" anchor="ctr"/>
          <a:lstStyle/>
          <a:p>
            <a:pPr algn="ctr" defTabSz="1019175">
              <a:defRPr/>
            </a:pPr>
            <a:endParaRPr lang="en-US" sz="1100" b="1" dirty="0">
              <a:solidFill>
                <a:srgbClr val="000000"/>
              </a:solidFill>
            </a:endParaRPr>
          </a:p>
        </p:txBody>
      </p:sp>
      <p:sp>
        <p:nvSpPr>
          <p:cNvPr id="2" name="Title 1"/>
          <p:cNvSpPr>
            <a:spLocks noGrp="1"/>
          </p:cNvSpPr>
          <p:nvPr>
            <p:ph type="title"/>
          </p:nvPr>
        </p:nvSpPr>
        <p:spPr>
          <a:xfrm>
            <a:off x="408986" y="325239"/>
            <a:ext cx="7966075" cy="476975"/>
          </a:xfrm>
        </p:spPr>
        <p:txBody>
          <a:bodyPr>
            <a:noAutofit/>
          </a:bodyPr>
          <a:lstStyle/>
          <a:p>
            <a:pPr>
              <a:defRPr/>
            </a:pPr>
            <a:r>
              <a:rPr lang="en-US" dirty="0" smtClean="0">
                <a:solidFill>
                  <a:srgbClr val="002060"/>
                </a:solidFill>
                <a:latin typeface="Times" pitchFamily="18" charset="0"/>
                <a:cs typeface="Times" pitchFamily="18" charset="0"/>
              </a:rPr>
              <a:t>DSRIP Overview</a:t>
            </a:r>
            <a:r>
              <a:rPr lang="en-US" dirty="0" smtClean="0">
                <a:latin typeface="Times" pitchFamily="18" charset="0"/>
                <a:cs typeface="Times" pitchFamily="18" charset="0"/>
              </a:rPr>
              <a:t>  </a:t>
            </a:r>
            <a:endParaRPr lang="en-US" dirty="0">
              <a:latin typeface="Times" pitchFamily="18" charset="0"/>
              <a:cs typeface="Times" pitchFamily="18" charset="0"/>
            </a:endParaRPr>
          </a:p>
        </p:txBody>
      </p:sp>
      <p:sp>
        <p:nvSpPr>
          <p:cNvPr id="6" name="Rectangle 5"/>
          <p:cNvSpPr/>
          <p:nvPr/>
        </p:nvSpPr>
        <p:spPr bwMode="auto">
          <a:xfrm>
            <a:off x="578032" y="1222384"/>
            <a:ext cx="8034291" cy="792763"/>
          </a:xfrm>
          <a:prstGeom prst="rect">
            <a:avLst/>
          </a:prstGeom>
          <a:solidFill>
            <a:srgbClr val="FFC000"/>
          </a:solid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defTabSz="1019175">
              <a:spcAft>
                <a:spcPts val="600"/>
              </a:spcAft>
            </a:pPr>
            <a:r>
              <a:rPr lang="en-US" sz="1700" dirty="0" smtClean="0">
                <a:solidFill>
                  <a:srgbClr val="000000"/>
                </a:solidFill>
                <a:cs typeface="Calibri" pitchFamily="34" charset="0"/>
              </a:rPr>
              <a:t>New York State (NYS</a:t>
            </a:r>
            <a:r>
              <a:rPr lang="en-US" sz="1700" dirty="0">
                <a:solidFill>
                  <a:srgbClr val="000000"/>
                </a:solidFill>
                <a:cs typeface="Calibri" pitchFamily="34" charset="0"/>
              </a:rPr>
              <a:t>)</a:t>
            </a:r>
            <a:r>
              <a:rPr lang="en-US" sz="1700" dirty="0" smtClean="0">
                <a:solidFill>
                  <a:srgbClr val="000000"/>
                </a:solidFill>
                <a:cs typeface="Calibri" pitchFamily="34" charset="0"/>
              </a:rPr>
              <a:t> received federal approval to </a:t>
            </a:r>
            <a:r>
              <a:rPr lang="en-US" sz="1700" dirty="0">
                <a:solidFill>
                  <a:srgbClr val="000000"/>
                </a:solidFill>
                <a:cs typeface="Calibri" pitchFamily="34" charset="0"/>
              </a:rPr>
              <a:t>implement a Delivery System Reform Incentive Payment (DSRIP) program </a:t>
            </a:r>
            <a:r>
              <a:rPr lang="en-US" sz="1700" dirty="0" smtClean="0">
                <a:solidFill>
                  <a:srgbClr val="000000"/>
                </a:solidFill>
                <a:cs typeface="Calibri" pitchFamily="34" charset="0"/>
              </a:rPr>
              <a:t>that will provide funding for </a:t>
            </a:r>
            <a:r>
              <a:rPr lang="en-US" sz="1700" dirty="0">
                <a:solidFill>
                  <a:srgbClr val="000000"/>
                </a:solidFill>
                <a:cs typeface="Calibri" pitchFamily="34" charset="0"/>
              </a:rPr>
              <a:t>public and safety net </a:t>
            </a:r>
            <a:r>
              <a:rPr lang="en-US" sz="1700" dirty="0" smtClean="0">
                <a:solidFill>
                  <a:srgbClr val="000000"/>
                </a:solidFill>
                <a:cs typeface="Calibri" pitchFamily="34" charset="0"/>
              </a:rPr>
              <a:t>providers to transform the NYS health care delivery system.</a:t>
            </a:r>
            <a:endParaRPr lang="en-US" sz="1700" dirty="0">
              <a:solidFill>
                <a:srgbClr val="000000"/>
              </a:solidFill>
            </a:endParaRPr>
          </a:p>
        </p:txBody>
      </p:sp>
      <p:pic>
        <p:nvPicPr>
          <p:cNvPr id="2054" name="Picture 6" descr="http://thumb9.shutterstock.com/photos/thumb_large/748210/148628426.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2748"/>
          <a:stretch/>
        </p:blipFill>
        <p:spPr bwMode="auto">
          <a:xfrm>
            <a:off x="592116" y="2359999"/>
            <a:ext cx="1329396" cy="1288799"/>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2325688" y="2260784"/>
            <a:ext cx="6437312" cy="1373453"/>
          </a:xfrm>
          <a:prstGeom prst="rect">
            <a:avLst/>
          </a:prstGeom>
          <a:noFill/>
        </p:spPr>
        <p:txBody>
          <a:bodyPr wrap="square">
            <a:spAutoFit/>
          </a:bodyPr>
          <a:lstStyle/>
          <a:p>
            <a:pPr defTabSz="889000">
              <a:lnSpc>
                <a:spcPct val="90000"/>
              </a:lnSpc>
              <a:spcAft>
                <a:spcPct val="35000"/>
              </a:spcAft>
              <a:defRPr/>
            </a:pPr>
            <a:r>
              <a:rPr lang="en-US" sz="1500" u="sng" dirty="0" smtClean="0">
                <a:solidFill>
                  <a:schemeClr val="bg1">
                    <a:lumMod val="10000"/>
                  </a:schemeClr>
                </a:solidFill>
                <a:cs typeface="Calibri" pitchFamily="34" charset="0"/>
              </a:rPr>
              <a:t>Goals:</a:t>
            </a:r>
          </a:p>
          <a:p>
            <a:pPr marL="342900" indent="-342900" defTabSz="889000">
              <a:lnSpc>
                <a:spcPct val="90000"/>
              </a:lnSpc>
              <a:spcAft>
                <a:spcPct val="35000"/>
              </a:spcAft>
              <a:buFontTx/>
              <a:buAutoNum type="arabicParenBoth"/>
              <a:defRPr/>
            </a:pPr>
            <a:r>
              <a:rPr lang="en-US" sz="1500" dirty="0" smtClean="0">
                <a:solidFill>
                  <a:schemeClr val="bg1">
                    <a:lumMod val="10000"/>
                  </a:schemeClr>
                </a:solidFill>
                <a:cs typeface="Calibri" pitchFamily="34" charset="0"/>
              </a:rPr>
              <a:t>Achieve the Triple AIM: Better Health, Better Health Care, L</a:t>
            </a:r>
            <a:r>
              <a:rPr lang="en-US" sz="1500" dirty="0">
                <a:solidFill>
                  <a:schemeClr val="bg1">
                    <a:lumMod val="10000"/>
                  </a:schemeClr>
                </a:solidFill>
                <a:cs typeface="Calibri" pitchFamily="34" charset="0"/>
              </a:rPr>
              <a:t>ower cost</a:t>
            </a:r>
          </a:p>
          <a:p>
            <a:pPr marL="342900" indent="-342900" defTabSz="889000">
              <a:lnSpc>
                <a:spcPct val="90000"/>
              </a:lnSpc>
              <a:spcAft>
                <a:spcPct val="35000"/>
              </a:spcAft>
              <a:buFontTx/>
              <a:buAutoNum type="arabicParenBoth"/>
              <a:defRPr/>
            </a:pPr>
            <a:r>
              <a:rPr lang="en-US" sz="1500" dirty="0" smtClean="0">
                <a:solidFill>
                  <a:schemeClr val="bg1">
                    <a:lumMod val="10000"/>
                  </a:schemeClr>
                </a:solidFill>
                <a:cs typeface="Calibri" pitchFamily="34" charset="0"/>
              </a:rPr>
              <a:t>Transform Delivery and payment system to incentivize value over volume</a:t>
            </a:r>
            <a:endParaRPr lang="en-US" sz="1500" dirty="0">
              <a:solidFill>
                <a:schemeClr val="bg1">
                  <a:lumMod val="10000"/>
                </a:schemeClr>
              </a:solidFill>
              <a:cs typeface="Calibri" pitchFamily="34" charset="0"/>
            </a:endParaRPr>
          </a:p>
          <a:p>
            <a:pPr marL="342900" indent="-342900" defTabSz="889000">
              <a:lnSpc>
                <a:spcPct val="90000"/>
              </a:lnSpc>
              <a:spcAft>
                <a:spcPct val="35000"/>
              </a:spcAft>
              <a:buFontTx/>
              <a:buAutoNum type="arabicParenBoth"/>
              <a:defRPr/>
            </a:pPr>
            <a:r>
              <a:rPr lang="en-US" sz="1500" dirty="0" smtClean="0">
                <a:solidFill>
                  <a:schemeClr val="bg1">
                    <a:lumMod val="10000"/>
                  </a:schemeClr>
                </a:solidFill>
                <a:cs typeface="Calibri" pitchFamily="34" charset="0"/>
              </a:rPr>
              <a:t>Ensure delivery system transformation is sustained through movement from fee-for-service to value-based payment system</a:t>
            </a:r>
            <a:endParaRPr lang="en-US" sz="1500" dirty="0">
              <a:solidFill>
                <a:schemeClr val="bg1">
                  <a:lumMod val="10000"/>
                </a:schemeClr>
              </a:solidFill>
              <a:cs typeface="Calibri" pitchFamily="34" charset="0"/>
            </a:endParaRPr>
          </a:p>
        </p:txBody>
      </p:sp>
      <p:cxnSp>
        <p:nvCxnSpPr>
          <p:cNvPr id="23" name="Straight Connector 15"/>
          <p:cNvCxnSpPr>
            <a:cxnSpLocks noChangeShapeType="1"/>
          </p:cNvCxnSpPr>
          <p:nvPr/>
        </p:nvCxnSpPr>
        <p:spPr bwMode="auto">
          <a:xfrm>
            <a:off x="1891064" y="3065528"/>
            <a:ext cx="266700" cy="0"/>
          </a:xfrm>
          <a:prstGeom prst="line">
            <a:avLst/>
          </a:prstGeom>
          <a:noFill/>
          <a:ln w="19050" algn="ctr">
            <a:solidFill>
              <a:srgbClr val="336699"/>
            </a:solidFill>
            <a:round/>
            <a:headEnd/>
            <a:tailEnd/>
          </a:ln>
        </p:spPr>
      </p:cxnSp>
      <p:sp>
        <p:nvSpPr>
          <p:cNvPr id="24" name="Rectangle 23"/>
          <p:cNvSpPr/>
          <p:nvPr/>
        </p:nvSpPr>
        <p:spPr bwMode="auto">
          <a:xfrm>
            <a:off x="2251538" y="3908609"/>
            <a:ext cx="6477000" cy="1882591"/>
          </a:xfrm>
          <a:prstGeom prst="rect">
            <a:avLst/>
          </a:prstGeom>
          <a:solidFill>
            <a:schemeClr val="accent1">
              <a:lumMod val="20000"/>
              <a:lumOff val="80000"/>
            </a:schemeClr>
          </a:solidFill>
          <a:ln w="28575" cap="flat" cmpd="sng" algn="ctr">
            <a:solidFill>
              <a:srgbClr val="336699"/>
            </a:solidFill>
            <a:prstDash val="solid"/>
            <a:round/>
            <a:headEnd type="none" w="med" len="med"/>
            <a:tailEnd type="none" w="med" len="med"/>
          </a:ln>
          <a:effectLst/>
        </p:spPr>
        <p:txBody>
          <a:bodyPr lIns="101858" tIns="50929" rIns="101858" bIns="50929" anchor="ctr"/>
          <a:lstStyle/>
          <a:p>
            <a:pPr defTabSz="889000">
              <a:lnSpc>
                <a:spcPct val="90000"/>
              </a:lnSpc>
              <a:spcAft>
                <a:spcPct val="35000"/>
              </a:spcAft>
              <a:defRPr/>
            </a:pPr>
            <a:r>
              <a:rPr lang="en-US" sz="1500" u="sng" dirty="0" smtClean="0">
                <a:solidFill>
                  <a:srgbClr val="000000"/>
                </a:solidFill>
                <a:cs typeface="Calibri" pitchFamily="34" charset="0"/>
              </a:rPr>
              <a:t>Key Program Components:</a:t>
            </a:r>
          </a:p>
          <a:p>
            <a:pPr marL="285750" indent="-285750" defTabSz="889000">
              <a:lnSpc>
                <a:spcPct val="90000"/>
              </a:lnSpc>
              <a:spcAft>
                <a:spcPct val="35000"/>
              </a:spcAft>
              <a:buFont typeface="Wingdings" pitchFamily="2" charset="2"/>
              <a:buChar char="§"/>
              <a:defRPr/>
            </a:pPr>
            <a:r>
              <a:rPr lang="en-US" sz="1500" dirty="0" smtClean="0">
                <a:solidFill>
                  <a:srgbClr val="000000"/>
                </a:solidFill>
                <a:cs typeface="Calibri" pitchFamily="34" charset="0"/>
              </a:rPr>
              <a:t>Statewide funding initiative for public hospitals and safety net providers</a:t>
            </a:r>
          </a:p>
          <a:p>
            <a:pPr marL="285750" indent="-285750" defTabSz="889000">
              <a:lnSpc>
                <a:spcPct val="90000"/>
              </a:lnSpc>
              <a:spcAft>
                <a:spcPct val="35000"/>
              </a:spcAft>
              <a:buFont typeface="Wingdings" pitchFamily="2" charset="2"/>
              <a:buChar char="§"/>
              <a:defRPr/>
            </a:pPr>
            <a:r>
              <a:rPr lang="en-US" sz="1500" dirty="0" smtClean="0">
                <a:solidFill>
                  <a:srgbClr val="000000"/>
                </a:solidFill>
                <a:cs typeface="Calibri" pitchFamily="34" charset="0"/>
              </a:rPr>
              <a:t>Creates coalitions of community/regional health providers</a:t>
            </a:r>
          </a:p>
          <a:p>
            <a:pPr marL="285750" indent="-285750" defTabSz="889000">
              <a:lnSpc>
                <a:spcPct val="90000"/>
              </a:lnSpc>
              <a:spcAft>
                <a:spcPct val="35000"/>
              </a:spcAft>
              <a:buFont typeface="Wingdings" pitchFamily="2" charset="2"/>
              <a:buChar char="§"/>
              <a:defRPr/>
            </a:pPr>
            <a:r>
              <a:rPr lang="en-US" sz="1500" dirty="0" smtClean="0">
                <a:solidFill>
                  <a:srgbClr val="000000"/>
                </a:solidFill>
                <a:cs typeface="Calibri" pitchFamily="34" charset="0"/>
              </a:rPr>
              <a:t>DSRIP projects respond specifically to the health needs of Bronx residents</a:t>
            </a:r>
          </a:p>
          <a:p>
            <a:pPr marL="285750" indent="-285750" defTabSz="889000">
              <a:lnSpc>
                <a:spcPct val="90000"/>
              </a:lnSpc>
              <a:spcAft>
                <a:spcPct val="35000"/>
              </a:spcAft>
              <a:buFont typeface="Wingdings" pitchFamily="2" charset="2"/>
              <a:buChar char="§"/>
              <a:defRPr/>
            </a:pPr>
            <a:r>
              <a:rPr lang="en-US" sz="1500" dirty="0" smtClean="0">
                <a:solidFill>
                  <a:srgbClr val="000000"/>
                </a:solidFill>
                <a:cs typeface="Calibri" pitchFamily="34" charset="0"/>
              </a:rPr>
              <a:t>Payments to providers based on their performance in meeting outcome milestones and achieving statewide metrics</a:t>
            </a:r>
          </a:p>
        </p:txBody>
      </p:sp>
      <p:cxnSp>
        <p:nvCxnSpPr>
          <p:cNvPr id="25" name="Straight Connector 15"/>
          <p:cNvCxnSpPr>
            <a:cxnSpLocks noChangeShapeType="1"/>
          </p:cNvCxnSpPr>
          <p:nvPr/>
        </p:nvCxnSpPr>
        <p:spPr bwMode="auto">
          <a:xfrm>
            <a:off x="1927711" y="4849906"/>
            <a:ext cx="266700" cy="0"/>
          </a:xfrm>
          <a:prstGeom prst="line">
            <a:avLst/>
          </a:prstGeom>
          <a:noFill/>
          <a:ln w="19050" algn="ctr">
            <a:solidFill>
              <a:srgbClr val="336699"/>
            </a:solidFill>
            <a:round/>
            <a:headEnd/>
            <a:tailEnd/>
          </a:ln>
        </p:spPr>
      </p:cxnSp>
      <p:sp>
        <p:nvSpPr>
          <p:cNvPr id="26" name="Oval 25"/>
          <p:cNvSpPr/>
          <p:nvPr/>
        </p:nvSpPr>
        <p:spPr bwMode="auto">
          <a:xfrm>
            <a:off x="467702" y="4180930"/>
            <a:ext cx="1377611" cy="1341099"/>
          </a:xfrm>
          <a:prstGeom prst="ellipse">
            <a:avLst/>
          </a:prstGeom>
          <a:solidFill>
            <a:schemeClr val="bg1">
              <a:lumMod val="95000"/>
            </a:schemeClr>
          </a:solidFill>
          <a:ln w="28575" cap="flat" cmpd="sng" algn="ctr">
            <a:solidFill>
              <a:srgbClr val="336699"/>
            </a:solidFill>
            <a:prstDash val="solid"/>
            <a:round/>
            <a:headEnd type="none" w="med" len="med"/>
            <a:tailEnd type="none" w="med" len="med"/>
          </a:ln>
          <a:effectLst/>
        </p:spPr>
        <p:txBody>
          <a:bodyPr lIns="101858" tIns="50929" rIns="101858" bIns="50929" anchor="ctr"/>
          <a:lstStyle/>
          <a:p>
            <a:pPr algn="ctr" defTabSz="1019175">
              <a:defRPr/>
            </a:pPr>
            <a:endParaRPr lang="en-US" sz="1100" b="1" dirty="0">
              <a:solidFill>
                <a:srgbClr val="000000"/>
              </a:solidFill>
            </a:endParaRPr>
          </a:p>
        </p:txBody>
      </p:sp>
      <p:pic>
        <p:nvPicPr>
          <p:cNvPr id="2051" name="Picture 7" descr="Puzzle Pieces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440" y="4466804"/>
            <a:ext cx="784133" cy="784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bwMode="auto">
          <a:xfrm>
            <a:off x="3810000" y="6021572"/>
            <a:ext cx="4191000" cy="652462"/>
          </a:xfrm>
          <a:prstGeom prst="rect">
            <a:avLst/>
          </a:prstGeom>
          <a:no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defTabSz="1019175">
              <a:spcAft>
                <a:spcPts val="600"/>
              </a:spcAft>
            </a:pPr>
            <a:r>
              <a:rPr lang="en-US" sz="1200" dirty="0" smtClean="0">
                <a:solidFill>
                  <a:srgbClr val="000000"/>
                </a:solidFill>
              </a:rPr>
              <a:t>Additional information about the NY State </a:t>
            </a:r>
            <a:r>
              <a:rPr lang="en-US" sz="1200" dirty="0">
                <a:solidFill>
                  <a:srgbClr val="000000"/>
                </a:solidFill>
              </a:rPr>
              <a:t>DSRIP </a:t>
            </a:r>
            <a:r>
              <a:rPr lang="en-US" sz="1200" dirty="0" smtClean="0">
                <a:solidFill>
                  <a:srgbClr val="000000"/>
                </a:solidFill>
              </a:rPr>
              <a:t>program can be accessed here: </a:t>
            </a:r>
            <a:r>
              <a:rPr lang="en-US" sz="1200" dirty="0">
                <a:solidFill>
                  <a:srgbClr val="000000"/>
                </a:solidFill>
                <a:hlinkClick r:id="rId4"/>
              </a:rPr>
              <a:t>https://</a:t>
            </a:r>
            <a:r>
              <a:rPr lang="en-US" sz="1200" dirty="0" smtClean="0">
                <a:solidFill>
                  <a:srgbClr val="000000"/>
                </a:solidFill>
                <a:hlinkClick r:id="rId4"/>
              </a:rPr>
              <a:t>www.health.ny.gov/health_care/medicaid/redesign/delivery_system_reform_incentive_payment_program.htm</a:t>
            </a:r>
            <a:r>
              <a:rPr lang="en-US" sz="1200" dirty="0" smtClean="0">
                <a:solidFill>
                  <a:srgbClr val="000000"/>
                </a:solidFill>
              </a:rPr>
              <a:t> </a:t>
            </a:r>
            <a:endParaRPr lang="en-US" sz="1200" dirty="0">
              <a:solidFill>
                <a:srgbClr val="000000"/>
              </a:solidFill>
            </a:endParaRPr>
          </a:p>
        </p:txBody>
      </p:sp>
      <p:sp>
        <p:nvSpPr>
          <p:cNvPr id="18" name="Slide Number Placeholder 17"/>
          <p:cNvSpPr>
            <a:spLocks noGrp="1"/>
          </p:cNvSpPr>
          <p:nvPr>
            <p:ph type="sldNum" sz="quarter" idx="4294967295"/>
          </p:nvPr>
        </p:nvSpPr>
        <p:spPr>
          <a:xfrm>
            <a:off x="8775760" y="0"/>
            <a:ext cx="368240" cy="283654"/>
          </a:xfrm>
          <a:prstGeom prst="rect">
            <a:avLst/>
          </a:prstGeom>
        </p:spPr>
        <p:txBody>
          <a:bodyPr/>
          <a:lstStyle/>
          <a:p>
            <a:fld id="{64892A32-A2D9-41B5-9B3B-6307D8669A14}" type="slidenum">
              <a:rPr lang="en-US" smtClean="0"/>
              <a:pPr/>
              <a:t>2</a:t>
            </a:fld>
            <a:endParaRPr lang="en-US"/>
          </a:p>
        </p:txBody>
      </p:sp>
    </p:spTree>
    <p:extLst>
      <p:ext uri="{BB962C8B-B14F-4D97-AF65-F5344CB8AC3E}">
        <p14:creationId xmlns:p14="http://schemas.microsoft.com/office/powerpoint/2010/main" val="184787143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Disease Management: Diabetes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81577786"/>
              </p:ext>
            </p:extLst>
          </p:nvPr>
        </p:nvGraphicFramePr>
        <p:xfrm>
          <a:off x="457200" y="1219200"/>
          <a:ext cx="8229600" cy="4354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20</a:t>
            </a:fld>
            <a:endParaRPr lang="en-US" dirty="0"/>
          </a:p>
        </p:txBody>
      </p:sp>
    </p:spTree>
    <p:extLst>
      <p:ext uri="{BB962C8B-B14F-4D97-AF65-F5344CB8AC3E}">
        <p14:creationId xmlns:p14="http://schemas.microsoft.com/office/powerpoint/2010/main" val="1538626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Asthma Home Based Self-Management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37721896"/>
              </p:ext>
            </p:extLst>
          </p:nvPr>
        </p:nvGraphicFramePr>
        <p:xfrm>
          <a:off x="457200" y="1219200"/>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21</a:t>
            </a:fld>
            <a:endParaRPr lang="en-US" dirty="0"/>
          </a:p>
        </p:txBody>
      </p:sp>
    </p:spTree>
    <p:extLst>
      <p:ext uri="{BB962C8B-B14F-4D97-AF65-F5344CB8AC3E}">
        <p14:creationId xmlns:p14="http://schemas.microsoft.com/office/powerpoint/2010/main" val="1838952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3040925"/>
          </a:xfrm>
        </p:spPr>
        <p:txBody>
          <a:bodyPr>
            <a:normAutofit/>
          </a:bodyPr>
          <a:lstStyle/>
          <a:p>
            <a:pPr marL="0" indent="0" algn="ctr">
              <a:buNone/>
            </a:pPr>
            <a:r>
              <a:rPr lang="en-US" sz="4000" dirty="0" smtClean="0"/>
              <a:t>Cross-Cutting DSRIP Requirements</a:t>
            </a:r>
            <a:endParaRPr lang="en-US" sz="4000" dirty="0"/>
          </a:p>
        </p:txBody>
      </p:sp>
      <p:sp>
        <p:nvSpPr>
          <p:cNvPr id="4" name="Slide Number Placeholder 3"/>
          <p:cNvSpPr>
            <a:spLocks noGrp="1"/>
          </p:cNvSpPr>
          <p:nvPr>
            <p:ph type="sldNum" sz="quarter" idx="10"/>
          </p:nvPr>
        </p:nvSpPr>
        <p:spPr/>
        <p:txBody>
          <a:bodyPr/>
          <a:lstStyle/>
          <a:p>
            <a:pPr>
              <a:defRPr/>
            </a:pPr>
            <a:fld id="{0FAE5A5D-4B80-4A8F-B471-5F60E72C2B2A}" type="slidenum">
              <a:rPr lang="en-US" smtClean="0"/>
              <a:pPr>
                <a:defRPr/>
              </a:pPr>
              <a:t>22</a:t>
            </a:fld>
            <a:endParaRPr lang="en-US" dirty="0"/>
          </a:p>
        </p:txBody>
      </p:sp>
      <p:sp>
        <p:nvSpPr>
          <p:cNvPr id="5" name="Rounded Rectangle 4"/>
          <p:cNvSpPr/>
          <p:nvPr/>
        </p:nvSpPr>
        <p:spPr>
          <a:xfrm>
            <a:off x="609600" y="2286000"/>
            <a:ext cx="7924800" cy="1524000"/>
          </a:xfrm>
          <a:prstGeom prst="roundRect">
            <a:avLst/>
          </a:prstGeom>
          <a:noFill/>
          <a:ln w="38100">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38256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Delivery System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02406528"/>
              </p:ext>
            </p:extLst>
          </p:nvPr>
        </p:nvGraphicFramePr>
        <p:xfrm>
          <a:off x="457200" y="11430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23</a:t>
            </a:fld>
            <a:endParaRPr lang="en-US" dirty="0"/>
          </a:p>
        </p:txBody>
      </p:sp>
    </p:spTree>
    <p:extLst>
      <p:ext uri="{BB962C8B-B14F-4D97-AF65-F5344CB8AC3E}">
        <p14:creationId xmlns:p14="http://schemas.microsoft.com/office/powerpoint/2010/main" val="37288587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Integrated Delivery </a:t>
            </a:r>
            <a:r>
              <a:rPr lang="en-US" dirty="0" smtClean="0"/>
              <a:t>System, Continued</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13847120"/>
              </p:ext>
            </p:extLst>
          </p:nvPr>
        </p:nvGraphicFramePr>
        <p:xfrm>
          <a:off x="457200" y="1143000"/>
          <a:ext cx="8229600" cy="4564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24</a:t>
            </a:fld>
            <a:endParaRPr lang="en-US" dirty="0"/>
          </a:p>
        </p:txBody>
      </p:sp>
    </p:spTree>
    <p:extLst>
      <p:ext uri="{BB962C8B-B14F-4D97-AF65-F5344CB8AC3E}">
        <p14:creationId xmlns:p14="http://schemas.microsoft.com/office/powerpoint/2010/main" val="22424246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Centered Medical Home (PCMH)</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65439606"/>
              </p:ext>
            </p:extLst>
          </p:nvPr>
        </p:nvGraphicFramePr>
        <p:xfrm>
          <a:off x="457200" y="9906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25</a:t>
            </a:fld>
            <a:endParaRPr lang="en-US" dirty="0"/>
          </a:p>
        </p:txBody>
      </p:sp>
    </p:spTree>
    <p:extLst>
      <p:ext uri="{BB962C8B-B14F-4D97-AF65-F5344CB8AC3E}">
        <p14:creationId xmlns:p14="http://schemas.microsoft.com/office/powerpoint/2010/main" val="24251253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Innovation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59222597"/>
              </p:ext>
            </p:extLst>
          </p:nvPr>
        </p:nvGraphicFramePr>
        <p:xfrm>
          <a:off x="457200" y="1143000"/>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26</a:t>
            </a:fld>
            <a:endParaRPr lang="en-US" dirty="0"/>
          </a:p>
        </p:txBody>
      </p:sp>
    </p:spTree>
    <p:extLst>
      <p:ext uri="{BB962C8B-B14F-4D97-AF65-F5344CB8AC3E}">
        <p14:creationId xmlns:p14="http://schemas.microsoft.com/office/powerpoint/2010/main" val="11852655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Anticipated Workforce Impact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7756943"/>
              </p:ext>
            </p:extLst>
          </p:nvPr>
        </p:nvGraphicFramePr>
        <p:xfrm>
          <a:off x="457200" y="1219200"/>
          <a:ext cx="8229600" cy="4514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3"/>
          <p:cNvSpPr>
            <a:spLocks noGrp="1"/>
          </p:cNvSpPr>
          <p:nvPr>
            <p:ph type="sldNum" sz="quarter" idx="10"/>
          </p:nvPr>
        </p:nvSpPr>
        <p:spPr>
          <a:xfrm>
            <a:off x="8775700" y="0"/>
            <a:ext cx="368300" cy="284163"/>
          </a:xfrm>
        </p:spPr>
        <p:txBody>
          <a:bodyPr/>
          <a:lstStyle/>
          <a:p>
            <a:pPr>
              <a:defRPr/>
            </a:pPr>
            <a:fld id="{80F142B1-6FDD-4ED3-A309-CC124D5AD9B8}" type="slidenum">
              <a:rPr lang="en-US" smtClean="0"/>
              <a:pPr>
                <a:defRPr/>
              </a:pPr>
              <a:t>27</a:t>
            </a:fld>
            <a:endParaRPr lang="en-US" dirty="0"/>
          </a:p>
        </p:txBody>
      </p:sp>
    </p:spTree>
    <p:extLst>
      <p:ext uri="{BB962C8B-B14F-4D97-AF65-F5344CB8AC3E}">
        <p14:creationId xmlns:p14="http://schemas.microsoft.com/office/powerpoint/2010/main" val="21039860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354613"/>
          </a:xfrm>
        </p:spPr>
        <p:txBody>
          <a:bodyPr/>
          <a:lstStyle/>
          <a:p>
            <a:pPr marL="0" indent="0">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3600" b="1" dirty="0" smtClean="0">
                <a:solidFill>
                  <a:srgbClr val="C00000"/>
                </a:solidFill>
              </a:rPr>
              <a:t>Thank you for all you do </a:t>
            </a:r>
          </a:p>
          <a:p>
            <a:pPr marL="0" indent="0" algn="ctr">
              <a:buNone/>
            </a:pPr>
            <a:r>
              <a:rPr lang="en-US" sz="3600" b="1" dirty="0" smtClean="0">
                <a:solidFill>
                  <a:srgbClr val="C00000"/>
                </a:solidFill>
              </a:rPr>
              <a:t>to care for patients in the Bronx!</a:t>
            </a:r>
          </a:p>
          <a:p>
            <a:pPr marL="0" indent="0" algn="ctr">
              <a:buNone/>
            </a:pPr>
            <a:endParaRPr lang="en-US" dirty="0"/>
          </a:p>
          <a:p>
            <a:pPr marL="0" indent="0" algn="ctr">
              <a:buNone/>
            </a:pPr>
            <a:r>
              <a:rPr lang="en-US" dirty="0" smtClean="0"/>
              <a:t>www.bronxphc.org</a:t>
            </a:r>
            <a:endParaRPr lang="en-US" dirty="0"/>
          </a:p>
        </p:txBody>
      </p:sp>
      <p:sp>
        <p:nvSpPr>
          <p:cNvPr id="4" name="Slide Number Placeholder 3"/>
          <p:cNvSpPr>
            <a:spLocks noGrp="1"/>
          </p:cNvSpPr>
          <p:nvPr>
            <p:ph type="sldNum" sz="quarter" idx="10"/>
          </p:nvPr>
        </p:nvSpPr>
        <p:spPr/>
        <p:txBody>
          <a:bodyPr/>
          <a:lstStyle/>
          <a:p>
            <a:pPr>
              <a:defRPr/>
            </a:pPr>
            <a:fld id="{0FAE5A5D-4B80-4A8F-B471-5F60E72C2B2A}" type="slidenum">
              <a:rPr lang="en-US" smtClean="0"/>
              <a:pPr>
                <a:defRPr/>
              </a:pPr>
              <a:t>28</a:t>
            </a:fld>
            <a:endParaRPr lang="en-US" dirty="0"/>
          </a:p>
        </p:txBody>
      </p:sp>
    </p:spTree>
    <p:extLst>
      <p:ext uri="{BB962C8B-B14F-4D97-AF65-F5344CB8AC3E}">
        <p14:creationId xmlns:p14="http://schemas.microsoft.com/office/powerpoint/2010/main" val="1926300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Bronx is Ready for DSRIP</a:t>
            </a:r>
            <a:endParaRPr lang="en-US" dirty="0"/>
          </a:p>
        </p:txBody>
      </p:sp>
      <p:sp>
        <p:nvSpPr>
          <p:cNvPr id="6" name="Rounded Rectangle 5"/>
          <p:cNvSpPr/>
          <p:nvPr/>
        </p:nvSpPr>
        <p:spPr bwMode="auto">
          <a:xfrm>
            <a:off x="1306286" y="1353787"/>
            <a:ext cx="7243948" cy="3028208"/>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lIns="101858" tIns="50929" rIns="101858" bIns="50929" anchor="ctr"/>
          <a:lstStyle/>
          <a:p>
            <a:pPr algn="ctr" defTabSz="1019175">
              <a:defRPr/>
            </a:pPr>
            <a:endParaRPr lang="en-US" sz="1100" b="1" dirty="0">
              <a:latin typeface="Calibri" charset="0"/>
            </a:endParaRPr>
          </a:p>
        </p:txBody>
      </p:sp>
      <p:sp>
        <p:nvSpPr>
          <p:cNvPr id="7" name="TextBox 6"/>
          <p:cNvSpPr txBox="1"/>
          <p:nvPr/>
        </p:nvSpPr>
        <p:spPr>
          <a:xfrm>
            <a:off x="2563225" y="2843069"/>
            <a:ext cx="6463868" cy="338554"/>
          </a:xfrm>
          <a:prstGeom prst="rect">
            <a:avLst/>
          </a:prstGeom>
          <a:noFill/>
        </p:spPr>
        <p:txBody>
          <a:bodyPr wrap="square">
            <a:spAutoFit/>
          </a:bodyPr>
          <a:lstStyle/>
          <a:p>
            <a:pPr fontAlgn="auto">
              <a:spcBef>
                <a:spcPts val="0"/>
              </a:spcBef>
              <a:spcAft>
                <a:spcPts val="0"/>
              </a:spcAft>
              <a:defRPr/>
            </a:pPr>
            <a:r>
              <a:rPr lang="en-US" sz="1600" dirty="0" smtClean="0"/>
              <a:t>A </a:t>
            </a:r>
            <a:r>
              <a:rPr lang="en-US" sz="1600" dirty="0"/>
              <a:t>l</a:t>
            </a:r>
            <a:r>
              <a:rPr lang="en-US" sz="1600" dirty="0" smtClean="0"/>
              <a:t>arge base of providers spanning the continuum of care</a:t>
            </a:r>
            <a:endParaRPr lang="en-US" sz="1600" dirty="0">
              <a:latin typeface="+mj-lt"/>
            </a:endParaRPr>
          </a:p>
        </p:txBody>
      </p:sp>
      <p:sp>
        <p:nvSpPr>
          <p:cNvPr id="9" name="TextBox 8"/>
          <p:cNvSpPr txBox="1"/>
          <p:nvPr/>
        </p:nvSpPr>
        <p:spPr>
          <a:xfrm>
            <a:off x="2563225" y="3548095"/>
            <a:ext cx="5430838" cy="584775"/>
          </a:xfrm>
          <a:prstGeom prst="rect">
            <a:avLst/>
          </a:prstGeom>
          <a:noFill/>
        </p:spPr>
        <p:txBody>
          <a:bodyPr>
            <a:spAutoFit/>
          </a:bodyPr>
          <a:lstStyle/>
          <a:p>
            <a:pPr fontAlgn="auto">
              <a:spcBef>
                <a:spcPts val="0"/>
              </a:spcBef>
              <a:spcAft>
                <a:spcPts val="0"/>
              </a:spcAft>
              <a:defRPr/>
            </a:pPr>
            <a:r>
              <a:rPr lang="en-US" sz="1600" dirty="0" smtClean="0">
                <a:latin typeface="+mj-lt"/>
              </a:rPr>
              <a:t>Support from diverse organizations with deep roots in the community</a:t>
            </a:r>
            <a:endParaRPr lang="en-US" sz="1600" dirty="0">
              <a:latin typeface="+mj-lt"/>
            </a:endParaRPr>
          </a:p>
        </p:txBody>
      </p:sp>
      <p:sp>
        <p:nvSpPr>
          <p:cNvPr id="20" name="Rectangle 19"/>
          <p:cNvSpPr/>
          <p:nvPr/>
        </p:nvSpPr>
        <p:spPr bwMode="auto">
          <a:xfrm>
            <a:off x="-2266002" y="223208"/>
            <a:ext cx="8087096" cy="331872"/>
          </a:xfrm>
          <a:prstGeom prst="rect">
            <a:avLst/>
          </a:prstGeom>
          <a:no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0" marR="0" indent="0" defTabSz="1019175"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Calibri" charset="0"/>
            </a:endParaRPr>
          </a:p>
        </p:txBody>
      </p:sp>
      <p:pic>
        <p:nvPicPr>
          <p:cNvPr id="1026" name="Picture 2" descr="nurse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2053" y="2870624"/>
            <a:ext cx="450067" cy="4500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urgeon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306286" y="2728720"/>
            <a:ext cx="366938" cy="36693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ctions go hom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9620" y="2630021"/>
            <a:ext cx="414441" cy="414441"/>
          </a:xfrm>
          <a:prstGeom prst="rect">
            <a:avLst/>
          </a:prstGeom>
          <a:noFill/>
          <a:extLst>
            <a:ext uri="{909E8E84-426E-40DD-AFC4-6F175D3DCCD1}">
              <a14:hiddenFill xmlns:a14="http://schemas.microsoft.com/office/drawing/2010/main">
                <a:solidFill>
                  <a:srgbClr val="FFFFFF"/>
                </a:solidFill>
              </a14:hiddenFill>
            </a:ext>
          </a:extLst>
        </p:spPr>
      </p:pic>
      <p:sp>
        <p:nvSpPr>
          <p:cNvPr id="22" name="Rounded Rectangle 21"/>
          <p:cNvSpPr/>
          <p:nvPr/>
        </p:nvSpPr>
        <p:spPr bwMode="auto">
          <a:xfrm>
            <a:off x="1306286" y="1326339"/>
            <a:ext cx="7243948" cy="436327"/>
          </a:xfrm>
          <a:prstGeom prst="roundRect">
            <a:avLst/>
          </a:prstGeom>
          <a:solidFill>
            <a:srgbClr val="FFC000"/>
          </a:solid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defTabSz="1019175"/>
            <a:r>
              <a:rPr lang="en-US" sz="2000" dirty="0">
                <a:latin typeface="Calibri" charset="0"/>
              </a:rPr>
              <a:t>The Bronx is home to</a:t>
            </a:r>
            <a:r>
              <a:rPr lang="en-US" sz="2000" dirty="0" smtClean="0">
                <a:latin typeface="Calibri" charset="0"/>
              </a:rPr>
              <a:t>:</a:t>
            </a:r>
            <a:endParaRPr lang="en-US" sz="2000" dirty="0">
              <a:latin typeface="Calibri" charset="0"/>
            </a:endParaRPr>
          </a:p>
        </p:txBody>
      </p:sp>
      <p:pic>
        <p:nvPicPr>
          <p:cNvPr id="1032" name="Picture 8" descr="App Community Help ic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8781" y="3485598"/>
            <a:ext cx="609600" cy="609601"/>
          </a:xfrm>
          <a:prstGeom prst="rect">
            <a:avLst/>
          </a:prstGeom>
          <a:noFill/>
          <a:extLst>
            <a:ext uri="{909E8E84-426E-40DD-AFC4-6F175D3DCCD1}">
              <a14:hiddenFill xmlns:a14="http://schemas.microsoft.com/office/drawing/2010/main">
                <a:solidFill>
                  <a:srgbClr val="FFFFFF"/>
                </a:solidFill>
              </a14:hiddenFill>
            </a:ext>
          </a:extLst>
        </p:spPr>
      </p:pic>
      <p:sp>
        <p:nvSpPr>
          <p:cNvPr id="24" name="Curved Right Arrow 23"/>
          <p:cNvSpPr/>
          <p:nvPr/>
        </p:nvSpPr>
        <p:spPr bwMode="auto">
          <a:xfrm>
            <a:off x="308758" y="2321618"/>
            <a:ext cx="819397" cy="2951026"/>
          </a:xfrm>
          <a:prstGeom prst="curvedRightArrow">
            <a:avLst/>
          </a:prstGeom>
          <a:solidFill>
            <a:srgbClr val="336699"/>
          </a:solid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Calibri" charset="0"/>
            </a:endParaRPr>
          </a:p>
        </p:txBody>
      </p:sp>
      <p:pic>
        <p:nvPicPr>
          <p:cNvPr id="1034" name="Picture 10" descr="pie chart ic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9755" y="1817262"/>
            <a:ext cx="741012" cy="741013"/>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2563225" y="1959996"/>
            <a:ext cx="5987009" cy="584775"/>
          </a:xfrm>
          <a:prstGeom prst="rect">
            <a:avLst/>
          </a:prstGeom>
          <a:noFill/>
        </p:spPr>
        <p:txBody>
          <a:bodyPr wrap="square">
            <a:spAutoFit/>
          </a:bodyPr>
          <a:lstStyle/>
          <a:p>
            <a:pPr fontAlgn="auto">
              <a:spcBef>
                <a:spcPts val="0"/>
              </a:spcBef>
              <a:spcAft>
                <a:spcPts val="0"/>
              </a:spcAft>
              <a:defRPr/>
            </a:pPr>
            <a:r>
              <a:rPr lang="en-US" sz="1600" dirty="0" smtClean="0"/>
              <a:t>A large Medicaid population: 59% of residents are covered through Medicaid over the course of the year</a:t>
            </a:r>
            <a:endParaRPr lang="en-US" sz="1600" dirty="0">
              <a:latin typeface="+mj-lt"/>
            </a:endParaRPr>
          </a:p>
        </p:txBody>
      </p:sp>
      <p:sp>
        <p:nvSpPr>
          <p:cNvPr id="25" name="Rounded Rectangle 24"/>
          <p:cNvSpPr/>
          <p:nvPr/>
        </p:nvSpPr>
        <p:spPr bwMode="auto">
          <a:xfrm>
            <a:off x="1306285" y="4809506"/>
            <a:ext cx="7327075" cy="1698172"/>
          </a:xfrm>
          <a:prstGeom prst="roundRect">
            <a:avLst/>
          </a:prstGeom>
          <a:no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Calibri" charset="0"/>
            </a:endParaRPr>
          </a:p>
        </p:txBody>
      </p:sp>
      <p:sp>
        <p:nvSpPr>
          <p:cNvPr id="26" name="Rounded Rectangle 25"/>
          <p:cNvSpPr/>
          <p:nvPr/>
        </p:nvSpPr>
        <p:spPr bwMode="auto">
          <a:xfrm>
            <a:off x="1315727" y="4572000"/>
            <a:ext cx="7234508" cy="1092530"/>
          </a:xfrm>
          <a:prstGeom prst="roundRect">
            <a:avLst/>
          </a:prstGeom>
          <a:solidFill>
            <a:srgbClr val="FFC000"/>
          </a:solid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algn="ctr" defTabSz="1019175"/>
            <a:endParaRPr kumimoji="0" lang="en-US" sz="2400" b="1" i="0" u="none" strike="noStrike" cap="none" normalizeH="0" baseline="0" dirty="0">
              <a:ln>
                <a:noFill/>
              </a:ln>
              <a:solidFill>
                <a:schemeClr val="tx1"/>
              </a:solidFill>
              <a:effectLst/>
              <a:latin typeface="Calibri" charset="0"/>
            </a:endParaRPr>
          </a:p>
        </p:txBody>
      </p:sp>
      <p:sp>
        <p:nvSpPr>
          <p:cNvPr id="27" name="Rounded Rectangle 26"/>
          <p:cNvSpPr/>
          <p:nvPr/>
        </p:nvSpPr>
        <p:spPr bwMode="auto">
          <a:xfrm>
            <a:off x="1472541" y="4678878"/>
            <a:ext cx="5284519" cy="1223158"/>
          </a:xfrm>
          <a:prstGeom prst="roundRect">
            <a:avLst/>
          </a:prstGeom>
          <a:noFill/>
          <a:ln w="9525" cap="flat" cmpd="sng" algn="ctr">
            <a:no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a:ln>
                <a:noFill/>
              </a:ln>
              <a:solidFill>
                <a:schemeClr val="tx1"/>
              </a:solidFill>
              <a:effectLst/>
              <a:latin typeface="Calibri" charset="0"/>
            </a:endParaRPr>
          </a:p>
        </p:txBody>
      </p:sp>
      <p:pic>
        <p:nvPicPr>
          <p:cNvPr id="1036" name="Picture 12" descr="Very Basic link ico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608" y="4594064"/>
            <a:ext cx="1048400" cy="1048401"/>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2706651" y="4733544"/>
            <a:ext cx="5700155" cy="769441"/>
          </a:xfrm>
          <a:prstGeom prst="rect">
            <a:avLst/>
          </a:prstGeom>
          <a:noFill/>
        </p:spPr>
        <p:txBody>
          <a:bodyPr wrap="square" rtlCol="0">
            <a:spAutoFit/>
          </a:bodyPr>
          <a:lstStyle/>
          <a:p>
            <a:r>
              <a:rPr lang="en-US" sz="2200" dirty="0">
                <a:latin typeface="Calibri" charset="0"/>
              </a:rPr>
              <a:t>DSRIP provides an opportunity for the Bronx to transition to a truly </a:t>
            </a:r>
            <a:r>
              <a:rPr lang="en-US" sz="2200" b="1" dirty="0">
                <a:latin typeface="Calibri" charset="0"/>
              </a:rPr>
              <a:t>integrated delivery system</a:t>
            </a:r>
            <a:r>
              <a:rPr lang="en-US" sz="2200" dirty="0">
                <a:latin typeface="Calibri" charset="0"/>
              </a:rPr>
              <a:t>. </a:t>
            </a:r>
          </a:p>
        </p:txBody>
      </p:sp>
    </p:spTree>
    <p:extLst>
      <p:ext uri="{BB962C8B-B14F-4D97-AF65-F5344CB8AC3E}">
        <p14:creationId xmlns:p14="http://schemas.microsoft.com/office/powerpoint/2010/main" val="3049382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308709"/>
            <a:ext cx="7966075" cy="523141"/>
          </a:xfrm>
        </p:spPr>
        <p:txBody>
          <a:bodyPr>
            <a:noAutofit/>
          </a:bodyPr>
          <a:lstStyle/>
          <a:p>
            <a:r>
              <a:rPr lang="en-US" dirty="0" smtClean="0"/>
              <a:t> Bronx Partners for Healthy Communities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48014491"/>
              </p:ext>
            </p:extLst>
          </p:nvPr>
        </p:nvGraphicFramePr>
        <p:xfrm>
          <a:off x="415925" y="1079149"/>
          <a:ext cx="8450263" cy="47120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2"/>
          <p:cNvSpPr txBox="1">
            <a:spLocks/>
          </p:cNvSpPr>
          <p:nvPr/>
        </p:nvSpPr>
        <p:spPr bwMode="auto">
          <a:xfrm>
            <a:off x="423530" y="2819400"/>
            <a:ext cx="8229600" cy="260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2" anchor="t" anchorCtr="0" compatLnSpc="1">
            <a:prstTxWarp prst="textNoShape">
              <a:avLst/>
            </a:prstTxWarp>
            <a:normAutofit fontScale="92500" lnSpcReduction="20000"/>
          </a:bodyPr>
          <a:lstStyle>
            <a:lvl1pPr marL="228600" indent="-228600" algn="l" defTabSz="457200" rtl="0" eaLnBrk="0" fontAlgn="base" hangingPunct="0">
              <a:spcBef>
                <a:spcPct val="20000"/>
              </a:spcBef>
              <a:spcAft>
                <a:spcPct val="0"/>
              </a:spcAft>
              <a:buFont typeface="Wingdings" pitchFamily="2" charset="2"/>
              <a:buChar char="§"/>
              <a:defRPr sz="1800" kern="1200">
                <a:solidFill>
                  <a:srgbClr val="002E6D"/>
                </a:solidFill>
                <a:latin typeface="+mn-lt"/>
                <a:ea typeface="+mn-ea"/>
                <a:cs typeface="Arial"/>
              </a:defRPr>
            </a:lvl1pPr>
            <a:lvl2pPr marL="742950" indent="-285750" algn="l" defTabSz="457200" rtl="0" eaLnBrk="0" fontAlgn="base" hangingPunct="0">
              <a:spcBef>
                <a:spcPct val="20000"/>
              </a:spcBef>
              <a:spcAft>
                <a:spcPct val="0"/>
              </a:spcAft>
              <a:buFont typeface="Arial" charset="0"/>
              <a:buChar char="–"/>
              <a:defRPr sz="1800" kern="1200">
                <a:solidFill>
                  <a:srgbClr val="002E6D"/>
                </a:solidFill>
                <a:latin typeface="+mn-lt"/>
                <a:ea typeface="+mn-ea"/>
                <a:cs typeface="Arial"/>
              </a:defRPr>
            </a:lvl2pPr>
            <a:lvl3pPr marL="1143000" indent="-228600" algn="l" defTabSz="457200" rtl="0" eaLnBrk="0" fontAlgn="base" hangingPunct="0">
              <a:spcBef>
                <a:spcPct val="20000"/>
              </a:spcBef>
              <a:spcAft>
                <a:spcPct val="0"/>
              </a:spcAft>
              <a:buFont typeface="Arial" charset="0"/>
              <a:buChar char="•"/>
              <a:defRPr sz="1800" kern="1200">
                <a:solidFill>
                  <a:srgbClr val="002E6D"/>
                </a:solidFill>
                <a:latin typeface="+mn-lt"/>
                <a:ea typeface="+mn-ea"/>
                <a:cs typeface="Arial"/>
              </a:defRPr>
            </a:lvl3pPr>
            <a:lvl4pPr marL="1600200" indent="-228600" algn="l" defTabSz="457200" rtl="0" eaLnBrk="0" fontAlgn="base" hangingPunct="0">
              <a:spcBef>
                <a:spcPct val="20000"/>
              </a:spcBef>
              <a:spcAft>
                <a:spcPct val="0"/>
              </a:spcAft>
              <a:buFont typeface="Arial" charset="0"/>
              <a:buChar char="–"/>
              <a:defRPr sz="1800" kern="1200">
                <a:solidFill>
                  <a:srgbClr val="002E6D"/>
                </a:solidFill>
                <a:latin typeface="+mn-lt"/>
                <a:ea typeface="+mn-ea"/>
                <a:cs typeface="Arial"/>
              </a:defRPr>
            </a:lvl4pPr>
            <a:lvl5pPr marL="2057400" indent="-228600" algn="l" defTabSz="457200" rtl="0" eaLnBrk="0" fontAlgn="base" hangingPunct="0">
              <a:spcBef>
                <a:spcPct val="20000"/>
              </a:spcBef>
              <a:spcAft>
                <a:spcPct val="0"/>
              </a:spcAft>
              <a:buFont typeface="Arial" charset="0"/>
              <a:buChar char="»"/>
              <a:defRPr sz="1800" kern="1200">
                <a:solidFill>
                  <a:srgbClr val="002E6D"/>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mtClean="0"/>
              <a:t>Hospitals</a:t>
            </a:r>
          </a:p>
          <a:p>
            <a:r>
              <a:rPr lang="en-US" smtClean="0"/>
              <a:t>Primary and specialty care services</a:t>
            </a:r>
          </a:p>
          <a:p>
            <a:r>
              <a:rPr lang="en-US" smtClean="0"/>
              <a:t>Behavioral health and substance abuse services</a:t>
            </a:r>
          </a:p>
          <a:p>
            <a:r>
              <a:rPr lang="en-US" smtClean="0"/>
              <a:t>Long term care and assisted living facilities</a:t>
            </a:r>
          </a:p>
          <a:p>
            <a:r>
              <a:rPr lang="en-US" smtClean="0"/>
              <a:t>Home care agencies</a:t>
            </a:r>
          </a:p>
          <a:p>
            <a:r>
              <a:rPr lang="en-US" smtClean="0"/>
              <a:t>Health homes</a:t>
            </a:r>
          </a:p>
          <a:p>
            <a:r>
              <a:rPr lang="en-US" smtClean="0"/>
              <a:t>IPAs</a:t>
            </a:r>
          </a:p>
          <a:p>
            <a:r>
              <a:rPr lang="en-US" smtClean="0"/>
              <a:t>Unions</a:t>
            </a:r>
          </a:p>
          <a:p>
            <a:endParaRPr lang="en-US" smtClean="0"/>
          </a:p>
          <a:p>
            <a:r>
              <a:rPr lang="en-US" smtClean="0"/>
              <a:t>Community-based organizations (e.g., services for the developmentally disabled, housing, adult day care centers, advocacy, foster care, meal delivery, food banks, legal aid, counseling, youth development)</a:t>
            </a:r>
          </a:p>
          <a:p>
            <a:r>
              <a:rPr lang="en-US" smtClean="0"/>
              <a:t>Educational institutions</a:t>
            </a:r>
          </a:p>
          <a:p>
            <a:r>
              <a:rPr lang="en-US" smtClean="0"/>
              <a:t>Pharmacies</a:t>
            </a:r>
          </a:p>
          <a:p>
            <a:r>
              <a:rPr lang="en-US" smtClean="0"/>
              <a:t>Health plans</a:t>
            </a:r>
          </a:p>
          <a:p>
            <a:endParaRPr lang="en-US" dirty="0"/>
          </a:p>
        </p:txBody>
      </p:sp>
    </p:spTree>
    <p:extLst>
      <p:ext uri="{BB962C8B-B14F-4D97-AF65-F5344CB8AC3E}">
        <p14:creationId xmlns:p14="http://schemas.microsoft.com/office/powerpoint/2010/main" val="514298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 More About DSRIP!</a:t>
            </a:r>
            <a:endParaRPr lang="en-US" dirty="0"/>
          </a:p>
        </p:txBody>
      </p:sp>
      <p:sp>
        <p:nvSpPr>
          <p:cNvPr id="3" name="Content Placeholder 2"/>
          <p:cNvSpPr>
            <a:spLocks noGrp="1"/>
          </p:cNvSpPr>
          <p:nvPr>
            <p:ph idx="1"/>
          </p:nvPr>
        </p:nvSpPr>
        <p:spPr/>
        <p:txBody>
          <a:bodyPr/>
          <a:lstStyle/>
          <a:p>
            <a:pPr marL="0" indent="0" algn="ctr">
              <a:buNone/>
            </a:pPr>
            <a:r>
              <a:rPr lang="en-US" sz="2400" dirty="0" smtClean="0"/>
              <a:t>This presentation explains what DSRIP projects ask of </a:t>
            </a:r>
          </a:p>
          <a:p>
            <a:pPr marL="0" indent="0" algn="ctr">
              <a:buNone/>
            </a:pPr>
            <a:r>
              <a:rPr lang="en-US" sz="2400" dirty="0" smtClean="0"/>
              <a:t>you and your team members</a:t>
            </a:r>
          </a:p>
          <a:p>
            <a:pPr marL="0" indent="0">
              <a:buNone/>
            </a:pPr>
            <a:endParaRPr lang="en-US" dirty="0" smtClean="0"/>
          </a:p>
          <a:p>
            <a:pPr marL="0" indent="0">
              <a:buNone/>
            </a:pPr>
            <a:endParaRPr lang="en-US" dirty="0"/>
          </a:p>
          <a:p>
            <a:pPr marL="0" indent="0">
              <a:buNone/>
            </a:pPr>
            <a:r>
              <a:rPr lang="en-US" dirty="0" smtClean="0">
                <a:solidFill>
                  <a:srgbClr val="C00000"/>
                </a:solidFill>
              </a:rPr>
              <a:t>For more information on DSRIP:</a:t>
            </a:r>
          </a:p>
          <a:p>
            <a:pPr marL="0" indent="0">
              <a:buNone/>
            </a:pPr>
            <a:endParaRPr lang="en-US" dirty="0" smtClean="0"/>
          </a:p>
          <a:p>
            <a:r>
              <a:rPr lang="en-US" dirty="0" smtClean="0"/>
              <a:t>Ask your organization’s DSRIP Program Director about the Implementation Guidelines section of the BPHC Clinical Operations Plan </a:t>
            </a:r>
          </a:p>
          <a:p>
            <a:r>
              <a:rPr lang="en-US" dirty="0" smtClean="0"/>
              <a:t>DSRIP </a:t>
            </a:r>
            <a:r>
              <a:rPr lang="en-US" dirty="0"/>
              <a:t>101 </a:t>
            </a:r>
            <a:r>
              <a:rPr lang="en-US" dirty="0" smtClean="0"/>
              <a:t>video:</a:t>
            </a:r>
          </a:p>
          <a:p>
            <a:pPr lvl="1"/>
            <a:r>
              <a:rPr lang="en-US" u="sng" dirty="0" smtClean="0">
                <a:hlinkClick r:id="rId2"/>
              </a:rPr>
              <a:t>https</a:t>
            </a:r>
            <a:r>
              <a:rPr lang="en-US" u="sng" dirty="0">
                <a:hlinkClick r:id="rId2"/>
              </a:rPr>
              <a:t>://www.youtube.com/watch?v=YyobdAU60fU&amp;feature=youtu.be</a:t>
            </a:r>
            <a:r>
              <a:rPr lang="en-US" dirty="0"/>
              <a:t>. </a:t>
            </a:r>
            <a:endParaRPr lang="en-US" dirty="0" smtClean="0"/>
          </a:p>
          <a:p>
            <a:r>
              <a:rPr lang="en-US" dirty="0" smtClean="0"/>
              <a:t>DSRIP </a:t>
            </a:r>
            <a:r>
              <a:rPr lang="en-US" dirty="0"/>
              <a:t>101 </a:t>
            </a:r>
            <a:r>
              <a:rPr lang="en-US" dirty="0" smtClean="0"/>
              <a:t>e-course:</a:t>
            </a:r>
          </a:p>
          <a:p>
            <a:pPr lvl="1"/>
            <a:r>
              <a:rPr lang="en-US" u="sng" dirty="0" smtClean="0">
                <a:hlinkClick r:id="rId3"/>
              </a:rPr>
              <a:t>http</a:t>
            </a:r>
            <a:r>
              <a:rPr lang="en-US" u="sng" dirty="0">
                <a:hlinkClick r:id="rId3"/>
              </a:rPr>
              <a:t>://www.hwapps.org/1199tef/courses/bphc-dsrip-101/</a:t>
            </a:r>
            <a:r>
              <a:rPr lang="en-US" dirty="0"/>
              <a:t> </a:t>
            </a:r>
          </a:p>
        </p:txBody>
      </p:sp>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5</a:t>
            </a:fld>
            <a:endParaRPr lang="en-US" dirty="0"/>
          </a:p>
        </p:txBody>
      </p:sp>
    </p:spTree>
    <p:extLst>
      <p:ext uri="{BB962C8B-B14F-4D97-AF65-F5344CB8AC3E}">
        <p14:creationId xmlns:p14="http://schemas.microsoft.com/office/powerpoint/2010/main" val="726078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3040925"/>
          </a:xfrm>
        </p:spPr>
        <p:txBody>
          <a:bodyPr>
            <a:normAutofit/>
          </a:bodyPr>
          <a:lstStyle/>
          <a:p>
            <a:pPr marL="0" indent="0" algn="ctr">
              <a:buNone/>
            </a:pPr>
            <a:r>
              <a:rPr lang="en-US" sz="4000" dirty="0" smtClean="0"/>
              <a:t>Project-Specific DSRIP Requirements</a:t>
            </a:r>
            <a:endParaRPr lang="en-US" sz="4000" dirty="0"/>
          </a:p>
        </p:txBody>
      </p:sp>
      <p:sp>
        <p:nvSpPr>
          <p:cNvPr id="4" name="Slide Number Placeholder 3"/>
          <p:cNvSpPr>
            <a:spLocks noGrp="1"/>
          </p:cNvSpPr>
          <p:nvPr>
            <p:ph type="sldNum" sz="quarter" idx="10"/>
          </p:nvPr>
        </p:nvSpPr>
        <p:spPr/>
        <p:txBody>
          <a:bodyPr/>
          <a:lstStyle/>
          <a:p>
            <a:pPr>
              <a:defRPr/>
            </a:pPr>
            <a:fld id="{0FAE5A5D-4B80-4A8F-B471-5F60E72C2B2A}" type="slidenum">
              <a:rPr lang="en-US" smtClean="0"/>
              <a:pPr>
                <a:defRPr/>
              </a:pPr>
              <a:t>6</a:t>
            </a:fld>
            <a:endParaRPr lang="en-US" dirty="0"/>
          </a:p>
        </p:txBody>
      </p:sp>
      <p:sp>
        <p:nvSpPr>
          <p:cNvPr id="2" name="Rounded Rectangle 1"/>
          <p:cNvSpPr/>
          <p:nvPr/>
        </p:nvSpPr>
        <p:spPr>
          <a:xfrm>
            <a:off x="609600" y="2286000"/>
            <a:ext cx="7924800" cy="1524000"/>
          </a:xfrm>
          <a:prstGeom prst="roundRect">
            <a:avLst/>
          </a:prstGeom>
          <a:noFill/>
          <a:ln w="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199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Home At-Risk Intervention Program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8450010"/>
              </p:ext>
            </p:extLst>
          </p:nvPr>
        </p:nvGraphicFramePr>
        <p:xfrm>
          <a:off x="457200" y="1066800"/>
          <a:ext cx="8382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0"/>
          </p:nvPr>
        </p:nvSpPr>
        <p:spPr/>
        <p:txBody>
          <a:bodyPr/>
          <a:lstStyle/>
          <a:p>
            <a:pPr>
              <a:defRPr/>
            </a:pPr>
            <a:fld id="{0FAE5A5D-4B80-4A8F-B471-5F60E72C2B2A}" type="slidenum">
              <a:rPr lang="en-US" smtClean="0"/>
              <a:pPr>
                <a:defRPr/>
              </a:pPr>
              <a:t>7</a:t>
            </a:fld>
            <a:endParaRPr lang="en-US" dirty="0"/>
          </a:p>
        </p:txBody>
      </p:sp>
    </p:spTree>
    <p:extLst>
      <p:ext uri="{BB962C8B-B14F-4D97-AF65-F5344CB8AC3E}">
        <p14:creationId xmlns:p14="http://schemas.microsoft.com/office/powerpoint/2010/main" val="1393146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Home </a:t>
            </a:r>
            <a:r>
              <a:rPr lang="en-US" dirty="0" smtClean="0"/>
              <a:t>At-Risk </a:t>
            </a:r>
            <a:r>
              <a:rPr lang="en-US" dirty="0"/>
              <a:t>Intervention Program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21245141"/>
              </p:ext>
            </p:extLst>
          </p:nvPr>
        </p:nvGraphicFramePr>
        <p:xfrm>
          <a:off x="457200" y="1219200"/>
          <a:ext cx="8229600" cy="4488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8</a:t>
            </a:fld>
            <a:endParaRPr lang="en-US" dirty="0"/>
          </a:p>
        </p:txBody>
      </p:sp>
    </p:spTree>
    <p:extLst>
      <p:ext uri="{BB962C8B-B14F-4D97-AF65-F5344CB8AC3E}">
        <p14:creationId xmlns:p14="http://schemas.microsoft.com/office/powerpoint/2010/main" val="700788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 Care Triage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96887142"/>
              </p:ext>
            </p:extLst>
          </p:nvPr>
        </p:nvGraphicFramePr>
        <p:xfrm>
          <a:off x="457200" y="1066800"/>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80F142B1-6FDD-4ED3-A309-CC124D5AD9B8}" type="slidenum">
              <a:rPr lang="en-US" smtClean="0"/>
              <a:pPr>
                <a:defRPr/>
              </a:pPr>
              <a:t>9</a:t>
            </a:fld>
            <a:endParaRPr lang="en-US" dirty="0"/>
          </a:p>
        </p:txBody>
      </p:sp>
    </p:spTree>
    <p:extLst>
      <p:ext uri="{BB962C8B-B14F-4D97-AF65-F5344CB8AC3E}">
        <p14:creationId xmlns:p14="http://schemas.microsoft.com/office/powerpoint/2010/main" val="1244318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BPHC">
      <a:dk1>
        <a:srgbClr val="0F345E"/>
      </a:dk1>
      <a:lt1>
        <a:srgbClr val="F0EAE6"/>
      </a:lt1>
      <a:dk2>
        <a:srgbClr val="8E8F9A"/>
      </a:dk2>
      <a:lt2>
        <a:srgbClr val="D2DBE3"/>
      </a:lt2>
      <a:accent1>
        <a:srgbClr val="326084"/>
      </a:accent1>
      <a:accent2>
        <a:srgbClr val="A9A53F"/>
      </a:accent2>
      <a:accent3>
        <a:srgbClr val="911928"/>
      </a:accent3>
      <a:accent4>
        <a:srgbClr val="5C2875"/>
      </a:accent4>
      <a:accent5>
        <a:srgbClr val="6B5032"/>
      </a:accent5>
      <a:accent6>
        <a:srgbClr val="8EA94E"/>
      </a:accent6>
      <a:hlink>
        <a:srgbClr val="2255A6"/>
      </a:hlink>
      <a:folHlink>
        <a:srgbClr val="414D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5875"/>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29145</TotalTime>
  <Words>3707</Words>
  <Application>Microsoft Office PowerPoint</Application>
  <PresentationFormat>On-screen Show (4:3)</PresentationFormat>
  <Paragraphs>321</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1_Office Theme</vt:lpstr>
      <vt:lpstr>DSRIP Care Delivery Transformation</vt:lpstr>
      <vt:lpstr>DSRIP Overview  </vt:lpstr>
      <vt:lpstr>The Bronx is Ready for DSRIP</vt:lpstr>
      <vt:lpstr> Bronx Partners for Healthy Communities</vt:lpstr>
      <vt:lpstr>Learn More About DSRIP!</vt:lpstr>
      <vt:lpstr>PowerPoint Presentation</vt:lpstr>
      <vt:lpstr>Health Home At-Risk Intervention Program </vt:lpstr>
      <vt:lpstr>Health Home At-Risk Intervention Program </vt:lpstr>
      <vt:lpstr>ED Care Triage </vt:lpstr>
      <vt:lpstr>ED Care Triage </vt:lpstr>
      <vt:lpstr>Care Transitions</vt:lpstr>
      <vt:lpstr>Care Transitions</vt:lpstr>
      <vt:lpstr>Care Transitions</vt:lpstr>
      <vt:lpstr>Primary Care and Behavioral Health Integration</vt:lpstr>
      <vt:lpstr>Primary Care and Behavioral Health Integration</vt:lpstr>
      <vt:lpstr>Primary Care and Behavioral Health Integration</vt:lpstr>
      <vt:lpstr>Primary Care and Behavioral Health Integration</vt:lpstr>
      <vt:lpstr>Primary Care and Behavioral Health Integration</vt:lpstr>
      <vt:lpstr>Disease Management: Cardiovascular Disease</vt:lpstr>
      <vt:lpstr>Disease Management: Diabetes</vt:lpstr>
      <vt:lpstr>Asthma Home Based Self-Management</vt:lpstr>
      <vt:lpstr>PowerPoint Presentation</vt:lpstr>
      <vt:lpstr>Integrated Delivery System</vt:lpstr>
      <vt:lpstr>Integrated Delivery System, Continued</vt:lpstr>
      <vt:lpstr>Patient Centered Medical Home (PCMH)</vt:lpstr>
      <vt:lpstr>Workforce Innovation</vt:lpstr>
      <vt:lpstr>Anticipated Workforce Impact </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Approaching the Distribution of Funds to Member Organiztions</dc:title>
  <dc:creator>Kaufman Irene</dc:creator>
  <cp:lastModifiedBy>Luci deHaan</cp:lastModifiedBy>
  <cp:revision>679</cp:revision>
  <cp:lastPrinted>2016-05-27T18:24:24Z</cp:lastPrinted>
  <dcterms:created xsi:type="dcterms:W3CDTF">2015-09-06T16:02:29Z</dcterms:created>
  <dcterms:modified xsi:type="dcterms:W3CDTF">2016-09-29T19:52:22Z</dcterms:modified>
</cp:coreProperties>
</file>